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58" r:id="rId1"/>
    <p:sldMasterId id="2147483656" r:id="rId2"/>
    <p:sldMasterId id="2147483660" r:id="rId3"/>
  </p:sldMasterIdLst>
  <p:notesMasterIdLst>
    <p:notesMasterId r:id="rId24"/>
  </p:notesMasterIdLst>
  <p:sldIdLst>
    <p:sldId id="257" r:id="rId4"/>
    <p:sldId id="300" r:id="rId5"/>
    <p:sldId id="261" r:id="rId6"/>
    <p:sldId id="303" r:id="rId7"/>
    <p:sldId id="302" r:id="rId8"/>
    <p:sldId id="272" r:id="rId9"/>
    <p:sldId id="307" r:id="rId10"/>
    <p:sldId id="273" r:id="rId11"/>
    <p:sldId id="276" r:id="rId12"/>
    <p:sldId id="279" r:id="rId13"/>
    <p:sldId id="282" r:id="rId14"/>
    <p:sldId id="286" r:id="rId15"/>
    <p:sldId id="291" r:id="rId16"/>
    <p:sldId id="287" r:id="rId17"/>
    <p:sldId id="298" r:id="rId18"/>
    <p:sldId id="304" r:id="rId19"/>
    <p:sldId id="308" r:id="rId20"/>
    <p:sldId id="309" r:id="rId21"/>
    <p:sldId id="310" r:id="rId22"/>
    <p:sldId id="266" r:id="rId23"/>
  </p:sldIdLst>
  <p:sldSz cx="12192000" cy="6858000"/>
  <p:notesSz cx="6808788" cy="99409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5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ACF4677E-8BD2-47ae-8A1F-98590045965D">
      <hp:hncThemeShow xmlns:hp="http://schemas.haansoft.com/office/presentation/8.0" xmlns:dsp="http://schemas.microsoft.com/office/drawing/2008/diagram" xmlns:dgm="http://schemas.openxmlformats.org/drawingml/2006/diagram" xmlns:c="http://schemas.openxmlformats.org/drawingml/2006/chart" xmlns="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DE67981-C926-4AC7-AA08-ACFD1CD1FBA1}" styleName="Normal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40000" cmpd="sng">
              <a:solidFill>
                <a:schemeClr val="accent1"/>
              </a:solidFill>
            </a:ln>
          </a:left>
          <a:right>
            <a:ln w="40000" cmpd="sng">
              <a:solidFill>
                <a:schemeClr val="accent1"/>
              </a:solidFill>
            </a:ln>
          </a:right>
          <a:top>
            <a:ln w="40000" cmpd="sng">
              <a:solidFill>
                <a:schemeClr val="accent1"/>
              </a:solidFill>
            </a:ln>
          </a:top>
          <a:bottom>
            <a:ln w="400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lum val="9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5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tint val="5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accent1">
          <a:shade val="80000"/>
        </a:schemeClr>
      </a:tcTxStyle>
      <a:tcStyle>
        <a:tcBdr>
          <a:bottom>
            <a:ln w="35400" cmpd="sng">
              <a:solidFill>
                <a:schemeClr val="accent1">
                  <a:shade val="80000"/>
                </a:schemeClr>
              </a:solidFill>
            </a:ln>
          </a:bottom>
        </a:tcBdr>
        <a:fill>
          <a:solidFill>
            <a:schemeClr val="accent1">
              <a:tint val="20000"/>
            </a:schemeClr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40" autoAdjust="0"/>
    <p:restoredTop sz="96814" autoAdjust="0"/>
  </p:normalViewPr>
  <p:slideViewPr>
    <p:cSldViewPr snapToGrid="0">
      <p:cViewPr varScale="1">
        <p:scale>
          <a:sx n="110" d="100"/>
          <a:sy n="110" d="100"/>
        </p:scale>
        <p:origin x="1104" y="108"/>
      </p:cViewPr>
      <p:guideLst>
        <p:guide orient="horz" pos="2155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50475" cy="498773"/>
          </a:xfrm>
          <a:prstGeom prst="rect">
            <a:avLst/>
          </a:prstGeom>
        </p:spPr>
        <p:txBody>
          <a:bodyPr vert="horz" lIns="91452" tIns="45726" rIns="91452" bIns="45726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6739" y="1"/>
            <a:ext cx="2950475" cy="498773"/>
          </a:xfrm>
          <a:prstGeom prst="rect">
            <a:avLst/>
          </a:prstGeom>
        </p:spPr>
        <p:txBody>
          <a:bodyPr vert="horz" lIns="91452" tIns="45726" rIns="91452" bIns="45726"/>
          <a:lstStyle>
            <a:lvl1pPr algn="r">
              <a:defRPr sz="1200"/>
            </a:lvl1pPr>
          </a:lstStyle>
          <a:p>
            <a:pPr lvl="0">
              <a:defRPr/>
            </a:pPr>
            <a:fld id="{65D23535-CF18-473F-8142-07227A8BCF11}" type="datetime1">
              <a:rPr lang="ko-KR" altLang="en-US"/>
              <a:pPr lvl="0">
                <a:defRPr/>
              </a:pPr>
              <a:t>2024-03-04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422275" y="1243013"/>
            <a:ext cx="5964238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2" tIns="45726" rIns="91452" bIns="45726" anchor="ctr"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880" y="4784071"/>
            <a:ext cx="5447030" cy="3914239"/>
          </a:xfrm>
          <a:prstGeom prst="rect">
            <a:avLst/>
          </a:prstGeom>
        </p:spPr>
        <p:txBody>
          <a:bodyPr vert="horz" lIns="91452" tIns="45726" rIns="91452" bIns="45726"/>
          <a:lstStyle/>
          <a:p>
            <a:pPr lvl="0">
              <a:defRPr/>
            </a:pPr>
            <a:r>
              <a:rPr lang="ko-KR" altLang="en-US"/>
              <a:t>마스터 텍스트 스타일 편집</a:t>
            </a:r>
          </a:p>
          <a:p>
            <a:pPr lvl="1">
              <a:defRPr/>
            </a:pPr>
            <a:r>
              <a:rPr lang="ko-KR" altLang="en-US"/>
              <a:t>둘째 수준</a:t>
            </a:r>
          </a:p>
          <a:p>
            <a:pPr lvl="2">
              <a:defRPr/>
            </a:pPr>
            <a:r>
              <a:rPr lang="ko-KR" altLang="en-US"/>
              <a:t>셋째 수준</a:t>
            </a:r>
          </a:p>
          <a:p>
            <a:pPr lvl="3">
              <a:defRPr/>
            </a:pPr>
            <a:r>
              <a:rPr lang="ko-KR" altLang="en-US"/>
              <a:t>넷째 수준</a:t>
            </a:r>
          </a:p>
          <a:p>
            <a:pPr lvl="4">
              <a:defRPr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42154"/>
            <a:ext cx="2950475" cy="498772"/>
          </a:xfrm>
          <a:prstGeom prst="rect">
            <a:avLst/>
          </a:prstGeom>
        </p:spPr>
        <p:txBody>
          <a:bodyPr vert="horz" lIns="91452" tIns="45726" rIns="91452" bIns="45726" anchor="b"/>
          <a:lstStyle>
            <a:lvl1pPr algn="l">
              <a:defRPr sz="1200"/>
            </a:lvl1pPr>
          </a:lstStyle>
          <a:p>
            <a:pPr lvl="0"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6739" y="9442154"/>
            <a:ext cx="2950475" cy="498772"/>
          </a:xfrm>
          <a:prstGeom prst="rect">
            <a:avLst/>
          </a:prstGeom>
        </p:spPr>
        <p:txBody>
          <a:bodyPr vert="horz" lIns="91452" tIns="45726" rIns="91452" bIns="45726" anchor="b"/>
          <a:lstStyle>
            <a:lvl1pPr algn="r">
              <a:defRPr sz="1200"/>
            </a:lvl1pPr>
          </a:lstStyle>
          <a:p>
            <a:pPr lvl="0">
              <a:defRPr/>
            </a:pPr>
            <a:fld id="{844CA260-A431-4C7C-BE37-9568EA670A35}" type="slidenum">
              <a:rPr lang="ko-KR" altLang="en-US"/>
              <a:pPr lvl="0"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844CA260-A431-4C7C-BE37-9568EA670A35}" type="slidenum">
              <a:rPr lang="en-US" altLang="en-US"/>
              <a:pPr lvl="0">
                <a:defRPr/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844CA260-A431-4C7C-BE37-9568EA670A35}" type="slidenum">
              <a:rPr lang="en-US" altLang="en-US"/>
              <a:pPr lvl="0">
                <a:defRPr/>
              </a:pPr>
              <a:t>3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0369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3561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9466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4C3B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3429001"/>
            <a:ext cx="12192000" cy="3428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37980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4C3B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6392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4C3B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762001"/>
            <a:ext cx="12192000" cy="609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ransition/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그룹 30"/>
          <p:cNvGrpSpPr/>
          <p:nvPr/>
        </p:nvGrpSpPr>
        <p:grpSpPr>
          <a:xfrm>
            <a:off x="5248690" y="2837679"/>
            <a:ext cx="1354482" cy="607392"/>
            <a:chOff x="5409642" y="2909855"/>
            <a:chExt cx="1193530" cy="535216"/>
          </a:xfrm>
        </p:grpSpPr>
        <p:pic>
          <p:nvPicPr>
            <p:cNvPr id="26" name="그림 25"/>
            <p:cNvPicPr>
              <a:picLocks noChangeAspect="1"/>
            </p:cNvPicPr>
            <p:nvPr/>
          </p:nvPicPr>
          <p:blipFill rotWithShape="1">
            <a:blip r:embed="rId3"/>
            <a:stretch>
              <a:fillRect/>
            </a:stretch>
          </p:blipFill>
          <p:spPr>
            <a:xfrm>
              <a:off x="6235898" y="2909855"/>
              <a:ext cx="367274" cy="529445"/>
            </a:xfrm>
            <a:prstGeom prst="rect">
              <a:avLst/>
            </a:prstGeom>
          </p:spPr>
        </p:pic>
        <p:pic>
          <p:nvPicPr>
            <p:cNvPr id="27" name="그림 26"/>
            <p:cNvPicPr>
              <a:picLocks noChangeAspect="1"/>
            </p:cNvPicPr>
            <p:nvPr/>
          </p:nvPicPr>
          <p:blipFill rotWithShape="1">
            <a:blip r:embed="rId4"/>
            <a:stretch>
              <a:fillRect/>
            </a:stretch>
          </p:blipFill>
          <p:spPr>
            <a:xfrm>
              <a:off x="5807219" y="2969632"/>
              <a:ext cx="435605" cy="469669"/>
            </a:xfrm>
            <a:prstGeom prst="rect">
              <a:avLst/>
            </a:prstGeom>
          </p:spPr>
        </p:pic>
        <p:pic>
          <p:nvPicPr>
            <p:cNvPr id="28" name="그림 27"/>
            <p:cNvPicPr>
              <a:picLocks noChangeAspect="1"/>
            </p:cNvPicPr>
            <p:nvPr/>
          </p:nvPicPr>
          <p:blipFill rotWithShape="1">
            <a:blip r:embed="rId5"/>
            <a:stretch>
              <a:fillRect/>
            </a:stretch>
          </p:blipFill>
          <p:spPr>
            <a:xfrm>
              <a:off x="5448300" y="2917079"/>
              <a:ext cx="330065" cy="527992"/>
            </a:xfrm>
            <a:prstGeom prst="rect">
              <a:avLst/>
            </a:prstGeom>
          </p:spPr>
        </p:pic>
        <p:sp>
          <p:nvSpPr>
            <p:cNvPr id="29" name="직사각형 28"/>
            <p:cNvSpPr/>
            <p:nvPr/>
          </p:nvSpPr>
          <p:spPr>
            <a:xfrm>
              <a:off x="5664856" y="3393886"/>
              <a:ext cx="210693" cy="45414"/>
            </a:xfrm>
            <a:prstGeom prst="rect">
              <a:avLst/>
            </a:prstGeom>
            <a:solidFill>
              <a:srgbClr val="2221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endParaRPr lang="ko-KR" altLang="en-US"/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5409642" y="3393109"/>
              <a:ext cx="108000" cy="45719"/>
            </a:xfrm>
            <a:prstGeom prst="rect">
              <a:avLst/>
            </a:prstGeom>
            <a:solidFill>
              <a:srgbClr val="2221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endParaRPr lang="ko-KR" alt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5136188" y="4219490"/>
            <a:ext cx="164339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altLang="ko-KR" sz="2800" b="1" dirty="0">
                <a:solidFill>
                  <a:srgbClr val="94C3BB"/>
                </a:solidFill>
                <a:effectLst/>
                <a:latin typeface="전주 완판본 순L"/>
                <a:ea typeface="전주 완판본 순L"/>
              </a:rPr>
              <a:t>2024.    2.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1607039" y="758198"/>
            <a:ext cx="9154885" cy="2123658"/>
          </a:xfrm>
          <a:prstGeom prst="rect">
            <a:avLst/>
          </a:prstGeom>
          <a:noFill/>
          <a:effectLst>
            <a:outerShdw blurRad="50800" dir="5400000" algn="ctr" rotWithShape="0">
              <a:srgbClr val="000000">
                <a:alpha val="43140"/>
              </a:srgb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lvl="0" algn="ctr">
              <a:defRPr/>
            </a:pPr>
            <a:r>
              <a:rPr lang="en-US" altLang="ko-KR" sz="4400" b="1" cap="none" spc="0" dirty="0">
                <a:ln w="0"/>
                <a:solidFill>
                  <a:schemeClr val="bg1"/>
                </a:solidFill>
                <a:latin typeface="전주 완판본 각L"/>
                <a:ea typeface="전주 완판본 각L"/>
              </a:rPr>
              <a:t>2024</a:t>
            </a:r>
            <a:r>
              <a:rPr lang="ko-KR" altLang="en-US" sz="4400" b="1" cap="none" spc="0" dirty="0">
                <a:ln w="0"/>
                <a:solidFill>
                  <a:schemeClr val="bg1"/>
                </a:solidFill>
                <a:latin typeface="전주 완판본 각L"/>
                <a:ea typeface="전주 완판본 각L"/>
              </a:rPr>
              <a:t>년 </a:t>
            </a:r>
            <a:r>
              <a:rPr lang="ko-KR" altLang="en-US" sz="4400" b="1" dirty="0">
                <a:ln w="0"/>
                <a:solidFill>
                  <a:schemeClr val="bg1"/>
                </a:solidFill>
                <a:latin typeface="전주 완판본 각L"/>
                <a:ea typeface="전주 완판본 각L"/>
              </a:rPr>
              <a:t>신축 매입약정 </a:t>
            </a:r>
            <a:endParaRPr lang="en-US" altLang="ko-KR" sz="4400" b="1" dirty="0">
              <a:ln w="0"/>
              <a:solidFill>
                <a:schemeClr val="bg1"/>
              </a:solidFill>
              <a:latin typeface="전주 완판본 각L"/>
              <a:ea typeface="전주 완판본 각L"/>
            </a:endParaRPr>
          </a:p>
          <a:p>
            <a:pPr lvl="0" algn="ctr">
              <a:defRPr/>
            </a:pPr>
            <a:r>
              <a:rPr lang="ko-KR" altLang="en-US" sz="4400" b="1" dirty="0">
                <a:ln w="0"/>
                <a:solidFill>
                  <a:schemeClr val="bg1"/>
                </a:solidFill>
                <a:latin typeface="전주 완판본 각L"/>
                <a:ea typeface="전주 완판본 각L"/>
              </a:rPr>
              <a:t>임대주택 공급 사업 </a:t>
            </a:r>
          </a:p>
          <a:p>
            <a:pPr lvl="0" algn="ctr">
              <a:defRPr/>
            </a:pPr>
            <a:r>
              <a:rPr lang="ko-KR" altLang="en-US" sz="4400" b="0" cap="none" spc="0" dirty="0">
                <a:ln w="0"/>
                <a:solidFill>
                  <a:schemeClr val="tx1"/>
                </a:solidFill>
                <a:latin typeface="전주 완판본 각L"/>
                <a:ea typeface="전주 완판본 각L"/>
              </a:rPr>
              <a:t>공모설명회</a:t>
            </a:r>
            <a:endParaRPr lang="en-US" altLang="ko-KR" sz="4400" b="0" cap="none" spc="0" dirty="0">
              <a:ln w="0"/>
              <a:solidFill>
                <a:schemeClr val="tx1"/>
              </a:solidFill>
              <a:latin typeface="전주 완판본 각L"/>
              <a:ea typeface="전주 완판본 각L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4836052" y="5375641"/>
            <a:ext cx="310340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ctr">
              <a:defRPr/>
            </a:pPr>
            <a:r>
              <a:rPr lang="ko-KR" altLang="en-US" sz="4000" b="0" cap="none" spc="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latin typeface="전주 완판본 순L"/>
                <a:ea typeface="전주 완판본 순L"/>
              </a:rPr>
              <a:t>울산광역시</a:t>
            </a:r>
            <a:endParaRPr lang="en-US" altLang="ko-KR" sz="4000" b="0" cap="none" spc="0" dirty="0">
              <a:ln w="0"/>
              <a:solidFill>
                <a:schemeClr val="tx1">
                  <a:lumMod val="75000"/>
                  <a:lumOff val="25000"/>
                </a:schemeClr>
              </a:solidFill>
              <a:latin typeface="전주 완판본 순L"/>
              <a:ea typeface="전주 완판본 순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48281" y="107601"/>
            <a:ext cx="92263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Ⅳ. 2024</a:t>
            </a:r>
            <a:r>
              <a:rPr lang="ko-KR" altLang="en-US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년 공모사업</a:t>
            </a:r>
            <a:r>
              <a:rPr lang="en-US" altLang="ko-KR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(</a:t>
            </a:r>
            <a:r>
              <a:rPr lang="ko-KR" altLang="en-US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안</a:t>
            </a:r>
            <a:r>
              <a:rPr lang="en-US" altLang="ko-KR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9941" y="997089"/>
            <a:ext cx="66496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세부 사업내용   </a:t>
            </a:r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  </a:t>
            </a:r>
            <a:r>
              <a:rPr lang="ko-KR" altLang="en-US" sz="2400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신축매입약정</a:t>
            </a:r>
            <a:r>
              <a:rPr lang="vi-VN" altLang="ko-KR" sz="2400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 </a:t>
            </a:r>
            <a:r>
              <a:rPr lang="ko-KR" altLang="en-US" sz="2400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이란</a:t>
            </a:r>
            <a:r>
              <a:rPr lang="en-US" altLang="ko-KR" sz="2400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?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449943" y="1458754"/>
            <a:ext cx="5442038" cy="0"/>
          </a:xfrm>
          <a:prstGeom prst="line">
            <a:avLst/>
          </a:prstGeom>
          <a:ln w="12700">
            <a:solidFill>
              <a:srgbClr val="94C3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449943" y="997089"/>
            <a:ext cx="5346173" cy="0"/>
          </a:xfrm>
          <a:prstGeom prst="line">
            <a:avLst/>
          </a:prstGeom>
          <a:ln w="12700">
            <a:solidFill>
              <a:srgbClr val="94C3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직사각형 2"/>
          <p:cNvSpPr/>
          <p:nvPr/>
        </p:nvSpPr>
        <p:spPr>
          <a:xfrm>
            <a:off x="785471" y="1569367"/>
            <a:ext cx="9761220" cy="4480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tabLst>
                <a:tab pos="189230" algn="l"/>
                <a:tab pos="361950" algn="l"/>
                <a:tab pos="535940" algn="l"/>
                <a:tab pos="723900" algn="l"/>
                <a:tab pos="913130" algn="l"/>
                <a:tab pos="1087120" algn="l"/>
                <a:tab pos="1275080" algn="l"/>
                <a:tab pos="1464310" algn="l"/>
              </a:tabLst>
              <a:defRPr/>
            </a:pPr>
            <a:endParaRPr lang="ko-KR" altLang="en-US" sz="1600" kern="0">
              <a:solidFill>
                <a:srgbClr val="000000"/>
              </a:solidFill>
              <a:effectLst/>
              <a:latin typeface="바탕체"/>
              <a:ea typeface="바탕체"/>
              <a:cs typeface="함초롬바탕"/>
            </a:endParaRPr>
          </a:p>
        </p:txBody>
      </p:sp>
      <p:cxnSp>
        <p:nvCxnSpPr>
          <p:cNvPr id="12" name="직선 연결선 11"/>
          <p:cNvCxnSpPr/>
          <p:nvPr/>
        </p:nvCxnSpPr>
        <p:spPr>
          <a:xfrm>
            <a:off x="2576002" y="1236720"/>
            <a:ext cx="465513" cy="0"/>
          </a:xfrm>
          <a:prstGeom prst="line">
            <a:avLst/>
          </a:prstGeom>
          <a:ln w="19050">
            <a:solidFill>
              <a:srgbClr val="94C3BB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002708"/>
              </p:ext>
            </p:extLst>
          </p:nvPr>
        </p:nvGraphicFramePr>
        <p:xfrm>
          <a:off x="756910" y="1607203"/>
          <a:ext cx="10676506" cy="4468281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16792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978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994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83199"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b="1" kern="0" spc="-20" dirty="0">
                          <a:effectLst/>
                        </a:rPr>
                        <a:t>구분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F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b="1" kern="0" spc="-20" dirty="0">
                          <a:effectLst/>
                        </a:rPr>
                        <a:t>기존주택</a:t>
                      </a:r>
                      <a:r>
                        <a:rPr lang="en-US" altLang="ko-KR" sz="1600" b="1" kern="0" spc="-20" dirty="0">
                          <a:effectLst/>
                        </a:rPr>
                        <a:t>(</a:t>
                      </a:r>
                      <a:r>
                        <a:rPr lang="ko-KR" altLang="en-US" sz="1600" b="1" kern="0" spc="-20" dirty="0">
                          <a:effectLst/>
                        </a:rPr>
                        <a:t>준공형</a:t>
                      </a:r>
                      <a:r>
                        <a:rPr lang="en-US" altLang="ko-KR" sz="1600" b="1" kern="0" spc="-20" dirty="0">
                          <a:effectLst/>
                        </a:rPr>
                        <a:t>)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F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b="1" kern="0" spc="-20">
                          <a:effectLst/>
                        </a:rPr>
                        <a:t>매입약정</a:t>
                      </a:r>
                      <a:r>
                        <a:rPr lang="en-US" altLang="ko-KR" sz="1600" b="1" kern="0" spc="-20">
                          <a:effectLst/>
                        </a:rPr>
                        <a:t>(</a:t>
                      </a:r>
                      <a:r>
                        <a:rPr lang="ko-KR" altLang="en-US" sz="1600" b="1" kern="0" spc="-20">
                          <a:effectLst/>
                        </a:rPr>
                        <a:t>신축형</a:t>
                      </a:r>
                      <a:r>
                        <a:rPr lang="en-US" altLang="ko-KR" sz="1600" b="1" kern="0" spc="-20">
                          <a:effectLst/>
                        </a:rPr>
                        <a:t>)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74934"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500" b="1" kern="0" spc="-50" dirty="0">
                          <a:effectLst/>
                        </a:rPr>
                        <a:t>개념</a:t>
                      </a:r>
                      <a:endParaRPr lang="ko-KR" altLang="en-US" sz="1500" b="1" kern="0" spc="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-140" dirty="0">
                          <a:effectLst/>
                        </a:rPr>
                        <a:t>도심 내 기존주택을 매입하고</a:t>
                      </a:r>
                      <a:r>
                        <a:rPr lang="en-US" altLang="ko-KR" sz="1600" kern="0" spc="-140" dirty="0">
                          <a:effectLst/>
                        </a:rPr>
                        <a:t>, </a:t>
                      </a:r>
                      <a:r>
                        <a:rPr lang="ko-KR" altLang="en-US" sz="1600" kern="0" spc="-140" dirty="0">
                          <a:effectLst/>
                        </a:rPr>
                        <a:t>리모델링하여</a:t>
                      </a:r>
                      <a:endParaRPr lang="ko-KR" altLang="en-US" sz="1600" kern="0" spc="-150" dirty="0">
                        <a:effectLst/>
                      </a:endParaRPr>
                    </a:p>
                    <a:p>
                      <a:pPr marL="0" marR="0" lvl="0" indent="0" algn="ctr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-150" dirty="0">
                          <a:effectLst/>
                        </a:rPr>
                        <a:t>입주자 등에게 임대주택으로 저렴</a:t>
                      </a:r>
                      <a:r>
                        <a:rPr lang="ko-KR" altLang="en-US" sz="1600" kern="0" spc="-110" dirty="0">
                          <a:effectLst/>
                        </a:rPr>
                        <a:t>하게 공급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-208" dirty="0">
                          <a:effectLst/>
                        </a:rPr>
                        <a:t>민간에서 신축 예정인 주택을 사전에 매입하기로 약정을 체결하고</a:t>
                      </a:r>
                      <a:r>
                        <a:rPr lang="en-US" altLang="ko-KR" sz="1600" kern="0" spc="-208" dirty="0">
                          <a:effectLst/>
                        </a:rPr>
                        <a:t>, </a:t>
                      </a:r>
                      <a:r>
                        <a:rPr lang="ko-KR" altLang="en-US" sz="1600" kern="0" spc="-208" dirty="0">
                          <a:effectLst/>
                        </a:rPr>
                        <a:t>준공 후 매입하여 임대주택으로 저렴하게 공급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9247"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500" b="1" kern="0" spc="-50">
                          <a:effectLst/>
                        </a:rPr>
                        <a:t>대상주택</a:t>
                      </a:r>
                      <a:endParaRPr lang="ko-KR" altLang="en-US" sz="1500" b="1" kern="0" spc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-110" dirty="0">
                          <a:effectLst/>
                        </a:rPr>
                        <a:t>사용승인 </a:t>
                      </a:r>
                      <a:r>
                        <a:rPr lang="en-US" altLang="ko-KR" sz="1600" kern="0" spc="-110" dirty="0">
                          <a:effectLst/>
                        </a:rPr>
                        <a:t>15</a:t>
                      </a:r>
                      <a:r>
                        <a:rPr lang="ko-KR" altLang="en-US" sz="1600" kern="0" spc="-110" dirty="0">
                          <a:effectLst/>
                        </a:rPr>
                        <a:t>년 이내 다세대</a:t>
                      </a:r>
                      <a:r>
                        <a:rPr lang="en-US" altLang="ko-KR" sz="1600" kern="0" spc="-110" dirty="0">
                          <a:effectLst/>
                        </a:rPr>
                        <a:t>, </a:t>
                      </a:r>
                      <a:r>
                        <a:rPr lang="ko-KR" altLang="en-US" sz="1600" kern="0" spc="-110" dirty="0">
                          <a:effectLst/>
                        </a:rPr>
                        <a:t>연립</a:t>
                      </a:r>
                      <a:r>
                        <a:rPr lang="en-US" altLang="ko-KR" sz="1600" kern="0" spc="-110" dirty="0">
                          <a:effectLst/>
                        </a:rPr>
                        <a:t>, </a:t>
                      </a:r>
                      <a:r>
                        <a:rPr lang="ko-KR" altLang="en-US" sz="1600" kern="0" spc="-110" dirty="0">
                          <a:effectLst/>
                        </a:rPr>
                        <a:t>아파트</a:t>
                      </a:r>
                      <a:r>
                        <a:rPr lang="en-US" altLang="ko-KR" sz="1600" kern="0" spc="-110" dirty="0">
                          <a:effectLst/>
                        </a:rPr>
                        <a:t>, </a:t>
                      </a:r>
                      <a:r>
                        <a:rPr lang="ko-KR" altLang="en-US" sz="1600" kern="0" spc="-110" dirty="0">
                          <a:effectLst/>
                        </a:rPr>
                        <a:t>기숙사 등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393700" marR="0" lvl="0" indent="-393700" algn="ctr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-110" dirty="0">
                          <a:effectLst/>
                        </a:rPr>
                        <a:t>민간에서 신축 예정인 주택</a:t>
                      </a:r>
                      <a:r>
                        <a:rPr lang="ko-KR" altLang="en-US" sz="1600" kern="0" spc="0" baseline="0" dirty="0">
                          <a:effectLst/>
                        </a:rPr>
                        <a:t> </a:t>
                      </a:r>
                      <a:r>
                        <a:rPr lang="en-US" altLang="ko-KR" sz="1600" kern="0" spc="-110" dirty="0">
                          <a:effectLst/>
                        </a:rPr>
                        <a:t>(</a:t>
                      </a:r>
                      <a:r>
                        <a:rPr lang="ko-KR" altLang="en-US" sz="1600" kern="0" spc="-110" dirty="0">
                          <a:effectLst/>
                        </a:rPr>
                        <a:t>건축중인 주택 제외</a:t>
                      </a:r>
                      <a:r>
                        <a:rPr lang="en-US" altLang="ko-KR" sz="1600" kern="0" spc="-110" dirty="0">
                          <a:effectLst/>
                        </a:rPr>
                        <a:t>)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4019"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500" b="1" kern="0" spc="-50">
                          <a:effectLst/>
                        </a:rPr>
                        <a:t>사업재원</a:t>
                      </a:r>
                      <a:endParaRPr lang="ko-KR" altLang="en-US" sz="1500" b="1" kern="0" spc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0" dirty="0">
                          <a:effectLst/>
                        </a:rPr>
                        <a:t>국비 </a:t>
                      </a:r>
                      <a:r>
                        <a:rPr lang="en-US" altLang="ko-KR" sz="1600" kern="0" spc="0" dirty="0">
                          <a:effectLst/>
                        </a:rPr>
                        <a:t>45%, </a:t>
                      </a:r>
                      <a:r>
                        <a:rPr lang="ko-KR" altLang="en-US" sz="1600" kern="0" spc="0" dirty="0">
                          <a:effectLst/>
                        </a:rPr>
                        <a:t>기금 </a:t>
                      </a:r>
                      <a:r>
                        <a:rPr lang="en-US" altLang="ko-KR" sz="1600" kern="0" spc="0" dirty="0">
                          <a:effectLst/>
                        </a:rPr>
                        <a:t>50%, </a:t>
                      </a:r>
                      <a:r>
                        <a:rPr lang="ko-KR" altLang="en-US" sz="1600" kern="0" spc="0" dirty="0">
                          <a:effectLst/>
                        </a:rPr>
                        <a:t>시비 </a:t>
                      </a:r>
                      <a:r>
                        <a:rPr lang="en-US" altLang="ko-KR" sz="1600" kern="0" spc="0" dirty="0">
                          <a:effectLst/>
                        </a:rPr>
                        <a:t>5%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7735">
                <a:tc rowSpan="2"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500" b="1" kern="0" spc="-50">
                          <a:effectLst/>
                        </a:rPr>
                        <a:t>기타</a:t>
                      </a:r>
                      <a:endParaRPr lang="ko-KR" altLang="en-US" sz="1500" b="1" kern="0" spc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-110" dirty="0">
                          <a:effectLst/>
                        </a:rPr>
                        <a:t>감정평가 </a:t>
                      </a:r>
                      <a:r>
                        <a:rPr lang="en-US" altLang="ko-KR" sz="1600" kern="0" spc="-110" dirty="0">
                          <a:effectLst/>
                        </a:rPr>
                        <a:t>1</a:t>
                      </a:r>
                      <a:r>
                        <a:rPr lang="ko-KR" altLang="en-US" sz="1600" kern="0" spc="-110" dirty="0">
                          <a:effectLst/>
                        </a:rPr>
                        <a:t>회</a:t>
                      </a:r>
                      <a:r>
                        <a:rPr lang="en-US" altLang="ko-KR" sz="1600" kern="0" spc="-110" dirty="0">
                          <a:effectLst/>
                        </a:rPr>
                        <a:t>, </a:t>
                      </a:r>
                      <a:r>
                        <a:rPr lang="ko-KR" altLang="en-US" sz="1600" kern="0" spc="-110" dirty="0">
                          <a:effectLst/>
                        </a:rPr>
                        <a:t>즉시 공급 可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-120" dirty="0">
                          <a:effectLst/>
                        </a:rPr>
                        <a:t>감정평가 </a:t>
                      </a:r>
                      <a:r>
                        <a:rPr lang="en-US" altLang="ko-KR" sz="1600" kern="0" spc="-120" dirty="0">
                          <a:effectLst/>
                        </a:rPr>
                        <a:t>2</a:t>
                      </a:r>
                      <a:r>
                        <a:rPr lang="ko-KR" altLang="en-US" sz="1600" kern="0" spc="-120" dirty="0">
                          <a:effectLst/>
                        </a:rPr>
                        <a:t>회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9147">
                <a:tc v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매도신청자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(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사업시행자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)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와 시에서 각각 감정평가사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1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개씩 추천</a:t>
                      </a:r>
                    </a:p>
                    <a:p>
                      <a:pPr marL="0" marR="0" lv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선정한 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2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개의 감정평가 법인의 감정평가금액의 산술평균금액으로 매입금 산정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 marL="64764" marR="64764" marT="17908" marB="17908" anchor="ctr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1" name="표 10">
            <a:extLst>
              <a:ext uri="{FF2B5EF4-FFF2-40B4-BE49-F238E27FC236}">
                <a16:creationId xmlns:a16="http://schemas.microsoft.com/office/drawing/2014/main" id="{644182F7-1825-4948-9427-9982FC3C7D25}"/>
              </a:ext>
            </a:extLst>
          </p:cNvPr>
          <p:cNvGraphicFramePr>
            <a:graphicFrameLocks noGrp="1"/>
          </p:cNvGraphicFramePr>
          <p:nvPr/>
        </p:nvGraphicFramePr>
        <p:xfrm>
          <a:off x="10495008" y="305637"/>
          <a:ext cx="1589900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7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2220"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6714" y="987841"/>
            <a:ext cx="78493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세부 사업내용   </a:t>
            </a:r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 </a:t>
            </a:r>
            <a:r>
              <a:rPr lang="ko-KR" altLang="en-US" sz="2400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신축매입약정 세부절차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449943" y="1458754"/>
            <a:ext cx="7375353" cy="5136"/>
          </a:xfrm>
          <a:prstGeom prst="line">
            <a:avLst/>
          </a:prstGeom>
          <a:ln w="12700">
            <a:solidFill>
              <a:srgbClr val="94C3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449943" y="997089"/>
            <a:ext cx="7356858" cy="4423"/>
          </a:xfrm>
          <a:prstGeom prst="line">
            <a:avLst/>
          </a:prstGeom>
          <a:ln w="12700">
            <a:solidFill>
              <a:srgbClr val="94C3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>
            <a:off x="2441091" y="1228011"/>
            <a:ext cx="465513" cy="0"/>
          </a:xfrm>
          <a:prstGeom prst="line">
            <a:avLst/>
          </a:prstGeom>
          <a:ln w="19050">
            <a:solidFill>
              <a:srgbClr val="94C3BB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222894" y="2011015"/>
            <a:ext cx="9583552" cy="584775"/>
            <a:chOff x="1005838" y="3630242"/>
            <a:chExt cx="6651346" cy="584775"/>
          </a:xfrm>
        </p:grpSpPr>
        <p:sp>
          <p:nvSpPr>
            <p:cNvPr id="4" name="TextBox 3"/>
            <p:cNvSpPr txBox="1"/>
            <p:nvPr/>
          </p:nvSpPr>
          <p:spPr>
            <a:xfrm>
              <a:off x="1005838" y="3649292"/>
              <a:ext cx="1246910" cy="430887"/>
            </a:xfrm>
            <a:prstGeom prst="rect">
              <a:avLst/>
            </a:prstGeom>
            <a:solidFill>
              <a:srgbClr val="94C3BB">
                <a:alpha val="50000"/>
              </a:srgbClr>
            </a:solidFill>
            <a:ln>
              <a:solidFill>
                <a:srgbClr val="002060"/>
              </a:solidFill>
            </a:ln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ko-KR" altLang="en-US" sz="600" dirty="0">
                  <a:latin typeface="맑은 고딕"/>
                  <a:ea typeface="맑은 고딕"/>
                </a:rPr>
                <a:t> </a:t>
              </a:r>
            </a:p>
            <a:p>
              <a:pPr lvl="0" algn="ctr">
                <a:defRPr/>
              </a:pPr>
              <a:r>
                <a:rPr lang="ko-KR" altLang="en-US" sz="1600" dirty="0">
                  <a:latin typeface="맑은 고딕"/>
                  <a:ea typeface="맑은 고딕"/>
                </a:rPr>
                <a:t> 모집공고</a:t>
              </a:r>
              <a:endParaRPr lang="ko-KR" altLang="en-US" sz="600" dirty="0">
                <a:latin typeface="맑은 고딕"/>
                <a:ea typeface="맑은 고딕"/>
              </a:endParaRPr>
            </a:p>
          </p:txBody>
        </p:sp>
        <p:sp>
          <p:nvSpPr>
            <p:cNvPr id="12" name="오른쪽 화살표 11"/>
            <p:cNvSpPr/>
            <p:nvPr/>
          </p:nvSpPr>
          <p:spPr>
            <a:xfrm>
              <a:off x="2419004" y="3860920"/>
              <a:ext cx="249381" cy="191193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endParaRPr lang="ko-KR" altLang="en-US"/>
            </a:p>
          </p:txBody>
        </p:sp>
        <p:sp>
          <p:nvSpPr>
            <p:cNvPr id="24" name="오른쪽 화살표 23"/>
            <p:cNvSpPr/>
            <p:nvPr/>
          </p:nvSpPr>
          <p:spPr>
            <a:xfrm>
              <a:off x="4198981" y="3860920"/>
              <a:ext cx="249381" cy="191193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endParaRPr lang="ko-KR" altLang="en-US"/>
            </a:p>
          </p:txBody>
        </p:sp>
        <p:sp>
          <p:nvSpPr>
            <p:cNvPr id="28" name="오른쪽 화살표 27"/>
            <p:cNvSpPr/>
            <p:nvPr/>
          </p:nvSpPr>
          <p:spPr>
            <a:xfrm>
              <a:off x="6061557" y="3860920"/>
              <a:ext cx="249381" cy="191193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endParaRPr lang="ko-KR" alt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478772" y="3630242"/>
              <a:ext cx="1178412" cy="584775"/>
            </a:xfrm>
            <a:prstGeom prst="rect">
              <a:avLst/>
            </a:prstGeom>
            <a:solidFill>
              <a:srgbClr val="94C3BB">
                <a:alpha val="50000"/>
              </a:srgbClr>
            </a:solidFill>
            <a:ln>
              <a:solidFill>
                <a:srgbClr val="002060"/>
              </a:solidFill>
            </a:ln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ko-KR" altLang="en-US" sz="1600" dirty="0">
                  <a:latin typeface="맑은 고딕"/>
                  <a:ea typeface="맑은 고딕"/>
                </a:rPr>
                <a:t>심사위원회 및 </a:t>
              </a:r>
            </a:p>
            <a:p>
              <a:pPr lvl="0" algn="ctr">
                <a:defRPr/>
              </a:pPr>
              <a:r>
                <a:rPr lang="ko-KR" altLang="en-US" sz="1600" dirty="0">
                  <a:latin typeface="맑은 고딕"/>
                  <a:ea typeface="맑은 고딕"/>
                </a:rPr>
                <a:t>결과통보</a:t>
              </a:r>
              <a:endParaRPr lang="en-US" altLang="ko-KR" sz="700" dirty="0">
                <a:latin typeface="맑은 고딕"/>
                <a:ea typeface="맑은 고딕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148281" y="107601"/>
            <a:ext cx="92263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Ⅳ. 2024</a:t>
            </a:r>
            <a:r>
              <a:rPr lang="ko-KR" altLang="en-US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년 공모사업</a:t>
            </a:r>
            <a:r>
              <a:rPr lang="en-US" altLang="ko-KR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(</a:t>
            </a:r>
            <a:r>
              <a:rPr lang="ko-KR" altLang="en-US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안</a:t>
            </a:r>
            <a:r>
              <a:rPr lang="en-US" altLang="ko-KR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)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408372" y="1591841"/>
            <a:ext cx="50833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3525" lvl="0" indent="95250">
              <a:defRPr/>
            </a:pPr>
            <a:r>
              <a:rPr lang="en-US" altLang="ko-KR" sz="1300" dirty="0">
                <a:effectLst>
                  <a:outerShdw sx="101000" sy="101000" algn="l" rotWithShape="0">
                    <a:prstClr val="black"/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 Unicode MS"/>
              </a:rPr>
              <a:t>○</a:t>
            </a:r>
            <a:r>
              <a:rPr lang="en-US" altLang="ko-KR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매입공고부터 선정위원회까지 단계</a:t>
            </a:r>
          </a:p>
        </p:txBody>
      </p:sp>
      <p:sp>
        <p:nvSpPr>
          <p:cNvPr id="72" name="직사각형 71"/>
          <p:cNvSpPr/>
          <p:nvPr/>
        </p:nvSpPr>
        <p:spPr>
          <a:xfrm>
            <a:off x="410986" y="2652141"/>
            <a:ext cx="4074794" cy="3664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3525" lvl="0" indent="95250" algn="l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kumimoji="0" lang="en-US" altLang="ko-KR" sz="1300" b="0" i="0" u="none" strike="noStrike" kern="1200" cap="none" spc="0" normalizeH="0" baseline="0" dirty="0">
                <a:solidFill>
                  <a:srgbClr val="000000"/>
                </a:solidFill>
                <a:effectLst>
                  <a:outerShdw sx="101000" sy="101000" algn="l" rotWithShape="0">
                    <a:prstClr val="black"/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 Unicode MS"/>
              </a:rPr>
              <a:t>○</a:t>
            </a:r>
            <a:r>
              <a:rPr kumimoji="0" lang="en-US" altLang="ko-KR" sz="1800" b="0" i="0" u="none" strike="noStrike" kern="1200" cap="none" spc="0" normalizeH="0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1600" b="0" i="0" u="none" strike="noStrike" kern="1200" cap="none" spc="0" normalizeH="0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결과통보 이후 약정체결까지 단계</a:t>
            </a:r>
          </a:p>
        </p:txBody>
      </p:sp>
      <p:grpSp>
        <p:nvGrpSpPr>
          <p:cNvPr id="73" name="그룹 72"/>
          <p:cNvGrpSpPr/>
          <p:nvPr/>
        </p:nvGrpSpPr>
        <p:grpSpPr>
          <a:xfrm>
            <a:off x="1228023" y="3095625"/>
            <a:ext cx="9583553" cy="569595"/>
            <a:chOff x="1005838" y="3630242"/>
            <a:chExt cx="6651346" cy="569595"/>
          </a:xfrm>
        </p:grpSpPr>
        <p:sp>
          <p:nvSpPr>
            <p:cNvPr id="74" name="TextBox 3"/>
            <p:cNvSpPr txBox="1"/>
            <p:nvPr/>
          </p:nvSpPr>
          <p:spPr>
            <a:xfrm>
              <a:off x="1005838" y="3677867"/>
              <a:ext cx="1246910" cy="521969"/>
            </a:xfrm>
            <a:prstGeom prst="rect">
              <a:avLst/>
            </a:prstGeom>
            <a:solidFill>
              <a:srgbClr val="94C3BB">
                <a:alpha val="49800"/>
              </a:srgbClr>
            </a:solidFill>
            <a:ln>
              <a:solidFill>
                <a:srgbClr val="002060">
                  <a:alpha val="100000"/>
                </a:srgbClr>
              </a:solidFill>
            </a:ln>
          </p:spPr>
          <p:txBody>
            <a:bodyPr wrap="square">
              <a:spAutoFit/>
            </a:bodyPr>
            <a:lstStyle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kumimoji="0" lang="ko-KR" altLang="en-US" sz="900" b="0" i="0" u="none" strike="noStrike" kern="1200" cap="none" spc="0" normalizeH="0" baseline="0">
                  <a:solidFill>
                    <a:srgbClr val="000000"/>
                  </a:solidFill>
                  <a:latin typeface="맑은 고딕"/>
                  <a:ea typeface="맑은 고딕"/>
                </a:rPr>
                <a:t> </a:t>
              </a:r>
              <a:r>
                <a:rPr kumimoji="0" lang="ko-KR" altLang="en-US" sz="1600" b="0" i="0" u="none" strike="noStrike" kern="1200" cap="none" spc="0" normalizeH="0" baseline="0">
                  <a:solidFill>
                    <a:srgbClr val="000000"/>
                  </a:solidFill>
                  <a:latin typeface="맑은 고딕"/>
                  <a:ea typeface="맑은 고딕"/>
                </a:rPr>
                <a:t>설계도면 협의</a:t>
              </a:r>
            </a:p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kumimoji="0" lang="en-US" altLang="ko-KR" sz="1300" b="0" i="0" u="none" strike="noStrike" kern="1200" cap="none" spc="0" normalizeH="0" baseline="0">
                  <a:solidFill>
                    <a:srgbClr val="000000"/>
                  </a:solidFill>
                  <a:latin typeface="맑은 고딕"/>
                  <a:ea typeface="맑은 고딕"/>
                </a:rPr>
                <a:t>(</a:t>
              </a:r>
              <a:r>
                <a:rPr kumimoji="0" lang="ko-KR" altLang="en-US" sz="1300" b="0" i="0" u="none" strike="noStrike" kern="1200" cap="none" spc="0" normalizeH="0" baseline="0">
                  <a:solidFill>
                    <a:srgbClr val="000000"/>
                  </a:solidFill>
                  <a:latin typeface="맑은 고딕"/>
                  <a:ea typeface="맑은 고딕"/>
                </a:rPr>
                <a:t>인허가 신청 수준</a:t>
              </a:r>
              <a:r>
                <a:rPr kumimoji="0" lang="en-US" altLang="ko-KR" sz="1300" b="0" i="0" u="none" strike="noStrike" kern="1200" cap="none" spc="0" normalizeH="0" baseline="0">
                  <a:solidFill>
                    <a:srgbClr val="000000"/>
                  </a:solidFill>
                  <a:latin typeface="맑은 고딕"/>
                  <a:ea typeface="맑은 고딕"/>
                </a:rPr>
                <a:t>)</a:t>
              </a:r>
              <a:endParaRPr kumimoji="0" lang="ko-KR" altLang="en-US" sz="700" b="0" i="0" u="none" strike="noStrike" kern="1200" cap="none" spc="0" normalizeH="0" baseline="0">
                <a:solidFill>
                  <a:srgbClr val="000000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75" name="오른쪽 화살표 11"/>
            <p:cNvSpPr/>
            <p:nvPr/>
          </p:nvSpPr>
          <p:spPr>
            <a:xfrm>
              <a:off x="2419004" y="3908547"/>
              <a:ext cx="249381" cy="191193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 w="12700" cap="flat" cmpd="sng" algn="ctr">
              <a:solidFill>
                <a:srgbClr val="002060">
                  <a:alpha val="100000"/>
                </a:srgbClr>
              </a:solidFill>
              <a:prstDash val="solid"/>
              <a:miter/>
            </a:ln>
          </p:spPr>
          <p:txBody>
            <a:bodyPr anchor="ctr"/>
            <a:lstStyle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kumimoji="0" lang="ko-KR" altLang="en-US" sz="1800" b="0" i="0" u="none" strike="noStrike" kern="1200" cap="none" spc="0" normalizeH="0" baseline="0">
                <a:solidFill>
                  <a:srgbClr val="FFFFFF"/>
                </a:solidFill>
                <a:latin typeface="맑은 고딕"/>
                <a:ea typeface="맑은 고딕"/>
                <a:cs typeface="맑은 고딕"/>
              </a:endParaRPr>
            </a:p>
          </p:txBody>
        </p:sp>
        <p:sp>
          <p:nvSpPr>
            <p:cNvPr id="76" name="오른쪽 화살표 23"/>
            <p:cNvSpPr/>
            <p:nvPr/>
          </p:nvSpPr>
          <p:spPr>
            <a:xfrm>
              <a:off x="4198981" y="3908547"/>
              <a:ext cx="249381" cy="191193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 w="12700" cap="flat" cmpd="sng" algn="ctr">
              <a:solidFill>
                <a:srgbClr val="002060">
                  <a:alpha val="100000"/>
                </a:srgbClr>
              </a:solidFill>
              <a:prstDash val="solid"/>
              <a:miter/>
            </a:ln>
          </p:spPr>
          <p:txBody>
            <a:bodyPr anchor="ctr"/>
            <a:lstStyle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kumimoji="0" lang="ko-KR" altLang="en-US" sz="1800" b="0" i="0" u="none" strike="noStrike" kern="1200" cap="none" spc="0" normalizeH="0" baseline="0">
                <a:solidFill>
                  <a:srgbClr val="FFFFFF"/>
                </a:solidFill>
                <a:latin typeface="맑은 고딕"/>
                <a:ea typeface="맑은 고딕"/>
                <a:cs typeface="맑은 고딕"/>
              </a:endParaRPr>
            </a:p>
          </p:txBody>
        </p:sp>
        <p:sp>
          <p:nvSpPr>
            <p:cNvPr id="77" name="TextBox 25"/>
            <p:cNvSpPr txBox="1"/>
            <p:nvPr/>
          </p:nvSpPr>
          <p:spPr>
            <a:xfrm>
              <a:off x="4635572" y="3677867"/>
              <a:ext cx="1258151" cy="521969"/>
            </a:xfrm>
            <a:prstGeom prst="rect">
              <a:avLst/>
            </a:prstGeom>
            <a:solidFill>
              <a:srgbClr val="94C3BB">
                <a:alpha val="49800"/>
              </a:srgbClr>
            </a:solidFill>
            <a:ln>
              <a:solidFill>
                <a:srgbClr val="002060">
                  <a:alpha val="100000"/>
                </a:srgbClr>
              </a:solidFill>
            </a:ln>
          </p:spPr>
          <p:txBody>
            <a:bodyPr wrap="square">
              <a:spAutoFit/>
            </a:bodyPr>
            <a:lstStyle/>
            <a:p>
              <a:pPr marL="0" lvl="0" indent="0" algn="ctr" defTabSz="914400" rtl="0" eaLnBrk="1" latinLnBrk="1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kumimoji="0" lang="en-US" altLang="ko-KR" sz="800" b="0" i="0" u="none" strike="noStrike" kern="1200" cap="none" spc="0" normalizeH="0" baseline="0">
                <a:solidFill>
                  <a:srgbClr val="000000"/>
                </a:solidFill>
                <a:latin typeface="맑은 고딕"/>
                <a:ea typeface="맑은 고딕"/>
              </a:endParaRPr>
            </a:p>
            <a:p>
              <a:pPr marL="0" lvl="0" indent="0" algn="ctr" defTabSz="914400" rtl="0" eaLnBrk="1" latinLnBrk="1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kumimoji="0" lang="ko-KR" altLang="en-US" sz="1600" b="0" i="0" u="none" strike="noStrike" kern="1200" cap="none" spc="-300" normalizeH="0" baseline="0">
                  <a:solidFill>
                    <a:srgbClr val="000000"/>
                  </a:solidFill>
                  <a:latin typeface="맑은 고딕"/>
                  <a:ea typeface="맑은 고딕"/>
                </a:rPr>
                <a:t>매입약정 대상선정</a:t>
              </a:r>
              <a:r>
                <a:rPr kumimoji="0" lang="ko-KR" altLang="en-US" sz="1600" b="1" i="0" u="none" strike="noStrike" kern="1200" cap="none" spc="-300" normalizeH="0" baseline="0">
                  <a:solidFill>
                    <a:srgbClr val="000000"/>
                  </a:solidFill>
                  <a:latin typeface="맑은 고딕"/>
                  <a:ea typeface="맑은 고딕"/>
                </a:rPr>
                <a:t> </a:t>
              </a:r>
              <a:r>
                <a:rPr kumimoji="0" lang="en-US" altLang="ko-KR" sz="1600" b="1" i="0" u="none" strike="noStrike" kern="1200" cap="none" spc="-300" normalizeH="0" baseline="0">
                  <a:solidFill>
                    <a:srgbClr val="000000"/>
                  </a:solidFill>
                  <a:latin typeface="맑은 고딕"/>
                  <a:ea typeface="맑은 고딕"/>
                </a:rPr>
                <a:t>*</a:t>
              </a:r>
            </a:p>
            <a:p>
              <a:pPr marL="0" lvl="0" indent="0" algn="ctr" defTabSz="914400" rtl="0" eaLnBrk="1" latinLnBrk="1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kumimoji="0" lang="ko-KR" altLang="en-US" sz="800" b="0" i="0" u="none" strike="noStrike" kern="1200" cap="none" spc="0" normalizeH="0" baseline="0">
                  <a:solidFill>
                    <a:srgbClr val="000000"/>
                  </a:solidFill>
                  <a:latin typeface="맑은 고딕"/>
                  <a:ea typeface="맑은 고딕"/>
                </a:rPr>
                <a:t> </a:t>
              </a:r>
            </a:p>
          </p:txBody>
        </p:sp>
        <p:sp>
          <p:nvSpPr>
            <p:cNvPr id="78" name="오른쪽 화살표 27"/>
            <p:cNvSpPr/>
            <p:nvPr/>
          </p:nvSpPr>
          <p:spPr>
            <a:xfrm>
              <a:off x="6061557" y="3908547"/>
              <a:ext cx="249381" cy="191193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 w="12700" cap="flat" cmpd="sng" algn="ctr">
              <a:solidFill>
                <a:srgbClr val="002060">
                  <a:alpha val="100000"/>
                </a:srgbClr>
              </a:solidFill>
              <a:prstDash val="solid"/>
              <a:miter/>
            </a:ln>
          </p:spPr>
          <p:txBody>
            <a:bodyPr anchor="ctr"/>
            <a:lstStyle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kumimoji="0" lang="ko-KR" altLang="en-US" sz="1800" b="0" i="0" u="none" strike="noStrike" kern="1200" cap="none" spc="0" normalizeH="0" baseline="0">
                <a:solidFill>
                  <a:srgbClr val="FFFFFF"/>
                </a:solidFill>
                <a:latin typeface="맑은 고딕"/>
                <a:ea typeface="맑은 고딕"/>
                <a:cs typeface="맑은 고딕"/>
              </a:endParaRPr>
            </a:p>
          </p:txBody>
        </p:sp>
        <p:sp>
          <p:nvSpPr>
            <p:cNvPr id="79" name="TextBox 33"/>
            <p:cNvSpPr txBox="1"/>
            <p:nvPr/>
          </p:nvSpPr>
          <p:spPr>
            <a:xfrm>
              <a:off x="6478773" y="3630242"/>
              <a:ext cx="1178412" cy="569595"/>
            </a:xfrm>
            <a:prstGeom prst="rect">
              <a:avLst/>
            </a:prstGeom>
            <a:solidFill>
              <a:srgbClr val="94C3BB">
                <a:alpha val="49800"/>
              </a:srgbClr>
            </a:solidFill>
            <a:ln>
              <a:solidFill>
                <a:srgbClr val="002060">
                  <a:alpha val="100000"/>
                </a:srgbClr>
              </a:solidFill>
            </a:ln>
          </p:spPr>
          <p:txBody>
            <a:bodyPr wrap="square">
              <a:spAutoFit/>
            </a:bodyPr>
            <a:lstStyle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kumimoji="0" lang="ko-KR" altLang="en-US" sz="800" b="0" i="0" u="none" strike="noStrike" kern="1200" cap="none" spc="0" normalizeH="0" baseline="0">
                  <a:solidFill>
                    <a:srgbClr val="000000"/>
                  </a:solidFill>
                  <a:latin typeface="맑은 고딕"/>
                  <a:ea typeface="맑은 고딕"/>
                </a:rPr>
                <a:t> </a:t>
              </a:r>
            </a:p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kumimoji="0" lang="ko-KR" altLang="en-US" sz="1600" b="0" i="0" u="none" strike="noStrike" kern="1200" cap="none" spc="0" normalizeH="0" baseline="0">
                  <a:solidFill>
                    <a:srgbClr val="000000"/>
                  </a:solidFill>
                  <a:latin typeface="맑은 고딕"/>
                  <a:ea typeface="맑은 고딕"/>
                </a:rPr>
                <a:t>매입약정 체결</a:t>
              </a:r>
            </a:p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kumimoji="0" lang="ko-KR" altLang="en-US" sz="800" b="0" i="0" u="none" strike="noStrike" kern="1200" cap="none" spc="0" normalizeH="0" baseline="0">
                  <a:solidFill>
                    <a:srgbClr val="000000"/>
                  </a:solidFill>
                  <a:latin typeface="맑은 고딕"/>
                  <a:ea typeface="맑은 고딕"/>
                </a:rPr>
                <a:t> </a:t>
              </a:r>
            </a:p>
          </p:txBody>
        </p:sp>
      </p:grpSp>
      <p:sp>
        <p:nvSpPr>
          <p:cNvPr id="81" name="TextBox 33"/>
          <p:cNvSpPr txBox="1"/>
          <p:nvPr/>
        </p:nvSpPr>
        <p:spPr>
          <a:xfrm>
            <a:off x="3804794" y="3133725"/>
            <a:ext cx="1744599" cy="541020"/>
          </a:xfrm>
          <a:prstGeom prst="rect">
            <a:avLst/>
          </a:prstGeom>
          <a:solidFill>
            <a:srgbClr val="94C3BB">
              <a:alpha val="49800"/>
            </a:srgbClr>
          </a:solidFill>
          <a:ln>
            <a:solidFill>
              <a:srgbClr val="002060">
                <a:alpha val="100000"/>
              </a:srgbClr>
            </a:solidFill>
          </a:ln>
        </p:spPr>
        <p:txBody>
          <a:bodyPr wrap="square">
            <a:spAutoFit/>
          </a:bodyPr>
          <a:lstStyle/>
          <a:p>
            <a:pPr marL="0" lvl="0" indent="0" algn="ct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kumimoji="0" lang="ko-KR" altLang="en-US" sz="800" b="0" i="0" u="none" strike="noStrike" kern="1200" cap="none" spc="0" normalizeH="0" baseline="0" dirty="0">
              <a:solidFill>
                <a:srgbClr val="000000"/>
              </a:solidFill>
              <a:latin typeface="맑은 고딕"/>
              <a:ea typeface="맑은 고딕"/>
            </a:endParaRPr>
          </a:p>
          <a:p>
            <a:pPr marL="0" lvl="0" indent="0" algn="ct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kumimoji="0" lang="en-US" altLang="ko-KR" sz="1600" b="0" i="0" u="none" strike="noStrike" kern="1200" cap="none" spc="0" normalizeH="0" baseline="0" dirty="0">
                <a:solidFill>
                  <a:srgbClr val="000000"/>
                </a:solidFill>
                <a:latin typeface="맑은 고딕"/>
                <a:ea typeface="맑은 고딕"/>
              </a:rPr>
              <a:t>1</a:t>
            </a:r>
            <a:r>
              <a:rPr kumimoji="0" lang="ko-KR" altLang="en-US" sz="1600" b="0" i="0" u="none" strike="noStrike" kern="1200" cap="none" spc="0" normalizeH="0" baseline="0" dirty="0">
                <a:solidFill>
                  <a:srgbClr val="000000"/>
                </a:solidFill>
                <a:latin typeface="맑은 고딕"/>
                <a:ea typeface="맑은 고딕"/>
              </a:rPr>
              <a:t>차감정평가 </a:t>
            </a:r>
          </a:p>
          <a:p>
            <a:pPr marL="0" lvl="0" indent="0" algn="ct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kumimoji="0" lang="ko-KR" altLang="en-US" sz="600" b="0" i="0" u="none" strike="noStrike" kern="1200" cap="none" spc="0" normalizeH="0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</a:p>
        </p:txBody>
      </p:sp>
      <p:sp>
        <p:nvSpPr>
          <p:cNvPr id="83" name="직사각형 82"/>
          <p:cNvSpPr/>
          <p:nvPr/>
        </p:nvSpPr>
        <p:spPr>
          <a:xfrm>
            <a:off x="408745" y="3923262"/>
            <a:ext cx="4074794" cy="3664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3525" lvl="0" indent="95250" algn="l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kumimoji="0" lang="en-US" altLang="ko-KR" sz="1300" b="0" i="0" u="none" strike="noStrike" kern="1200" cap="none" spc="0" normalizeH="0" baseline="0" dirty="0">
                <a:solidFill>
                  <a:srgbClr val="000000"/>
                </a:solidFill>
                <a:effectLst>
                  <a:outerShdw sx="101000" sy="101000" algn="l" rotWithShape="0">
                    <a:prstClr val="black"/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 Unicode MS"/>
              </a:rPr>
              <a:t>○</a:t>
            </a:r>
            <a:r>
              <a:rPr kumimoji="0" lang="en-US" altLang="ko-KR" sz="1800" b="0" i="0" u="none" strike="noStrike" kern="1200" cap="none" spc="0" normalizeH="0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1600" b="0" i="0" u="none" strike="noStrike" kern="1200" cap="none" spc="0" normalizeH="0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매입약정금 지급 및 준공까지 단계</a:t>
            </a:r>
          </a:p>
        </p:txBody>
      </p:sp>
      <p:grpSp>
        <p:nvGrpSpPr>
          <p:cNvPr id="84" name="그룹 83"/>
          <p:cNvGrpSpPr/>
          <p:nvPr/>
        </p:nvGrpSpPr>
        <p:grpSpPr>
          <a:xfrm>
            <a:off x="1225781" y="4357220"/>
            <a:ext cx="9583554" cy="733092"/>
            <a:chOff x="1005838" y="3630241"/>
            <a:chExt cx="6651347" cy="733092"/>
          </a:xfrm>
        </p:grpSpPr>
        <p:sp>
          <p:nvSpPr>
            <p:cNvPr id="85" name="TextBox 3"/>
            <p:cNvSpPr txBox="1"/>
            <p:nvPr/>
          </p:nvSpPr>
          <p:spPr>
            <a:xfrm>
              <a:off x="1005838" y="3649291"/>
              <a:ext cx="1246910" cy="574825"/>
            </a:xfrm>
            <a:prstGeom prst="rect">
              <a:avLst/>
            </a:prstGeom>
            <a:solidFill>
              <a:srgbClr val="94C3BB">
                <a:alpha val="49800"/>
              </a:srgbClr>
            </a:solidFill>
            <a:ln>
              <a:solidFill>
                <a:srgbClr val="002060">
                  <a:alpha val="100000"/>
                </a:srgbClr>
              </a:solidFill>
            </a:ln>
          </p:spPr>
          <p:txBody>
            <a:bodyPr wrap="square">
              <a:spAutoFit/>
            </a:bodyPr>
            <a:lstStyle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kumimoji="0" lang="ko-KR" altLang="en-US" sz="800" b="0" i="0" u="none" strike="noStrike" kern="1200" cap="none" spc="0" normalizeH="0" baseline="0" dirty="0">
                  <a:solidFill>
                    <a:srgbClr val="000000"/>
                  </a:solidFill>
                  <a:latin typeface="맑은 고딕"/>
                  <a:ea typeface="맑은 고딕"/>
                </a:rPr>
                <a:t> </a:t>
              </a:r>
            </a:p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kumimoji="0" lang="en-US" altLang="ko-KR" sz="1600" b="0" i="0" u="none" strike="noStrike" kern="1200" cap="none" spc="-100" normalizeH="0" baseline="0" dirty="0">
                  <a:solidFill>
                    <a:srgbClr val="000000"/>
                  </a:solidFill>
                  <a:latin typeface="맑은 고딕"/>
                  <a:ea typeface="맑은 고딕"/>
                </a:rPr>
                <a:t>1~2</a:t>
              </a:r>
              <a:r>
                <a:rPr kumimoji="0" lang="ko-KR" altLang="en-US" sz="1600" b="0" i="0" u="none" strike="noStrike" kern="1200" cap="none" spc="-100" normalizeH="0" baseline="0" dirty="0">
                  <a:solidFill>
                    <a:srgbClr val="000000"/>
                  </a:solidFill>
                  <a:latin typeface="맑은 고딕"/>
                  <a:ea typeface="맑은 고딕"/>
                </a:rPr>
                <a:t>단계 품질점검</a:t>
              </a:r>
            </a:p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kumimoji="0" lang="ko-KR" altLang="en-US" sz="800" b="0" i="0" u="none" strike="noStrike" kern="1200" cap="none" spc="-100" normalizeH="0" baseline="0" dirty="0">
                  <a:solidFill>
                    <a:srgbClr val="000000"/>
                  </a:solidFill>
                  <a:latin typeface="맑은 고딕"/>
                  <a:ea typeface="맑은 고딕"/>
                </a:rPr>
                <a:t> </a:t>
              </a:r>
            </a:p>
          </p:txBody>
        </p:sp>
        <p:sp>
          <p:nvSpPr>
            <p:cNvPr id="86" name="오른쪽 화살표 11"/>
            <p:cNvSpPr/>
            <p:nvPr/>
          </p:nvSpPr>
          <p:spPr>
            <a:xfrm>
              <a:off x="2419004" y="3879970"/>
              <a:ext cx="249381" cy="191193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 w="12700" cap="flat" cmpd="sng" algn="ctr">
              <a:solidFill>
                <a:srgbClr val="002060">
                  <a:alpha val="100000"/>
                </a:srgbClr>
              </a:solidFill>
              <a:prstDash val="solid"/>
              <a:miter/>
            </a:ln>
          </p:spPr>
          <p:txBody>
            <a:bodyPr anchor="ctr"/>
            <a:lstStyle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kumimoji="0" lang="ko-KR" altLang="en-US" sz="1800" b="0" i="0" u="none" strike="noStrike" kern="1200" cap="none" spc="0" normalizeH="0" baseline="0">
                <a:solidFill>
                  <a:srgbClr val="FFFFFF"/>
                </a:solidFill>
                <a:latin typeface="맑은 고딕"/>
                <a:ea typeface="맑은 고딕"/>
                <a:cs typeface="맑은 고딕"/>
              </a:endParaRPr>
            </a:p>
          </p:txBody>
        </p:sp>
        <p:sp>
          <p:nvSpPr>
            <p:cNvPr id="87" name="오른쪽 화살표 23"/>
            <p:cNvSpPr/>
            <p:nvPr/>
          </p:nvSpPr>
          <p:spPr>
            <a:xfrm>
              <a:off x="4198981" y="3879970"/>
              <a:ext cx="249381" cy="191193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 w="12700" cap="flat" cmpd="sng" algn="ctr">
              <a:solidFill>
                <a:srgbClr val="002060">
                  <a:alpha val="100000"/>
                </a:srgbClr>
              </a:solidFill>
              <a:prstDash val="solid"/>
              <a:miter/>
            </a:ln>
          </p:spPr>
          <p:txBody>
            <a:bodyPr anchor="ctr"/>
            <a:lstStyle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kumimoji="0" lang="ko-KR" altLang="en-US" sz="1800" b="0" i="0" u="none" strike="noStrike" kern="1200" cap="none" spc="0" normalizeH="0" baseline="0">
                <a:solidFill>
                  <a:srgbClr val="FFFFFF"/>
                </a:solidFill>
                <a:latin typeface="맑은 고딕"/>
                <a:ea typeface="맑은 고딕"/>
                <a:cs typeface="맑은 고딕"/>
              </a:endParaRPr>
            </a:p>
          </p:txBody>
        </p:sp>
        <p:sp>
          <p:nvSpPr>
            <p:cNvPr id="88" name="TextBox 25"/>
            <p:cNvSpPr txBox="1"/>
            <p:nvPr/>
          </p:nvSpPr>
          <p:spPr>
            <a:xfrm>
              <a:off x="4635572" y="3649291"/>
              <a:ext cx="1393908" cy="714042"/>
            </a:xfrm>
            <a:prstGeom prst="rect">
              <a:avLst/>
            </a:prstGeom>
            <a:solidFill>
              <a:srgbClr val="94C3BB">
                <a:alpha val="49800"/>
              </a:srgbClr>
            </a:solidFill>
            <a:ln>
              <a:solidFill>
                <a:srgbClr val="002060">
                  <a:alpha val="100000"/>
                </a:srgbClr>
              </a:solidFill>
            </a:ln>
          </p:spPr>
          <p:txBody>
            <a:bodyPr wrap="square">
              <a:spAutoFit/>
            </a:bodyPr>
            <a:lstStyle/>
            <a:p>
              <a:pPr marL="0" lvl="0" indent="0" algn="ctr" defTabSz="914400" rtl="0" eaLnBrk="1" latinLnBrk="1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kumimoji="0" lang="ko-KR" altLang="en-US" sz="800" b="0" i="0" u="none" strike="noStrike" kern="1200" cap="none" spc="-300" normalizeH="0" baseline="0" dirty="0">
                  <a:solidFill>
                    <a:srgbClr val="000000"/>
                  </a:solidFill>
                  <a:latin typeface="맑은 고딕"/>
                  <a:ea typeface="맑은 고딕"/>
                </a:rPr>
                <a:t> </a:t>
              </a:r>
              <a:r>
                <a:rPr lang="ko-KR" altLang="en-US" sz="1600" spc="-300" dirty="0">
                  <a:solidFill>
                    <a:srgbClr val="000000"/>
                  </a:solidFill>
                  <a:ea typeface="맑은 고딕"/>
                </a:rPr>
                <a:t>매입약정금 지급 </a:t>
              </a:r>
              <a:r>
                <a:rPr lang="en-US" altLang="ko-KR" sz="1600" b="1" spc="-200" dirty="0">
                  <a:solidFill>
                    <a:srgbClr val="000000"/>
                  </a:solidFill>
                  <a:ea typeface="맑은 고딕"/>
                </a:rPr>
                <a:t>*</a:t>
              </a:r>
            </a:p>
            <a:p>
              <a:pPr lvl="0" algn="ctr">
                <a:defRPr/>
              </a:pPr>
              <a:r>
                <a:rPr lang="en-US" altLang="ko-KR" sz="1300" dirty="0">
                  <a:solidFill>
                    <a:srgbClr val="000000"/>
                  </a:solidFill>
                  <a:ea typeface="맑은 고딕"/>
                </a:rPr>
                <a:t>(</a:t>
              </a:r>
              <a:r>
                <a:rPr lang="ko-KR" altLang="en-US" sz="1300" dirty="0" err="1">
                  <a:solidFill>
                    <a:srgbClr val="000000"/>
                  </a:solidFill>
                  <a:ea typeface="맑은 고딕"/>
                </a:rPr>
                <a:t>약정금</a:t>
              </a:r>
              <a:r>
                <a:rPr lang="ko-KR" altLang="en-US" sz="1300" dirty="0">
                  <a:solidFill>
                    <a:srgbClr val="000000"/>
                  </a:solidFill>
                  <a:ea typeface="맑은 고딕"/>
                </a:rPr>
                <a:t> </a:t>
              </a:r>
              <a:r>
                <a:rPr lang="en-US" altLang="ko-KR" sz="1300" dirty="0">
                  <a:solidFill>
                    <a:srgbClr val="000000"/>
                  </a:solidFill>
                  <a:ea typeface="맑은 고딕"/>
                </a:rPr>
                <a:t>20%)</a:t>
              </a:r>
            </a:p>
            <a:p>
              <a:pPr lvl="0" algn="ctr">
                <a:defRPr/>
              </a:pPr>
              <a:r>
                <a:rPr kumimoji="0" lang="ko-KR" altLang="en-US" sz="1300" b="0" i="0" u="none" strike="noStrike" kern="1200" cap="none" spc="-300" normalizeH="0" baseline="0" dirty="0">
                  <a:solidFill>
                    <a:srgbClr val="000000"/>
                  </a:solidFill>
                  <a:latin typeface="맑은 고딕"/>
                  <a:ea typeface="맑은 고딕"/>
                </a:rPr>
                <a:t>우리 시  근저당 등   </a:t>
              </a:r>
              <a:r>
                <a:rPr kumimoji="0" lang="en-US" altLang="ko-KR" sz="1300" b="0" i="0" u="none" strike="noStrike" kern="1200" cap="none" spc="-300" normalizeH="0" baseline="0" dirty="0">
                  <a:solidFill>
                    <a:srgbClr val="000000"/>
                  </a:solidFill>
                  <a:latin typeface="맑은 고딕"/>
                  <a:ea typeface="맑은 고딕"/>
                </a:rPr>
                <a:t>1 </a:t>
              </a:r>
              <a:r>
                <a:rPr kumimoji="0" lang="ko-KR" altLang="en-US" sz="1300" b="0" i="0" u="none" strike="noStrike" kern="1200" cap="none" spc="-300" normalizeH="0" baseline="0" dirty="0">
                  <a:solidFill>
                    <a:srgbClr val="000000"/>
                  </a:solidFill>
                  <a:latin typeface="맑은 고딕"/>
                  <a:ea typeface="맑은 고딕"/>
                </a:rPr>
                <a:t>순위  설정 </a:t>
              </a:r>
              <a:endParaRPr kumimoji="0" lang="ko-KR" altLang="en-US" sz="800" b="0" i="0" u="none" strike="noStrike" kern="1200" cap="none" spc="-300" normalizeH="0" baseline="0" dirty="0">
                <a:solidFill>
                  <a:srgbClr val="000000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89" name="오른쪽 화살표 27"/>
            <p:cNvSpPr/>
            <p:nvPr/>
          </p:nvSpPr>
          <p:spPr>
            <a:xfrm>
              <a:off x="6061557" y="3879970"/>
              <a:ext cx="249381" cy="191193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 w="12700" cap="flat" cmpd="sng" algn="ctr">
              <a:solidFill>
                <a:srgbClr val="002060">
                  <a:alpha val="100000"/>
                </a:srgbClr>
              </a:solidFill>
              <a:prstDash val="solid"/>
              <a:miter/>
            </a:ln>
          </p:spPr>
          <p:txBody>
            <a:bodyPr anchor="ctr"/>
            <a:lstStyle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kumimoji="0" lang="ko-KR" altLang="en-US" sz="1800" b="0" i="0" u="none" strike="noStrike" kern="1200" cap="none" spc="0" normalizeH="0" baseline="0">
                <a:solidFill>
                  <a:srgbClr val="FFFFFF"/>
                </a:solidFill>
                <a:latin typeface="맑은 고딕"/>
                <a:ea typeface="맑은 고딕"/>
                <a:cs typeface="맑은 고딕"/>
              </a:endParaRPr>
            </a:p>
          </p:txBody>
        </p:sp>
        <p:sp>
          <p:nvSpPr>
            <p:cNvPr id="90" name="TextBox 33"/>
            <p:cNvSpPr txBox="1"/>
            <p:nvPr/>
          </p:nvSpPr>
          <p:spPr>
            <a:xfrm>
              <a:off x="6478773" y="3630241"/>
              <a:ext cx="1178412" cy="574825"/>
            </a:xfrm>
            <a:prstGeom prst="rect">
              <a:avLst/>
            </a:prstGeom>
            <a:solidFill>
              <a:srgbClr val="94C3BB">
                <a:alpha val="49800"/>
              </a:srgbClr>
            </a:solidFill>
            <a:ln>
              <a:solidFill>
                <a:srgbClr val="002060">
                  <a:alpha val="100000"/>
                </a:srgbClr>
              </a:solidFill>
            </a:ln>
          </p:spPr>
          <p:txBody>
            <a:bodyPr wrap="square">
              <a:spAutoFit/>
            </a:bodyPr>
            <a:lstStyle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kumimoji="0" lang="ko-KR" altLang="en-US" sz="1600" b="0" i="0" u="none" strike="noStrike" kern="1200" cap="none" spc="-100" normalizeH="0" baseline="0">
                  <a:solidFill>
                    <a:srgbClr val="000000"/>
                  </a:solidFill>
                  <a:latin typeface="맑은 고딕"/>
                  <a:ea typeface="맑은 고딕"/>
                </a:rPr>
                <a:t>사용검사</a:t>
              </a:r>
              <a:r>
                <a:rPr kumimoji="0" lang="en-US" altLang="ko-KR" sz="1600" b="0" i="0" u="none" strike="noStrike" kern="1200" cap="none" spc="-100" normalizeH="0" baseline="0">
                  <a:solidFill>
                    <a:srgbClr val="000000"/>
                  </a:solidFill>
                  <a:latin typeface="맑은 고딕"/>
                  <a:ea typeface="맑은 고딕"/>
                </a:rPr>
                <a:t>(</a:t>
              </a:r>
              <a:r>
                <a:rPr kumimoji="0" lang="ko-KR" altLang="en-US" sz="1600" b="0" i="0" u="none" strike="noStrike" kern="1200" cap="none" spc="-100" normalizeH="0" baseline="0">
                  <a:solidFill>
                    <a:srgbClr val="000000"/>
                  </a:solidFill>
                  <a:latin typeface="맑은 고딕"/>
                  <a:ea typeface="맑은 고딕"/>
                </a:rPr>
                <a:t>승인</a:t>
              </a:r>
              <a:r>
                <a:rPr kumimoji="0" lang="en-US" altLang="ko-KR" sz="1600" b="0" i="0" u="none" strike="noStrike" kern="1200" cap="none" spc="-100" normalizeH="0" baseline="0">
                  <a:solidFill>
                    <a:srgbClr val="000000"/>
                  </a:solidFill>
                  <a:latin typeface="맑은 고딕"/>
                  <a:ea typeface="맑은 고딕"/>
                </a:rPr>
                <a:t>)</a:t>
              </a:r>
              <a:r>
                <a:rPr kumimoji="0" lang="ko-KR" altLang="en-US" sz="1600" b="0" i="0" u="none" strike="noStrike" kern="1200" cap="none" spc="-100" normalizeH="0" baseline="0">
                  <a:solidFill>
                    <a:srgbClr val="000000"/>
                  </a:solidFill>
                  <a:latin typeface="맑은 고딕"/>
                  <a:ea typeface="맑은 고딕"/>
                </a:rPr>
                <a:t> 및 </a:t>
              </a:r>
              <a:r>
                <a:rPr kumimoji="0" lang="en-US" altLang="ko-KR" sz="1600" b="0" i="0" u="none" strike="noStrike" kern="1200" cap="none" spc="-100" normalizeH="0" baseline="0">
                  <a:solidFill>
                    <a:srgbClr val="000000"/>
                  </a:solidFill>
                  <a:latin typeface="맑은 고딕"/>
                  <a:ea typeface="맑은 고딕"/>
                </a:rPr>
                <a:t>4</a:t>
              </a:r>
              <a:r>
                <a:rPr kumimoji="0" lang="ko-KR" altLang="en-US" sz="1600" b="0" i="0" u="none" strike="noStrike" kern="1200" cap="none" spc="-100" normalizeH="0" baseline="0">
                  <a:solidFill>
                    <a:srgbClr val="000000"/>
                  </a:solidFill>
                  <a:latin typeface="맑은 고딕"/>
                  <a:ea typeface="맑은 고딕"/>
                </a:rPr>
                <a:t>단계 품질점검</a:t>
              </a:r>
              <a:endParaRPr kumimoji="0" lang="ko-KR" altLang="en-US" sz="1600" b="0" i="0" u="none" strike="noStrike" kern="1200" cap="none" spc="0" normalizeH="0" baseline="0">
                <a:solidFill>
                  <a:srgbClr val="000000"/>
                </a:solidFill>
                <a:latin typeface="맑은 고딕"/>
                <a:ea typeface="맑은 고딕"/>
              </a:endParaRPr>
            </a:p>
          </p:txBody>
        </p:sp>
      </p:grpSp>
      <p:sp>
        <p:nvSpPr>
          <p:cNvPr id="91" name="TextBox 33"/>
          <p:cNvSpPr txBox="1"/>
          <p:nvPr/>
        </p:nvSpPr>
        <p:spPr>
          <a:xfrm>
            <a:off x="3840652" y="4385795"/>
            <a:ext cx="1697908" cy="338554"/>
          </a:xfrm>
          <a:prstGeom prst="rect">
            <a:avLst/>
          </a:prstGeom>
          <a:solidFill>
            <a:srgbClr val="94C3BB">
              <a:alpha val="49800"/>
            </a:srgbClr>
          </a:solidFill>
          <a:ln>
            <a:solidFill>
              <a:srgbClr val="002060">
                <a:alpha val="100000"/>
              </a:srgbClr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1600" spc="-100" dirty="0">
                <a:solidFill>
                  <a:srgbClr val="000000"/>
                </a:solidFill>
                <a:ea typeface="맑은 고딕"/>
              </a:rPr>
              <a:t>3</a:t>
            </a:r>
            <a:r>
              <a:rPr lang="ko-KR" altLang="en-US" sz="1600" spc="-100" dirty="0">
                <a:solidFill>
                  <a:srgbClr val="000000"/>
                </a:solidFill>
                <a:ea typeface="맑은 고딕"/>
              </a:rPr>
              <a:t>단계 품질점검</a:t>
            </a:r>
            <a:r>
              <a:rPr kumimoji="0" lang="ko-KR" altLang="en-US" sz="1600" b="0" i="0" u="none" strike="noStrike" kern="1200" cap="none" spc="-100" normalizeH="0" baseline="0" dirty="0">
                <a:solidFill>
                  <a:srgbClr val="000000"/>
                </a:solidFill>
                <a:latin typeface="맑은 고딕"/>
                <a:ea typeface="맑은 고딕"/>
              </a:rPr>
              <a:t> </a:t>
            </a:r>
            <a:endParaRPr kumimoji="0" lang="en-US" altLang="ko-KR" sz="1300" b="0" i="0" u="none" strike="noStrike" kern="1200" cap="none" spc="0" normalizeH="0" baseline="0" dirty="0">
              <a:solidFill>
                <a:srgbClr val="000000"/>
              </a:solidFill>
              <a:latin typeface="맑은 고딕"/>
              <a:ea typeface="맑은 고딕"/>
            </a:endParaRPr>
          </a:p>
        </p:txBody>
      </p:sp>
      <p:sp>
        <p:nvSpPr>
          <p:cNvPr id="110" name="직사각형 109"/>
          <p:cNvSpPr/>
          <p:nvPr/>
        </p:nvSpPr>
        <p:spPr>
          <a:xfrm>
            <a:off x="638092" y="3728279"/>
            <a:ext cx="997655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3525" lvl="0" indent="95250" algn="l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kumimoji="0" lang="en-US" altLang="ko-KR" sz="1000" b="0" i="0" u="none" strike="noStrike" kern="1200" cap="none" spc="0" normalizeH="0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*</a:t>
            </a:r>
            <a:r>
              <a:rPr kumimoji="0" lang="ko-KR" altLang="en-US" sz="1000" b="0" i="0" u="none" strike="noStrike" kern="1200" cap="none" spc="0" normalizeH="0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대상선정 후 건축허가 및 건축관련 행정절차 이행</a:t>
            </a:r>
            <a:r>
              <a:rPr kumimoji="0" lang="en-US" altLang="ko-KR" sz="1000" b="0" i="0" u="none" strike="noStrike" kern="1200" cap="none" spc="0" normalizeH="0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ko-KR" altLang="en-US" sz="1000" b="0" i="0" u="none" strike="noStrike" kern="1200" cap="none" spc="0" normalizeH="0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건축허가가 매입약정 체결요건은 아님</a:t>
            </a:r>
            <a:r>
              <a:rPr kumimoji="0" lang="en-US" altLang="ko-KR" sz="1000" b="0" i="0" u="none" strike="noStrike" kern="1200" cap="none" spc="0" normalizeH="0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</p:txBody>
      </p:sp>
      <p:sp>
        <p:nvSpPr>
          <p:cNvPr id="111" name="직사각형 110"/>
          <p:cNvSpPr/>
          <p:nvPr/>
        </p:nvSpPr>
        <p:spPr>
          <a:xfrm>
            <a:off x="603913" y="5009858"/>
            <a:ext cx="99765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3525" lvl="0" indent="95250" algn="l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kumimoji="0" lang="en-US" altLang="ko-KR" sz="1000" b="0" i="0" u="none" strike="noStrike" kern="1200" cap="none" spc="0" normalizeH="0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*</a:t>
            </a:r>
            <a:r>
              <a:rPr kumimoji="0" lang="ko-KR" altLang="en-US" sz="1000" b="0" i="0" u="none" strike="noStrike" kern="1200" cap="none" spc="0" normalizeH="0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내부마감공사</a:t>
            </a:r>
            <a:r>
              <a:rPr kumimoji="0" lang="en-US" altLang="ko-KR" sz="1000" b="0" i="0" u="none" strike="noStrike" kern="1200" cap="none" spc="0" normalizeH="0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ko-KR" altLang="en-US" sz="1000" b="0" i="0" u="none" strike="noStrike" kern="1200" cap="none" spc="0" normalizeH="0" baseline="0" dirty="0" err="1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공정율</a:t>
            </a:r>
            <a:r>
              <a:rPr kumimoji="0" lang="ko-KR" altLang="en-US" sz="1000" b="0" i="0" u="none" strike="noStrike" kern="1200" cap="none" spc="0" normalizeH="0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1000" b="0" i="0" u="none" strike="noStrike" kern="1200" cap="none" spc="0" normalizeH="0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70% </a:t>
            </a:r>
            <a:r>
              <a:rPr kumimoji="0" lang="ko-KR" altLang="en-US" sz="1000" b="0" i="0" u="none" strike="noStrike" kern="1200" cap="none" spc="0" normalizeH="0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이상</a:t>
            </a:r>
            <a:r>
              <a:rPr kumimoji="0" lang="en-US" altLang="ko-KR" sz="1000" b="0" i="0" u="none" strike="noStrike" kern="1200" cap="none" spc="0" normalizeH="0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kumimoji="0" lang="ko-KR" altLang="en-US" sz="1000" b="0" i="0" u="none" strike="noStrike" kern="1200" cap="none" spc="0" normalizeH="0" baseline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2" name="직사각형 111"/>
          <p:cNvSpPr/>
          <p:nvPr/>
        </p:nvSpPr>
        <p:spPr>
          <a:xfrm>
            <a:off x="420512" y="5289632"/>
            <a:ext cx="4074794" cy="3664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3525" lvl="0" indent="95250" algn="l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kumimoji="0" lang="en-US" altLang="ko-KR" sz="1300" b="0" i="0" u="none" strike="noStrike" kern="1200" cap="none" spc="0" normalizeH="0" baseline="0" dirty="0">
                <a:solidFill>
                  <a:srgbClr val="000000"/>
                </a:solidFill>
                <a:effectLst>
                  <a:outerShdw sx="101000" sy="101000" algn="l" rotWithShape="0">
                    <a:prstClr val="black"/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Arial Unicode MS"/>
              </a:rPr>
              <a:t>○</a:t>
            </a:r>
            <a:r>
              <a:rPr kumimoji="0" lang="en-US" altLang="ko-KR" sz="1800" b="0" i="0" u="none" strike="noStrike" kern="1200" cap="none" spc="0" normalizeH="0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1600" b="0" i="0" u="none" strike="noStrike" kern="1200" cap="none" spc="0" normalizeH="0" baseline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본매매계약 및 입주까지 단계</a:t>
            </a:r>
          </a:p>
        </p:txBody>
      </p:sp>
      <p:grpSp>
        <p:nvGrpSpPr>
          <p:cNvPr id="113" name="그룹 112"/>
          <p:cNvGrpSpPr/>
          <p:nvPr/>
        </p:nvGrpSpPr>
        <p:grpSpPr>
          <a:xfrm>
            <a:off x="1218498" y="5742639"/>
            <a:ext cx="9583554" cy="535531"/>
            <a:chOff x="1005838" y="3649290"/>
            <a:chExt cx="6651347" cy="535531"/>
          </a:xfrm>
        </p:grpSpPr>
        <p:sp>
          <p:nvSpPr>
            <p:cNvPr id="114" name="TextBox 3"/>
            <p:cNvSpPr txBox="1"/>
            <p:nvPr/>
          </p:nvSpPr>
          <p:spPr>
            <a:xfrm>
              <a:off x="1005838" y="3649291"/>
              <a:ext cx="1246910" cy="522906"/>
            </a:xfrm>
            <a:prstGeom prst="rect">
              <a:avLst/>
            </a:prstGeom>
            <a:solidFill>
              <a:srgbClr val="94C3BB">
                <a:alpha val="49800"/>
              </a:srgbClr>
            </a:solidFill>
            <a:ln>
              <a:solidFill>
                <a:srgbClr val="002060">
                  <a:alpha val="100000"/>
                </a:srgbClr>
              </a:solidFill>
            </a:ln>
          </p:spPr>
          <p:txBody>
            <a:bodyPr wrap="square">
              <a:spAutoFit/>
            </a:bodyPr>
            <a:lstStyle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kumimoji="0" lang="ko-KR" altLang="en-US" sz="800" b="0" i="0" u="none" strike="noStrike" kern="1200" cap="none" spc="0" normalizeH="0" baseline="0">
                  <a:solidFill>
                    <a:srgbClr val="000000"/>
                  </a:solidFill>
                  <a:latin typeface="맑은 고딕"/>
                  <a:ea typeface="맑은 고딕"/>
                </a:rPr>
                <a:t> </a:t>
              </a:r>
              <a:r>
                <a:rPr kumimoji="0" lang="en-US" altLang="ko-KR" sz="1600" b="0" i="0" u="none" strike="noStrike" kern="1200" cap="none" spc="-100" normalizeH="0" baseline="0">
                  <a:solidFill>
                    <a:srgbClr val="000000"/>
                  </a:solidFill>
                  <a:latin typeface="맑은 고딕"/>
                  <a:ea typeface="맑은 고딕"/>
                </a:rPr>
                <a:t>2</a:t>
              </a:r>
              <a:r>
                <a:rPr kumimoji="0" lang="ko-KR" altLang="en-US" sz="1600" b="0" i="0" u="none" strike="noStrike" kern="1200" cap="none" spc="-100" normalizeH="0" baseline="0">
                  <a:solidFill>
                    <a:srgbClr val="000000"/>
                  </a:solidFill>
                  <a:latin typeface="맑은 고딕"/>
                  <a:ea typeface="맑은 고딕"/>
                </a:rPr>
                <a:t>차 감정평가</a:t>
              </a:r>
            </a:p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kumimoji="0" lang="en-US" altLang="ko-KR" sz="1300" b="0" i="0" u="none" strike="noStrike" kern="1200" cap="none" spc="-100" normalizeH="0" baseline="0">
                  <a:solidFill>
                    <a:srgbClr val="000000"/>
                  </a:solidFill>
                  <a:latin typeface="맑은 고딕"/>
                  <a:ea typeface="맑은 고딕"/>
                </a:rPr>
                <a:t>(</a:t>
              </a:r>
              <a:r>
                <a:rPr kumimoji="0" lang="ko-KR" altLang="en-US" sz="1300" b="0" i="0" u="none" strike="noStrike" kern="1200" cap="none" spc="-100" normalizeH="0" baseline="0">
                  <a:solidFill>
                    <a:srgbClr val="000000"/>
                  </a:solidFill>
                  <a:latin typeface="맑은 고딕"/>
                  <a:ea typeface="맑은 고딕"/>
                </a:rPr>
                <a:t>매매대금 확정</a:t>
              </a:r>
              <a:r>
                <a:rPr kumimoji="0" lang="en-US" altLang="ko-KR" sz="1300" b="0" i="0" u="none" strike="noStrike" kern="1200" cap="none" spc="-100" normalizeH="0" baseline="0">
                  <a:solidFill>
                    <a:srgbClr val="000000"/>
                  </a:solidFill>
                  <a:latin typeface="맑은 고딕"/>
                  <a:ea typeface="맑은 고딕"/>
                </a:rPr>
                <a:t>)</a:t>
              </a:r>
              <a:endParaRPr kumimoji="0" lang="ko-KR" altLang="en-US" sz="800" b="0" i="0" u="none" strike="noStrike" kern="1200" cap="none" spc="-100" normalizeH="0" baseline="0">
                <a:solidFill>
                  <a:srgbClr val="000000"/>
                </a:solidFill>
                <a:latin typeface="맑은 고딕"/>
                <a:ea typeface="맑은 고딕"/>
              </a:endParaRPr>
            </a:p>
          </p:txBody>
        </p:sp>
        <p:sp>
          <p:nvSpPr>
            <p:cNvPr id="115" name="오른쪽 화살표 11"/>
            <p:cNvSpPr/>
            <p:nvPr/>
          </p:nvSpPr>
          <p:spPr>
            <a:xfrm>
              <a:off x="2419004" y="3832347"/>
              <a:ext cx="249381" cy="191193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 w="12700" cap="flat" cmpd="sng" algn="ctr">
              <a:solidFill>
                <a:srgbClr val="002060">
                  <a:alpha val="100000"/>
                </a:srgbClr>
              </a:solidFill>
              <a:prstDash val="solid"/>
              <a:miter/>
            </a:ln>
          </p:spPr>
          <p:txBody>
            <a:bodyPr anchor="ctr"/>
            <a:lstStyle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kumimoji="0" lang="ko-KR" altLang="en-US" sz="1800" b="0" i="0" u="none" strike="noStrike" kern="1200" cap="none" spc="0" normalizeH="0" baseline="0">
                <a:solidFill>
                  <a:srgbClr val="FFFFFF"/>
                </a:solidFill>
                <a:latin typeface="맑은 고딕"/>
                <a:ea typeface="맑은 고딕"/>
                <a:cs typeface="맑은 고딕"/>
              </a:endParaRPr>
            </a:p>
          </p:txBody>
        </p:sp>
        <p:sp>
          <p:nvSpPr>
            <p:cNvPr id="116" name="오른쪽 화살표 23"/>
            <p:cNvSpPr/>
            <p:nvPr/>
          </p:nvSpPr>
          <p:spPr>
            <a:xfrm>
              <a:off x="4198981" y="3832347"/>
              <a:ext cx="249381" cy="191193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 w="12700" cap="flat" cmpd="sng" algn="ctr">
              <a:solidFill>
                <a:srgbClr val="002060">
                  <a:alpha val="100000"/>
                </a:srgbClr>
              </a:solidFill>
              <a:prstDash val="solid"/>
              <a:miter/>
            </a:ln>
          </p:spPr>
          <p:txBody>
            <a:bodyPr anchor="ctr"/>
            <a:lstStyle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kumimoji="0" lang="ko-KR" altLang="en-US" sz="1800" b="0" i="0" u="none" strike="noStrike" kern="1200" cap="none" spc="0" normalizeH="0" baseline="0">
                <a:solidFill>
                  <a:srgbClr val="FFFFFF"/>
                </a:solidFill>
                <a:latin typeface="맑은 고딕"/>
                <a:ea typeface="맑은 고딕"/>
                <a:cs typeface="맑은 고딕"/>
              </a:endParaRPr>
            </a:p>
          </p:txBody>
        </p:sp>
        <p:sp>
          <p:nvSpPr>
            <p:cNvPr id="117" name="TextBox 25"/>
            <p:cNvSpPr txBox="1"/>
            <p:nvPr/>
          </p:nvSpPr>
          <p:spPr>
            <a:xfrm>
              <a:off x="4635572" y="3649290"/>
              <a:ext cx="1258151" cy="535531"/>
            </a:xfrm>
            <a:prstGeom prst="rect">
              <a:avLst/>
            </a:prstGeom>
            <a:solidFill>
              <a:srgbClr val="94C3BB">
                <a:alpha val="49800"/>
              </a:srgbClr>
            </a:solidFill>
            <a:ln>
              <a:solidFill>
                <a:srgbClr val="002060">
                  <a:alpha val="100000"/>
                </a:srgbClr>
              </a:solidFill>
            </a:ln>
          </p:spPr>
          <p:txBody>
            <a:bodyPr wrap="square">
              <a:spAutoFit/>
            </a:bodyPr>
            <a:lstStyle/>
            <a:p>
              <a:pPr marL="0" lvl="0" indent="0" algn="ctr" defTabSz="914400" rtl="0" eaLnBrk="1" latinLnBrk="1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kumimoji="0" lang="ko-KR" altLang="en-US" sz="300" b="0" i="0" u="none" strike="noStrike" kern="1200" cap="none" spc="-300" normalizeH="0" baseline="0" dirty="0">
                  <a:solidFill>
                    <a:srgbClr val="000000"/>
                  </a:solidFill>
                  <a:latin typeface="맑은 고딕"/>
                  <a:ea typeface="맑은 고딕"/>
                </a:rPr>
                <a:t> </a:t>
              </a:r>
            </a:p>
            <a:p>
              <a:pPr marL="0" lvl="0" indent="0" algn="ctr" defTabSz="914400" rtl="0" eaLnBrk="1" latinLnBrk="1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kumimoji="0" lang="ko-KR" altLang="en-US" sz="800" b="0" i="0" u="none" strike="noStrike" kern="1200" cap="none" spc="-300" normalizeH="0" baseline="0" dirty="0">
                  <a:solidFill>
                    <a:srgbClr val="000000"/>
                  </a:solidFill>
                  <a:latin typeface="맑은 고딕"/>
                  <a:ea typeface="맑은 고딕"/>
                </a:rPr>
                <a:t> </a:t>
              </a:r>
              <a:r>
                <a:rPr kumimoji="0" lang="en-US" altLang="ko-KR" sz="1600" b="0" i="0" u="none" strike="noStrike" kern="1200" cap="none" spc="-100" normalizeH="0" baseline="0" dirty="0">
                  <a:solidFill>
                    <a:srgbClr val="000000"/>
                  </a:solidFill>
                  <a:latin typeface="맑은 고딕"/>
                  <a:ea typeface="맑은 고딕"/>
                </a:rPr>
                <a:t>5</a:t>
              </a:r>
              <a:r>
                <a:rPr kumimoji="0" lang="ko-KR" altLang="en-US" sz="1600" b="0" i="0" u="none" strike="noStrike" kern="1200" cap="none" spc="-100" normalizeH="0" baseline="0" dirty="0">
                  <a:solidFill>
                    <a:srgbClr val="000000"/>
                  </a:solidFill>
                  <a:latin typeface="맑은 고딕"/>
                  <a:ea typeface="맑은 고딕"/>
                </a:rPr>
                <a:t>단계  품질점검</a:t>
              </a:r>
            </a:p>
            <a:p>
              <a:pPr marL="0" lvl="0" indent="0" algn="ctr" defTabSz="914400" rtl="0" eaLnBrk="1" latinLnBrk="1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kumimoji="0" lang="en-US" altLang="ko-KR" sz="1300" b="0" i="0" u="none" strike="noStrike" kern="1200" cap="none" spc="0" normalizeH="0" baseline="0" dirty="0">
                  <a:solidFill>
                    <a:srgbClr val="000000"/>
                  </a:solidFill>
                  <a:latin typeface="맑은 고딕"/>
                  <a:ea typeface="맑은 고딕"/>
                </a:rPr>
                <a:t>(</a:t>
              </a:r>
              <a:r>
                <a:rPr lang="ko-KR" altLang="en-US" sz="1300" dirty="0">
                  <a:solidFill>
                    <a:srgbClr val="000000"/>
                  </a:solidFill>
                  <a:latin typeface="맑은 고딕"/>
                  <a:ea typeface="맑은 고딕"/>
                </a:rPr>
                <a:t>잔금</a:t>
              </a:r>
              <a:r>
                <a:rPr kumimoji="0" lang="ko-KR" altLang="en-US" sz="1300" b="0" i="0" u="none" strike="noStrike" kern="1200" cap="none" spc="0" normalizeH="0" baseline="0" dirty="0">
                  <a:solidFill>
                    <a:srgbClr val="000000"/>
                  </a:solidFill>
                  <a:latin typeface="맑은 고딕"/>
                  <a:ea typeface="맑은 고딕"/>
                </a:rPr>
                <a:t> </a:t>
              </a:r>
              <a:r>
                <a:rPr kumimoji="0" lang="en-US" altLang="ko-KR" sz="1300" b="0" i="0" u="none" strike="noStrike" kern="1200" cap="none" spc="0" normalizeH="0" baseline="0" dirty="0">
                  <a:solidFill>
                    <a:srgbClr val="000000"/>
                  </a:solidFill>
                  <a:latin typeface="맑은 고딕"/>
                  <a:ea typeface="맑은 고딕"/>
                </a:rPr>
                <a:t>50%)</a:t>
              </a:r>
            </a:p>
          </p:txBody>
        </p:sp>
        <p:sp>
          <p:nvSpPr>
            <p:cNvPr id="118" name="오른쪽 화살표 27"/>
            <p:cNvSpPr/>
            <p:nvPr/>
          </p:nvSpPr>
          <p:spPr>
            <a:xfrm>
              <a:off x="6061556" y="3832347"/>
              <a:ext cx="249381" cy="191193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 w="12700" cap="flat" cmpd="sng" algn="ctr">
              <a:solidFill>
                <a:srgbClr val="002060">
                  <a:alpha val="100000"/>
                </a:srgbClr>
              </a:solidFill>
              <a:prstDash val="solid"/>
              <a:miter/>
            </a:ln>
          </p:spPr>
          <p:txBody>
            <a:bodyPr anchor="ctr"/>
            <a:lstStyle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endParaRPr kumimoji="0" lang="ko-KR" altLang="en-US" sz="1800" b="0" i="0" u="none" strike="noStrike" kern="1200" cap="none" spc="0" normalizeH="0" baseline="0">
                <a:solidFill>
                  <a:srgbClr val="FFFFFF"/>
                </a:solidFill>
                <a:latin typeface="맑은 고딕"/>
                <a:ea typeface="맑은 고딕"/>
                <a:cs typeface="맑은 고딕"/>
              </a:endParaRPr>
            </a:p>
          </p:txBody>
        </p:sp>
        <p:sp>
          <p:nvSpPr>
            <p:cNvPr id="119" name="TextBox 33"/>
            <p:cNvSpPr txBox="1"/>
            <p:nvPr/>
          </p:nvSpPr>
          <p:spPr>
            <a:xfrm>
              <a:off x="6478773" y="3649292"/>
              <a:ext cx="1178412" cy="523220"/>
            </a:xfrm>
            <a:prstGeom prst="rect">
              <a:avLst/>
            </a:prstGeom>
            <a:solidFill>
              <a:srgbClr val="94C3BB">
                <a:alpha val="49800"/>
              </a:srgbClr>
            </a:solidFill>
            <a:ln>
              <a:solidFill>
                <a:srgbClr val="002060">
                  <a:alpha val="100000"/>
                </a:srgbClr>
              </a:solidFill>
            </a:ln>
          </p:spPr>
          <p:txBody>
            <a:bodyPr wrap="square">
              <a:spAutoFit/>
            </a:bodyPr>
            <a:lstStyle/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kumimoji="0" lang="ko-KR" altLang="en-US" sz="600" b="0" i="0" u="none" strike="noStrike" kern="1200" cap="none" spc="-100" normalizeH="0" baseline="0" dirty="0">
                  <a:solidFill>
                    <a:srgbClr val="000000"/>
                  </a:solidFill>
                  <a:latin typeface="맑은 고딕"/>
                  <a:ea typeface="맑은 고딕"/>
                </a:rPr>
                <a:t> </a:t>
              </a:r>
            </a:p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kumimoji="0" lang="ko-KR" altLang="en-US" sz="1600" b="0" i="0" u="none" strike="noStrike" kern="1200" cap="none" spc="-100" normalizeH="0" baseline="0" dirty="0">
                  <a:solidFill>
                    <a:srgbClr val="000000"/>
                  </a:solidFill>
                  <a:latin typeface="맑은 고딕"/>
                  <a:ea typeface="맑은 고딕"/>
                </a:rPr>
                <a:t>입주</a:t>
              </a:r>
            </a:p>
            <a:p>
              <a:pPr marL="0" lvl="0" indent="0" algn="ctr" defTabSz="914400" rtl="0" eaLnBrk="1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kumimoji="0" lang="ko-KR" altLang="en-US" sz="600" b="0" i="0" u="none" strike="noStrike" kern="1200" cap="none" spc="-100" normalizeH="0" baseline="0" dirty="0">
                  <a:solidFill>
                    <a:srgbClr val="000000"/>
                  </a:solidFill>
                  <a:latin typeface="맑은 고딕"/>
                  <a:ea typeface="맑은 고딕"/>
                </a:rPr>
                <a:t> </a:t>
              </a:r>
            </a:p>
          </p:txBody>
        </p:sp>
      </p:grpSp>
      <p:sp>
        <p:nvSpPr>
          <p:cNvPr id="120" name="TextBox 33"/>
          <p:cNvSpPr txBox="1"/>
          <p:nvPr/>
        </p:nvSpPr>
        <p:spPr>
          <a:xfrm>
            <a:off x="3871654" y="5761504"/>
            <a:ext cx="1697908" cy="784830"/>
          </a:xfrm>
          <a:prstGeom prst="rect">
            <a:avLst/>
          </a:prstGeom>
          <a:solidFill>
            <a:srgbClr val="94C3BB">
              <a:alpha val="49800"/>
            </a:srgbClr>
          </a:solidFill>
          <a:ln>
            <a:solidFill>
              <a:srgbClr val="002060">
                <a:alpha val="100000"/>
              </a:srgbClr>
            </a:solidFill>
          </a:ln>
        </p:spPr>
        <p:txBody>
          <a:bodyPr wrap="square">
            <a:spAutoFit/>
          </a:bodyPr>
          <a:lstStyle/>
          <a:p>
            <a:pPr marL="0" lvl="0" indent="0" algn="ct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kumimoji="0" lang="ko-KR" altLang="en-US" sz="1600" b="0" i="0" u="none" strike="noStrike" kern="1200" cap="none" spc="-100" normalizeH="0" baseline="0" dirty="0">
                <a:solidFill>
                  <a:srgbClr val="000000"/>
                </a:solidFill>
                <a:latin typeface="맑은 고딕"/>
                <a:ea typeface="맑은 고딕"/>
              </a:rPr>
              <a:t>매매계약 및</a:t>
            </a:r>
          </a:p>
          <a:p>
            <a:pPr marL="0" lvl="0" indent="0" algn="ct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kumimoji="0" lang="ko-KR" altLang="en-US" sz="1600" b="0" i="0" u="none" strike="noStrike" kern="1200" cap="none" spc="-100" normalizeH="0" baseline="0" dirty="0">
                <a:solidFill>
                  <a:srgbClr val="000000"/>
                </a:solidFill>
                <a:latin typeface="맑은 고딕"/>
                <a:ea typeface="맑은 고딕"/>
              </a:rPr>
              <a:t>소유권 등기</a:t>
            </a:r>
          </a:p>
          <a:p>
            <a:pPr marL="0" lvl="0" indent="0" algn="ctr" defTabSz="914400" rtl="0" eaLnBrk="1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kumimoji="0" lang="en-US" altLang="ko-KR" sz="1300" b="0" i="0" u="none" strike="noStrike" kern="1200" cap="none" spc="0" normalizeH="0" baseline="0" dirty="0">
                <a:solidFill>
                  <a:srgbClr val="000000"/>
                </a:solidFill>
                <a:latin typeface="맑은 고딕"/>
                <a:ea typeface="맑은 고딕"/>
              </a:rPr>
              <a:t>(</a:t>
            </a:r>
            <a:r>
              <a:rPr kumimoji="0" lang="ko-KR" altLang="en-US" sz="1300" b="0" i="0" u="none" strike="noStrike" kern="1200" cap="none" spc="0" normalizeH="0" baseline="0" dirty="0">
                <a:solidFill>
                  <a:srgbClr val="000000"/>
                </a:solidFill>
                <a:latin typeface="맑은 고딕"/>
                <a:ea typeface="맑은 고딕"/>
              </a:rPr>
              <a:t>계약금 </a:t>
            </a:r>
            <a:r>
              <a:rPr kumimoji="0" lang="en-US" altLang="ko-KR" sz="1300" b="0" i="0" u="none" strike="noStrike" kern="1200" cap="none" spc="0" normalizeH="0" baseline="0" dirty="0">
                <a:solidFill>
                  <a:srgbClr val="000000"/>
                </a:solidFill>
                <a:latin typeface="맑은 고딕"/>
                <a:ea typeface="맑은 고딕"/>
              </a:rPr>
              <a:t>30%)</a:t>
            </a:r>
          </a:p>
        </p:txBody>
      </p:sp>
      <p:graphicFrame>
        <p:nvGraphicFramePr>
          <p:cNvPr id="47" name="표 46">
            <a:extLst>
              <a:ext uri="{FF2B5EF4-FFF2-40B4-BE49-F238E27FC236}">
                <a16:creationId xmlns:a16="http://schemas.microsoft.com/office/drawing/2014/main" id="{CAE39136-36BB-4764-8A26-7BDBF275BF3C}"/>
              </a:ext>
            </a:extLst>
          </p:cNvPr>
          <p:cNvGraphicFramePr>
            <a:graphicFrameLocks noGrp="1"/>
          </p:cNvGraphicFramePr>
          <p:nvPr/>
        </p:nvGraphicFramePr>
        <p:xfrm>
          <a:off x="10495008" y="305637"/>
          <a:ext cx="1589900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7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2220"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6" name="TextBox 45">
            <a:extLst>
              <a:ext uri="{FF2B5EF4-FFF2-40B4-BE49-F238E27FC236}">
                <a16:creationId xmlns:a16="http://schemas.microsoft.com/office/drawing/2014/main" id="{37C6547B-E473-4CDC-BE5A-30B0D62FC9A9}"/>
              </a:ext>
            </a:extLst>
          </p:cNvPr>
          <p:cNvSpPr txBox="1"/>
          <p:nvPr/>
        </p:nvSpPr>
        <p:spPr>
          <a:xfrm>
            <a:off x="3791304" y="2032736"/>
            <a:ext cx="1796603" cy="430887"/>
          </a:xfrm>
          <a:prstGeom prst="rect">
            <a:avLst/>
          </a:prstGeom>
          <a:solidFill>
            <a:srgbClr val="94C3BB">
              <a:alpha val="50000"/>
            </a:srgb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ko-KR" altLang="en-US" sz="600" dirty="0">
                <a:latin typeface="맑은 고딕"/>
                <a:ea typeface="맑은 고딕"/>
              </a:rPr>
              <a:t> </a:t>
            </a:r>
          </a:p>
          <a:p>
            <a:pPr lvl="0" algn="ctr">
              <a:defRPr/>
            </a:pPr>
            <a:r>
              <a:rPr lang="ko-KR" altLang="en-US" sz="1600" dirty="0">
                <a:latin typeface="맑은 고딕"/>
                <a:ea typeface="맑은 고딕"/>
              </a:rPr>
              <a:t> 설계</a:t>
            </a:r>
            <a:r>
              <a:rPr lang="en-US" altLang="ko-KR" sz="1600" dirty="0">
                <a:latin typeface="맑은 고딕"/>
                <a:ea typeface="맑은 고딕"/>
              </a:rPr>
              <a:t>(10</a:t>
            </a:r>
            <a:r>
              <a:rPr lang="ko-KR" altLang="en-US" sz="1600" dirty="0">
                <a:latin typeface="맑은 고딕"/>
                <a:ea typeface="맑은 고딕"/>
              </a:rPr>
              <a:t>주</a:t>
            </a:r>
            <a:r>
              <a:rPr lang="en-US" altLang="ko-KR" sz="1600" dirty="0">
                <a:latin typeface="맑은 고딕"/>
                <a:ea typeface="맑은 고딕"/>
              </a:rPr>
              <a:t>)</a:t>
            </a:r>
            <a:endParaRPr lang="ko-KR" altLang="en-US" sz="600" dirty="0">
              <a:latin typeface="맑은 고딕"/>
              <a:ea typeface="맑은 고딕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4136D7E-4154-449E-B686-89A442B348B5}"/>
              </a:ext>
            </a:extLst>
          </p:cNvPr>
          <p:cNvSpPr txBox="1"/>
          <p:nvPr/>
        </p:nvSpPr>
        <p:spPr>
          <a:xfrm>
            <a:off x="6420246" y="2026249"/>
            <a:ext cx="1796603" cy="430887"/>
          </a:xfrm>
          <a:prstGeom prst="rect">
            <a:avLst/>
          </a:prstGeom>
          <a:solidFill>
            <a:srgbClr val="94C3BB">
              <a:alpha val="50000"/>
            </a:srgb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ko-KR" altLang="en-US" sz="600" dirty="0">
                <a:latin typeface="맑은 고딕"/>
                <a:ea typeface="맑은 고딕"/>
              </a:rPr>
              <a:t> </a:t>
            </a:r>
          </a:p>
          <a:p>
            <a:pPr lvl="0" algn="ctr">
              <a:defRPr/>
            </a:pPr>
            <a:r>
              <a:rPr lang="ko-KR" altLang="en-US" sz="1600" dirty="0">
                <a:latin typeface="맑은 고딕"/>
                <a:ea typeface="맑은 고딕"/>
              </a:rPr>
              <a:t> 사업신청</a:t>
            </a:r>
            <a:endParaRPr lang="ko-KR" altLang="en-US" sz="600" dirty="0">
              <a:latin typeface="맑은 고딕"/>
              <a:ea typeface="맑은 고딕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9942" y="997089"/>
            <a:ext cx="88341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세부 사업내용   </a:t>
            </a:r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 </a:t>
            </a:r>
            <a:r>
              <a:rPr lang="ko-KR" altLang="en-US" sz="2400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단계별 품질점검 시기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449943" y="1458754"/>
            <a:ext cx="8117408" cy="0"/>
          </a:xfrm>
          <a:prstGeom prst="line">
            <a:avLst/>
          </a:prstGeom>
          <a:ln w="12700">
            <a:solidFill>
              <a:srgbClr val="94C3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449943" y="997089"/>
            <a:ext cx="8117408" cy="0"/>
          </a:xfrm>
          <a:prstGeom prst="line">
            <a:avLst/>
          </a:prstGeom>
          <a:ln w="12700">
            <a:solidFill>
              <a:srgbClr val="94C3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49940" y="1560332"/>
            <a:ext cx="354848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000" b="1" dirty="0">
                <a:solidFill>
                  <a:schemeClr val="accent1">
                    <a:lumMod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■ 품질점검 내용</a:t>
            </a:r>
          </a:p>
        </p:txBody>
      </p:sp>
      <p:cxnSp>
        <p:nvCxnSpPr>
          <p:cNvPr id="15" name="직선 연결선 14"/>
          <p:cNvCxnSpPr/>
          <p:nvPr/>
        </p:nvCxnSpPr>
        <p:spPr>
          <a:xfrm>
            <a:off x="2516388" y="1221971"/>
            <a:ext cx="465513" cy="0"/>
          </a:xfrm>
          <a:prstGeom prst="line">
            <a:avLst/>
          </a:prstGeom>
          <a:ln w="19050">
            <a:solidFill>
              <a:srgbClr val="94C3BB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384883"/>
              </p:ext>
            </p:extLst>
          </p:nvPr>
        </p:nvGraphicFramePr>
        <p:xfrm>
          <a:off x="806513" y="2021999"/>
          <a:ext cx="10648223" cy="3951557"/>
        </p:xfrm>
        <a:graphic>
          <a:graphicData uri="http://schemas.openxmlformats.org/drawingml/2006/table">
            <a:tbl>
              <a:tblPr firstRow="1" bandRow="1"/>
              <a:tblGrid>
                <a:gridCol w="11820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2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18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518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46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61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485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00149">
                <a:tc>
                  <a:txBody>
                    <a:bodyPr/>
                    <a:lstStyle/>
                    <a:p>
                      <a:pPr lv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sz="1600" b="1" i="0" u="none" strike="noStrike" spc="-4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구 분</a:t>
                      </a:r>
                    </a:p>
                  </a:txBody>
                  <a:tcPr anchor="ctr">
                    <a:lnL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DCEFCE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b="1" i="0" u="none" strike="noStrike" spc="-4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r>
                        <a:rPr sz="1600" b="1" i="0" u="none" strike="noStrike" spc="-4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단계</a:t>
                      </a:r>
                    </a:p>
                  </a:txBody>
                  <a:tcPr anchor="ctr">
                    <a:lnL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DCEFCE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b="1" i="0" u="none" strike="noStrike" spc="-4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sz="1600" b="1" i="0" u="none" strike="noStrike" spc="-4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단계</a:t>
                      </a:r>
                    </a:p>
                  </a:txBody>
                  <a:tcPr anchor="ctr">
                    <a:lnL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DCEFCE">
                        <a:alpha val="10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b="1" i="0" u="none" strike="noStrike" spc="-4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r>
                        <a:rPr sz="1600" b="1" i="0" u="none" strike="noStrike" spc="-4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단계</a:t>
                      </a:r>
                    </a:p>
                  </a:txBody>
                  <a:tcPr anchor="ctr">
                    <a:lnL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DCEFCE">
                        <a:alpha val="10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b="1" i="0" u="none" strike="noStrike" spc="-4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</a:t>
                      </a:r>
                      <a:r>
                        <a:rPr sz="1600" b="1" i="0" u="none" strike="noStrike" spc="-4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단계</a:t>
                      </a:r>
                    </a:p>
                  </a:txBody>
                  <a:tcPr anchor="ctr">
                    <a:lnL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DCEFCE">
                        <a:alpha val="10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61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b="1" i="0" u="none" strike="noStrike" spc="-40" dirty="0">
                          <a:solidFill>
                            <a:srgbClr val="000000"/>
                          </a:solidFill>
                          <a:latin typeface="+mn-lt"/>
                        </a:rPr>
                        <a:t>5</a:t>
                      </a:r>
                      <a:r>
                        <a:rPr sz="1600" b="1" i="0" u="none" strike="noStrike" spc="-40" dirty="0">
                          <a:solidFill>
                            <a:srgbClr val="000000"/>
                          </a:solidFill>
                          <a:latin typeface="+mn-lt"/>
                          <a:cs typeface="함초롬돋움"/>
                        </a:rPr>
                        <a:t>단계</a:t>
                      </a:r>
                    </a:p>
                  </a:txBody>
                  <a:tcPr anchor="ctr">
                    <a:lnL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DCEFCE">
                        <a:alpha val="10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415">
                <a:tc>
                  <a:txBody>
                    <a:bodyPr/>
                    <a:lstStyle/>
                    <a:p>
                      <a:pPr lv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sz="1600" b="1" i="0" u="none" strike="noStrike" spc="-4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공사단계</a:t>
                      </a:r>
                      <a:endParaRPr sz="1600" b="1" i="0" u="none" strike="noStrike" spc="-4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돋움"/>
                      </a:endParaRPr>
                    </a:p>
                  </a:txBody>
                  <a:tcPr anchor="ctr">
                    <a:lnL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DFE6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sz="1600" b="0" i="0" u="none" strike="noStrike" spc="-4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기초공사</a:t>
                      </a:r>
                      <a:r>
                        <a:rPr sz="1600" b="0" i="0" u="none" strike="noStrike" spc="-4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</a:p>
                  </a:txBody>
                  <a:tcPr anchor="ctr">
                    <a:lnL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sz="1600" b="0" i="0" u="none" strike="noStrike" spc="-4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골조공사</a:t>
                      </a:r>
                      <a:endParaRPr sz="1600" b="0" i="0" u="none" strike="noStrike" spc="-4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돋움"/>
                      </a:endParaRPr>
                    </a:p>
                  </a:txBody>
                  <a:tcPr anchor="ctr">
                    <a:lnL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sz="1600" b="0" i="0" u="none" strike="noStrike" spc="-4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마감공사</a:t>
                      </a:r>
                      <a:endParaRPr sz="1600" b="0" i="0" u="none" strike="noStrike" spc="-4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돋움"/>
                      </a:endParaRPr>
                    </a:p>
                  </a:txBody>
                  <a:tcPr anchor="ctr">
                    <a:lnL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lv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sz="1600" b="0" i="0" u="none" strike="noStrike" spc="-4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준 공 </a:t>
                      </a:r>
                    </a:p>
                  </a:txBody>
                  <a:tcPr anchor="ctr">
                    <a:lnL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b="0" i="0" u="none" strike="noStrike" spc="-40">
                          <a:solidFill>
                            <a:srgbClr val="000000"/>
                          </a:solidFill>
                          <a:latin typeface="+mn-lt"/>
                          <a:cs typeface="함초롬돋움"/>
                        </a:rPr>
                        <a:t>최종단계</a:t>
                      </a:r>
                    </a:p>
                  </a:txBody>
                  <a:tcPr anchor="ctr">
                    <a:lnL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2217">
                <a:tc>
                  <a:txBody>
                    <a:bodyPr/>
                    <a:lstStyle/>
                    <a:p>
                      <a:pPr lv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sz="1600" b="1" i="0" u="none" strike="noStrike" spc="-4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점검내용</a:t>
                      </a:r>
                      <a:endParaRPr sz="1600" b="1" i="0" u="none" strike="noStrike" spc="-4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돋움"/>
                      </a:endParaRPr>
                    </a:p>
                  </a:txBody>
                  <a:tcPr anchor="ctr">
                    <a:lnL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DFE6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철근배근</a:t>
                      </a:r>
                      <a:r>
                        <a:rPr lang="ko-KR" altLang="en-US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완료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시</a:t>
                      </a:r>
                    </a:p>
                  </a:txBody>
                  <a:tcPr anchor="ctr">
                    <a:lnL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5</a:t>
                      </a:r>
                      <a:r>
                        <a:rPr lang="ko-KR" altLang="en-US"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개층</a:t>
                      </a:r>
                      <a:r>
                        <a:rPr lang="ko-KR" altLang="en-US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 마다  및</a:t>
                      </a:r>
                      <a:endParaRPr lang="en-US" altLang="ko-KR" sz="1600" b="0" i="0" u="none" strike="noStrike" spc="-30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돋움"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최상층</a:t>
                      </a:r>
                      <a:r>
                        <a:rPr lang="ko-KR" altLang="en-US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슬라브</a:t>
                      </a:r>
                      <a:endParaRPr sz="1600" b="0" i="0" u="none" strike="noStrike" spc="-30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돋움"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철근배근</a:t>
                      </a: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완료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시</a:t>
                      </a:r>
                    </a:p>
                  </a:txBody>
                  <a:tcPr anchor="ctr">
                    <a:lnL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방수</a:t>
                      </a: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lang="EN-US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단열공사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및 </a:t>
                      </a:r>
                    </a:p>
                    <a:p>
                      <a:pPr lv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난방배관</a:t>
                      </a: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공사완료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시</a:t>
                      </a:r>
                    </a:p>
                    <a:p>
                      <a:pPr lv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마감공사</a:t>
                      </a: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필요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시 </a:t>
                      </a:r>
                    </a:p>
                  </a:txBody>
                  <a:tcPr anchor="ctr">
                    <a:lnL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lv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sz="1600" b="0" i="0" u="none" strike="noStrike" spc="-15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사용승인</a:t>
                      </a:r>
                      <a:r>
                        <a:rPr lang="EN-US" sz="1600" b="0" i="0" u="none" strike="noStrike" spc="-15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sz="1600" b="0" i="0" u="none" strike="noStrike" spc="-15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검사</a:t>
                      </a:r>
                      <a:r>
                        <a:rPr lang="EN-US" sz="1600" b="0" i="0" u="none" strike="noStrike" spc="-15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600" b="0" i="0" u="none" strike="noStrike" spc="-15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sz="1600" b="0" i="0" u="none" strike="noStrike" spc="-15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완료</a:t>
                      </a:r>
                      <a:r>
                        <a:rPr sz="1600" b="0" i="0" u="none" strike="noStrike" spc="-15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후</a:t>
                      </a:r>
                      <a:endParaRPr lang="en-US" altLang="ko-KR" sz="1600" b="0" i="0" u="none" strike="noStrike" spc="-15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돋움"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b="0" i="0" u="none" strike="noStrike" spc="-15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lang="EN-US" sz="1600" b="0" i="0" u="none" strike="noStrike" spc="-15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r>
                        <a:rPr sz="1600" b="0" i="0" u="none" strike="noStrike" spc="-15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주일 </a:t>
                      </a:r>
                      <a:r>
                        <a:rPr sz="1600" b="0" i="0" u="none" strike="noStrike" spc="-15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내외</a:t>
                      </a:r>
                      <a:endParaRPr sz="1600" b="0" i="0" u="none" strike="noStrike" spc="-15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돋움"/>
                      </a:endParaRPr>
                    </a:p>
                  </a:txBody>
                  <a:tcPr anchor="ctr">
                    <a:lnL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b="0" i="0" u="none" strike="noStrike" spc="-40" dirty="0">
                          <a:solidFill>
                            <a:srgbClr val="000000"/>
                          </a:solidFill>
                          <a:latin typeface="+mn-lt"/>
                        </a:rPr>
                        <a:t>4</a:t>
                      </a:r>
                      <a:r>
                        <a:rPr sz="1600" b="0" i="0" u="none" strike="noStrike" spc="-40" dirty="0">
                          <a:solidFill>
                            <a:srgbClr val="000000"/>
                          </a:solidFill>
                          <a:latin typeface="+mn-lt"/>
                          <a:cs typeface="함초롬돋움"/>
                        </a:rPr>
                        <a:t>단계 </a:t>
                      </a:r>
                      <a:r>
                        <a:rPr sz="1600" b="0" i="0" u="none" strike="noStrike" spc="-40" dirty="0" err="1">
                          <a:solidFill>
                            <a:srgbClr val="000000"/>
                          </a:solidFill>
                          <a:latin typeface="+mn-lt"/>
                          <a:cs typeface="함초롬돋움"/>
                        </a:rPr>
                        <a:t>지적사항</a:t>
                      </a:r>
                      <a:r>
                        <a:rPr lang="ko-KR" altLang="en-US" sz="1600" b="0" i="0" u="none" strike="noStrike" spc="-40" dirty="0">
                          <a:solidFill>
                            <a:srgbClr val="000000"/>
                          </a:solidFill>
                          <a:latin typeface="+mn-lt"/>
                          <a:cs typeface="함초롬돋움"/>
                        </a:rPr>
                        <a:t> </a:t>
                      </a:r>
                      <a:r>
                        <a:rPr sz="1600" b="0" i="0" u="none" strike="noStrike" spc="-40" dirty="0" err="1">
                          <a:solidFill>
                            <a:srgbClr val="000000"/>
                          </a:solidFill>
                          <a:latin typeface="+mn-lt"/>
                          <a:cs typeface="함초롬돋움"/>
                        </a:rPr>
                        <a:t>확인</a:t>
                      </a:r>
                      <a:endParaRPr sz="1600" b="0" i="0" u="none" strike="noStrike" spc="-40" dirty="0">
                        <a:solidFill>
                          <a:srgbClr val="000000"/>
                        </a:solidFill>
                        <a:latin typeface="+mn-lt"/>
                        <a:cs typeface="함초롬돋움"/>
                      </a:endParaRPr>
                    </a:p>
                  </a:txBody>
                  <a:tcPr anchor="ctr">
                    <a:lnL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02619">
                <a:tc>
                  <a:txBody>
                    <a:bodyPr/>
                    <a:lstStyle/>
                    <a:p>
                      <a:pPr lv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sz="1600" b="1" i="0" u="none" strike="noStrike" spc="-4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중점점검</a:t>
                      </a:r>
                      <a:endParaRPr lang="en-US" altLang="ko-KR" sz="1600" b="1" i="0" u="none" strike="noStrike" spc="-4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돋움"/>
                      </a:endParaRPr>
                    </a:p>
                    <a:p>
                      <a:pPr lv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sz="1600" b="1" i="0" u="none" strike="noStrike" spc="-4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분야</a:t>
                      </a:r>
                      <a:endParaRPr sz="1600" b="1" i="0" u="none" strike="noStrike" spc="-4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돋움"/>
                      </a:endParaRPr>
                    </a:p>
                  </a:txBody>
                  <a:tcPr anchor="ctr">
                    <a:lnL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DFE6F7"/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건축물</a:t>
                      </a: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배치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적정성</a:t>
                      </a:r>
                      <a:endParaRPr sz="1600" b="0" i="0" u="none" strike="noStrike" spc="-30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돋움"/>
                      </a:endParaRPr>
                    </a:p>
                    <a:p>
                      <a:pPr lv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설계도서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이행</a:t>
                      </a: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확인</a:t>
                      </a:r>
                      <a:endParaRPr sz="1600" b="0" i="0" u="none" strike="noStrike" spc="-30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돋움"/>
                      </a:endParaRPr>
                    </a:p>
                    <a:p>
                      <a:pPr marL="114300" lvl="0" indent="-1143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주변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건축물</a:t>
                      </a: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균열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및 </a:t>
                      </a: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현황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점검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등</a:t>
                      </a:r>
                    </a:p>
                  </a:txBody>
                  <a:tcPr anchor="ctr">
                    <a:lnL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 lvl="0" indent="-88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최상층</a:t>
                      </a: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슬라브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철</a:t>
                      </a: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근</a:t>
                      </a:r>
                      <a:endParaRPr lang="en-US" altLang="ko-KR" sz="1600" b="0" i="0" u="none" strike="noStrike" spc="-30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돋움"/>
                      </a:endParaRPr>
                    </a:p>
                    <a:p>
                      <a:pPr marL="88900" lvl="0" indent="-88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배근</a:t>
                      </a: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확인</a:t>
                      </a:r>
                      <a:endParaRPr sz="1600" b="0" i="0" u="none" strike="noStrike" spc="-30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돋움"/>
                      </a:endParaRPr>
                    </a:p>
                    <a:p>
                      <a:pPr marL="88900" lvl="0" indent="-88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하부층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구조체</a:t>
                      </a: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확인</a:t>
                      </a:r>
                      <a:endParaRPr sz="1600" b="0" i="0" u="none" strike="noStrike" spc="-30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돋움"/>
                      </a:endParaRPr>
                    </a:p>
                    <a:p>
                      <a:pPr marL="88900" lvl="0" indent="-889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감리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적정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수행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여부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등</a:t>
                      </a:r>
                    </a:p>
                  </a:txBody>
                  <a:tcPr anchor="ctr">
                    <a:lnL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0" lvl="0" indent="-1016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</a:t>
                      </a:r>
                      <a:r>
                        <a:rPr lang="ko-KR" altLang="en-US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방수</a:t>
                      </a:r>
                      <a:r>
                        <a:rPr lang="EN-US"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단열공사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확인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등</a:t>
                      </a:r>
                    </a:p>
                    <a:p>
                      <a:pPr marL="101600" lvl="0" indent="-1016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기포콘크리트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타설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전</a:t>
                      </a:r>
                    </a:p>
                    <a:p>
                      <a:pPr marL="101600" lvl="0" indent="-1016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완충재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설치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확인</a:t>
                      </a: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등</a:t>
                      </a:r>
                    </a:p>
                  </a:txBody>
                  <a:tcPr anchor="ctr">
                    <a:lnL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101600" lvl="0" indent="-1016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·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마감품질상태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및 </a:t>
                      </a: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사용승인</a:t>
                      </a: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이행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확인</a:t>
                      </a:r>
                      <a:r>
                        <a:rPr lang="ko-KR" altLang="en-US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</a:p>
                    <a:p>
                      <a:pPr marL="101600" lvl="0" indent="-1016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(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시운전</a:t>
                      </a:r>
                      <a:r>
                        <a:rPr lang="EN-US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en-US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각종</a:t>
                      </a:r>
                      <a:r>
                        <a:rPr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준공필증</a:t>
                      </a:r>
                      <a:r>
                        <a:rPr lang="EN-US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en-US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전기</a:t>
                      </a:r>
                      <a:r>
                        <a:rPr lang="EN-US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en-US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가스</a:t>
                      </a:r>
                      <a:r>
                        <a:rPr lang="EN-US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lang="ko-KR" altLang="en-US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통신</a:t>
                      </a:r>
                      <a:r>
                        <a:rPr lang="EN-US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en-US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정화조</a:t>
                      </a:r>
                      <a:r>
                        <a:rPr lang="EN-US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en-US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</a:p>
                    <a:p>
                      <a:pPr marL="101600" lvl="0" indent="-1016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E/</a:t>
                      </a:r>
                      <a:r>
                        <a:rPr lang="EN-US"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v</a:t>
                      </a:r>
                      <a:r>
                        <a:rPr sz="1600" b="0" i="0" u="none" strike="noStrike" spc="-300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등</a:t>
                      </a:r>
                      <a:r>
                        <a:rPr lang="EN-US" sz="1600" b="0" i="0" u="none" strike="noStrike" spc="-30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>
                    <a:lnL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>
                    <a:lnL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2738">
                <a:tc>
                  <a:txBody>
                    <a:bodyPr/>
                    <a:lstStyle/>
                    <a:p>
                      <a:pPr lvl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b="1" i="0" u="none" strike="noStrike" spc="-4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대금지급</a:t>
                      </a:r>
                    </a:p>
                  </a:txBody>
                  <a:tcPr anchor="ctr">
                    <a:lnL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DFE6F7"/>
                    </a:solidFill>
                  </a:tcPr>
                </a:tc>
                <a:tc>
                  <a:txBody>
                    <a:bodyPr/>
                    <a:lstStyle/>
                    <a:p>
                      <a:pPr marL="114300" lvl="0" indent="-1143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600" b="0" i="0" u="none" strike="noStrike" spc="-5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-</a:t>
                      </a:r>
                    </a:p>
                  </a:txBody>
                  <a:tcPr anchor="ctr">
                    <a:lnL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 lvl="0" indent="-889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altLang="ko-KR" sz="1600" b="0" i="0" u="none" strike="noStrike" spc="9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돋움"/>
                      </a:endParaRPr>
                    </a:p>
                  </a:txBody>
                  <a:tcPr anchor="ctr">
                    <a:lnL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8900" lvl="0" indent="-889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b="0" i="0" u="none" strike="noStrike" spc="9" dirty="0" err="1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약정금</a:t>
                      </a:r>
                      <a:r>
                        <a:rPr lang="en-US" altLang="ko-KR" sz="1600" b="0" i="0" u="none" strike="noStrike" spc="9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돋움"/>
                        </a:rPr>
                        <a:t>(20%)</a:t>
                      </a:r>
                    </a:p>
                  </a:txBody>
                  <a:tcPr anchor="ctr">
                    <a:lnL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 lvl="0" indent="-508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b="0" i="0" u="none" strike="noStrike" spc="-5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계약금</a:t>
                      </a:r>
                      <a:r>
                        <a:rPr lang="en-US" altLang="ko-KR" sz="1600" b="0" i="0" u="none" strike="noStrike" spc="-5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(30%)</a:t>
                      </a:r>
                    </a:p>
                  </a:txBody>
                  <a:tcPr anchor="ctr">
                    <a:lnL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50800" lvl="0" indent="-508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b="0" i="0" u="none" strike="noStrike" spc="-5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잔금</a:t>
                      </a:r>
                      <a:r>
                        <a:rPr lang="en-US" altLang="ko-KR" sz="1600" b="0" i="0" u="none" strike="noStrike" spc="-5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(50%)</a:t>
                      </a:r>
                    </a:p>
                  </a:txBody>
                  <a:tcPr anchor="ctr">
                    <a:lnL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>
                    <a:lnL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L>
                    <a:lnR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R>
                    <a:lnT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4191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8" name="직사각형 17"/>
          <p:cNvSpPr/>
          <p:nvPr/>
        </p:nvSpPr>
        <p:spPr>
          <a:xfrm>
            <a:off x="737264" y="5967924"/>
            <a:ext cx="8192956" cy="428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lvl="0" indent="-266700" algn="just">
              <a:lnSpc>
                <a:spcPct val="200000"/>
              </a:lnSpc>
              <a:spcBef>
                <a:spcPts val="0"/>
              </a:spcBef>
              <a:spcAft>
                <a:spcPts val="300"/>
              </a:spcAft>
              <a:defRPr/>
            </a:pPr>
            <a:r>
              <a:rPr sz="1300" b="0" i="0" u="none" strike="noStrike" spc="-120" dirty="0">
                <a:solidFill>
                  <a:srgbClr val="000000"/>
                </a:solidFill>
                <a:cs typeface="한양신명조"/>
              </a:rPr>
              <a:t>※</a:t>
            </a:r>
            <a:r>
              <a:rPr lang="ko-KR" altLang="en-US" sz="1300" b="0" i="0" u="none" strike="noStrike" spc="-120" dirty="0">
                <a:solidFill>
                  <a:srgbClr val="000000"/>
                </a:solidFill>
                <a:cs typeface="한양신명조"/>
              </a:rPr>
              <a:t>  </a:t>
            </a:r>
            <a:r>
              <a:rPr sz="1300" b="0" i="0" u="none" strike="noStrike" spc="-150" dirty="0" err="1">
                <a:solidFill>
                  <a:srgbClr val="000000"/>
                </a:solidFill>
                <a:cs typeface="한양신명조"/>
              </a:rPr>
              <a:t>품질점검의</a:t>
            </a:r>
            <a:r>
              <a:rPr sz="1300" b="0" i="0" u="none" strike="noStrike" spc="-150" dirty="0">
                <a:solidFill>
                  <a:srgbClr val="000000"/>
                </a:solidFill>
                <a:cs typeface="한양신명조"/>
              </a:rPr>
              <a:t> </a:t>
            </a:r>
            <a:r>
              <a:rPr sz="1300" b="0" i="0" u="none" strike="noStrike" spc="-150" dirty="0" err="1">
                <a:solidFill>
                  <a:srgbClr val="000000"/>
                </a:solidFill>
                <a:cs typeface="한양신명조"/>
              </a:rPr>
              <a:t>주체는</a:t>
            </a:r>
            <a:r>
              <a:rPr sz="1300" b="0" i="0" u="none" strike="noStrike" spc="-150" dirty="0">
                <a:solidFill>
                  <a:srgbClr val="000000"/>
                </a:solidFill>
                <a:cs typeface="한양신명조"/>
              </a:rPr>
              <a:t> </a:t>
            </a:r>
            <a:r>
              <a:rPr lang="ko-KR" altLang="en-US" sz="1300" b="0" i="0" u="none" strike="noStrike" spc="-150" dirty="0">
                <a:solidFill>
                  <a:srgbClr val="000000"/>
                </a:solidFill>
                <a:cs typeface="한양신명조"/>
              </a:rPr>
              <a:t>우리 시</a:t>
            </a:r>
            <a:r>
              <a:rPr sz="1300" b="0" i="0" u="none" strike="noStrike" spc="-150" dirty="0" err="1">
                <a:solidFill>
                  <a:srgbClr val="000000"/>
                </a:solidFill>
                <a:cs typeface="한양신명조"/>
              </a:rPr>
              <a:t>에서</a:t>
            </a:r>
            <a:r>
              <a:rPr sz="1300" b="0" i="0" u="none" strike="noStrike" spc="-150" dirty="0">
                <a:solidFill>
                  <a:srgbClr val="000000"/>
                </a:solidFill>
                <a:cs typeface="한양신명조"/>
              </a:rPr>
              <a:t> </a:t>
            </a:r>
            <a:r>
              <a:rPr sz="1300" b="0" i="0" u="none" strike="noStrike" spc="-150" dirty="0" err="1">
                <a:solidFill>
                  <a:srgbClr val="000000"/>
                </a:solidFill>
                <a:cs typeface="한양신명조"/>
              </a:rPr>
              <a:t>자체</a:t>
            </a:r>
            <a:r>
              <a:rPr sz="1300" b="0" i="0" u="none" strike="noStrike" spc="-150" dirty="0">
                <a:solidFill>
                  <a:srgbClr val="000000"/>
                </a:solidFill>
                <a:cs typeface="한양신명조"/>
              </a:rPr>
              <a:t> </a:t>
            </a:r>
            <a:r>
              <a:rPr sz="1300" b="0" i="0" u="none" strike="noStrike" spc="-150" dirty="0" err="1">
                <a:solidFill>
                  <a:srgbClr val="000000"/>
                </a:solidFill>
                <a:cs typeface="한양신명조"/>
              </a:rPr>
              <a:t>구성하며</a:t>
            </a:r>
            <a:r>
              <a:rPr sz="1300" b="0" i="0" u="none" strike="noStrike" spc="-150" dirty="0">
                <a:solidFill>
                  <a:srgbClr val="000000"/>
                </a:solidFill>
                <a:cs typeface="한양신명조"/>
              </a:rPr>
              <a:t> </a:t>
            </a:r>
            <a:r>
              <a:rPr sz="1300" b="0" i="0" u="none" strike="noStrike" spc="-150" dirty="0" err="1">
                <a:solidFill>
                  <a:srgbClr val="000000"/>
                </a:solidFill>
                <a:cs typeface="한양신명조"/>
              </a:rPr>
              <a:t>필요</a:t>
            </a:r>
            <a:r>
              <a:rPr sz="1300" b="0" i="0" u="none" strike="noStrike" spc="-150" dirty="0">
                <a:solidFill>
                  <a:srgbClr val="000000"/>
                </a:solidFill>
                <a:cs typeface="한양신명조"/>
              </a:rPr>
              <a:t> 시 </a:t>
            </a:r>
            <a:r>
              <a:rPr sz="1300" b="0" i="0" u="none" strike="noStrike" spc="-150" dirty="0" err="1">
                <a:solidFill>
                  <a:srgbClr val="000000"/>
                </a:solidFill>
                <a:cs typeface="한양신명조"/>
              </a:rPr>
              <a:t>외부</a:t>
            </a:r>
            <a:r>
              <a:rPr sz="1300" b="0" i="0" u="none" strike="noStrike" spc="-150" dirty="0">
                <a:solidFill>
                  <a:srgbClr val="000000"/>
                </a:solidFill>
                <a:cs typeface="한양신명조"/>
              </a:rPr>
              <a:t> </a:t>
            </a:r>
            <a:r>
              <a:rPr sz="1300" b="0" i="0" u="none" strike="noStrike" spc="-150" dirty="0" err="1">
                <a:solidFill>
                  <a:srgbClr val="000000"/>
                </a:solidFill>
                <a:cs typeface="한양신명조"/>
              </a:rPr>
              <a:t>전문가를</a:t>
            </a:r>
            <a:r>
              <a:rPr sz="1300" b="0" i="0" u="none" strike="noStrike" spc="-150" dirty="0">
                <a:solidFill>
                  <a:srgbClr val="000000"/>
                </a:solidFill>
                <a:cs typeface="한양신명조"/>
              </a:rPr>
              <a:t> </a:t>
            </a:r>
            <a:r>
              <a:rPr sz="1300" b="0" i="0" u="none" strike="noStrike" spc="-150" dirty="0" err="1">
                <a:solidFill>
                  <a:srgbClr val="000000"/>
                </a:solidFill>
                <a:cs typeface="한양신명조"/>
              </a:rPr>
              <a:t>포함하여</a:t>
            </a:r>
            <a:r>
              <a:rPr sz="1300" b="0" i="0" u="none" strike="noStrike" spc="-150" dirty="0">
                <a:solidFill>
                  <a:srgbClr val="000000"/>
                </a:solidFill>
                <a:cs typeface="한양신명조"/>
              </a:rPr>
              <a:t> </a:t>
            </a:r>
            <a:r>
              <a:rPr sz="1300" b="0" i="0" u="none" strike="noStrike" spc="-150" dirty="0" err="1">
                <a:solidFill>
                  <a:srgbClr val="000000"/>
                </a:solidFill>
                <a:cs typeface="한양신명조"/>
              </a:rPr>
              <a:t>구성</a:t>
            </a:r>
            <a:r>
              <a:rPr sz="1300" b="0" i="0" u="none" strike="noStrike" spc="-150" dirty="0">
                <a:solidFill>
                  <a:srgbClr val="000000"/>
                </a:solidFill>
                <a:cs typeface="한양신명조"/>
              </a:rPr>
              <a:t> 예</a:t>
            </a:r>
            <a:r>
              <a:rPr kumimoji="0" lang="ko-KR" altLang="en-US" sz="1300" b="0" i="0" u="none" strike="noStrike" kern="1200" cap="none" spc="0" normalizeH="0" baseline="0" dirty="0">
                <a:solidFill>
                  <a:srgbClr val="000000"/>
                </a:solidFill>
              </a:rPr>
              <a:t>정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031F41-6DA0-4AF6-9F80-AD54F250AF97}"/>
              </a:ext>
            </a:extLst>
          </p:cNvPr>
          <p:cNvSpPr txBox="1"/>
          <p:nvPr/>
        </p:nvSpPr>
        <p:spPr>
          <a:xfrm>
            <a:off x="148281" y="107601"/>
            <a:ext cx="92263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Ⅳ. 2024</a:t>
            </a:r>
            <a:r>
              <a:rPr lang="ko-KR" altLang="en-US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년 공모사업</a:t>
            </a:r>
            <a:r>
              <a:rPr lang="en-US" altLang="ko-KR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(</a:t>
            </a:r>
            <a:r>
              <a:rPr lang="ko-KR" altLang="en-US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안</a:t>
            </a:r>
            <a:r>
              <a:rPr lang="en-US" altLang="ko-KR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)</a:t>
            </a:r>
          </a:p>
        </p:txBody>
      </p:sp>
      <p:graphicFrame>
        <p:nvGraphicFramePr>
          <p:cNvPr id="17" name="표 16">
            <a:extLst>
              <a:ext uri="{FF2B5EF4-FFF2-40B4-BE49-F238E27FC236}">
                <a16:creationId xmlns:a16="http://schemas.microsoft.com/office/drawing/2014/main" id="{430EF201-B9D5-4502-86CB-ADB7C4E30244}"/>
              </a:ext>
            </a:extLst>
          </p:cNvPr>
          <p:cNvGraphicFramePr>
            <a:graphicFrameLocks noGrp="1"/>
          </p:cNvGraphicFramePr>
          <p:nvPr/>
        </p:nvGraphicFramePr>
        <p:xfrm>
          <a:off x="10495008" y="305637"/>
          <a:ext cx="1589900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7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2220"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9942" y="997089"/>
            <a:ext cx="81174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세부 사업내용   </a:t>
            </a: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</a:t>
            </a:r>
            <a:r>
              <a:rPr kumimoji="0" lang="ko-KR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심사선정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449943" y="1458754"/>
            <a:ext cx="4303289" cy="0"/>
          </a:xfrm>
          <a:prstGeom prst="line">
            <a:avLst/>
          </a:prstGeom>
          <a:ln w="12700">
            <a:solidFill>
              <a:srgbClr val="94C3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449943" y="997089"/>
            <a:ext cx="4303289" cy="0"/>
          </a:xfrm>
          <a:prstGeom prst="line">
            <a:avLst/>
          </a:prstGeom>
          <a:ln w="12700">
            <a:solidFill>
              <a:srgbClr val="94C3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49943" y="1763467"/>
            <a:ext cx="10988850" cy="4147610"/>
          </a:xfrm>
          <a:prstGeom prst="rect">
            <a:avLst/>
          </a:prstGeom>
          <a:noFill/>
          <a:ln w="28575">
            <a:solidFill>
              <a:srgbClr val="94C3BB"/>
            </a:solidFill>
            <a:prstDash val="sysDot"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○ 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현장조사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·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서류심사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)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공모 신청 자격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신청 기준 적합여부 등 검토 및 제출한 자료를 근거로 정량평가</a:t>
            </a: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 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하여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70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점 이상 선정</a:t>
            </a:r>
          </a:p>
          <a:p>
            <a:pPr marL="0" marR="0" lvl="0" indent="0" algn="l" defTabSz="914400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 -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기반시설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생활편의성 등 입지여건 등 현장조사 및 서류심사</a:t>
            </a:r>
          </a:p>
          <a:p>
            <a:pPr marL="0" marR="0" lvl="0" indent="0" algn="l" defTabSz="914400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 -</a:t>
            </a:r>
            <a:r>
              <a:rPr kumimoji="0" lang="ko-KR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①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임대관리 용이성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(25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점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), </a:t>
            </a:r>
            <a:r>
              <a:rPr kumimoji="0" lang="ko-KR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②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생활편의성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(40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점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), </a:t>
            </a:r>
            <a:r>
              <a:rPr kumimoji="0" lang="ko-KR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③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공사시행여건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(30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점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), </a:t>
            </a:r>
            <a:r>
              <a:rPr kumimoji="0" lang="ko-KR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④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입지여건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(5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점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)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의 항목에 대해 </a:t>
            </a:r>
            <a:endParaRPr kumimoji="0" lang="en-US" altLang="ko-K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0" marR="0" lvl="0" indent="0" algn="l" defTabSz="914400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   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심사하되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최종 합계점수가 동일한 경우 위 순서대로 고득점자를 선정</a:t>
            </a:r>
          </a:p>
          <a:p>
            <a:pPr marL="0" marR="0" lvl="0" indent="0" algn="l" defTabSz="914400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   ※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사업입지</a:t>
            </a:r>
            <a:r>
              <a:rPr kumimoji="0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사업계획 등이 부적합할 경우 선정하지 아니할 수 있음</a:t>
            </a:r>
          </a:p>
          <a:p>
            <a:pPr marL="0" marR="0" lvl="0" indent="0" algn="l" defTabSz="914400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○ 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매입심의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)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현장조사 및 서류심사를 통과한 사업계획에 대해 우리 시가 제시한 설계기준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입지여건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,</a:t>
            </a:r>
          </a:p>
          <a:p>
            <a:pPr marL="0" marR="0" lvl="0" indent="0" algn="l" defTabSz="914400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 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디자인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·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설계품질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임대가능성 등의 종합적인 검토를 통해 심사위원 평가로 선정</a:t>
            </a:r>
          </a:p>
          <a:p>
            <a:pPr marL="0" marR="0" lvl="0" indent="0" algn="l" defTabSz="914400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 -</a:t>
            </a:r>
            <a:r>
              <a:rPr kumimoji="0" lang="ko-KR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심의기준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: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①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입지여건 및 생활 편의성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②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건축계획 항목에 대해 종합적으로 심사 </a:t>
            </a:r>
          </a:p>
          <a:p>
            <a:pPr marL="0" marR="0" lvl="0" indent="0" algn="l" defTabSz="914400" rtl="0" eaLnBrk="1" fontAlgn="base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○ 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(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심의결과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)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매도신청자 본인 또는 대리인에게 개별 통보함</a:t>
            </a:r>
            <a:endParaRPr kumimoji="0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명조"/>
              <a:ea typeface="휴먼명조"/>
              <a:cs typeface="+mn-cs"/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2561252" y="1221971"/>
            <a:ext cx="465513" cy="0"/>
          </a:xfrm>
          <a:prstGeom prst="line">
            <a:avLst/>
          </a:prstGeom>
          <a:ln w="19050">
            <a:solidFill>
              <a:srgbClr val="94C3BB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BC8FC5C-4E2E-4BB9-94C6-35A05889B0DA}"/>
              </a:ext>
            </a:extLst>
          </p:cNvPr>
          <p:cNvSpPr txBox="1"/>
          <p:nvPr/>
        </p:nvSpPr>
        <p:spPr>
          <a:xfrm>
            <a:off x="148281" y="107601"/>
            <a:ext cx="92263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전주 완판본 순L"/>
                <a:ea typeface="전주 완판본 순L"/>
                <a:cs typeface="+mn-cs"/>
              </a:rPr>
              <a:t>Ⅳ. 2024</a:t>
            </a:r>
            <a:r>
              <a:rPr kumimoji="0" lang="ko-KR" altLang="en-US" sz="3200" b="1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전주 완판본 순L"/>
                <a:ea typeface="전주 완판본 순L"/>
                <a:cs typeface="+mn-cs"/>
              </a:rPr>
              <a:t>년 공모사업</a:t>
            </a:r>
            <a:r>
              <a:rPr kumimoji="0" lang="en-US" altLang="ko-KR" sz="3200" b="1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전주 완판본 순L"/>
                <a:ea typeface="전주 완판본 순L"/>
                <a:cs typeface="+mn-cs"/>
              </a:rPr>
              <a:t>(</a:t>
            </a:r>
            <a:r>
              <a:rPr kumimoji="0" lang="ko-KR" altLang="en-US" sz="3200" b="1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전주 완판본 순L"/>
                <a:ea typeface="전주 완판본 순L"/>
                <a:cs typeface="+mn-cs"/>
              </a:rPr>
              <a:t>안</a:t>
            </a:r>
            <a:r>
              <a:rPr kumimoji="0" lang="en-US" altLang="ko-KR" sz="3200" b="1" i="0" u="none" strike="noStrike" kern="1200" cap="none" spc="-1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전주 완판본 순L"/>
                <a:ea typeface="전주 완판본 순L"/>
                <a:cs typeface="+mn-cs"/>
              </a:rPr>
              <a:t>)</a:t>
            </a:r>
          </a:p>
        </p:txBody>
      </p:sp>
      <p:graphicFrame>
        <p:nvGraphicFramePr>
          <p:cNvPr id="14" name="표 13">
            <a:extLst>
              <a:ext uri="{FF2B5EF4-FFF2-40B4-BE49-F238E27FC236}">
                <a16:creationId xmlns:a16="http://schemas.microsoft.com/office/drawing/2014/main" id="{1E96E799-9090-4F78-A6BD-121CF1BBB196}"/>
              </a:ext>
            </a:extLst>
          </p:cNvPr>
          <p:cNvGraphicFramePr>
            <a:graphicFrameLocks noGrp="1"/>
          </p:cNvGraphicFramePr>
          <p:nvPr/>
        </p:nvGraphicFramePr>
        <p:xfrm>
          <a:off x="10495008" y="305637"/>
          <a:ext cx="1589900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7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2220"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311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9942" y="997089"/>
            <a:ext cx="82442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세부 사업내용   </a:t>
            </a:r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  </a:t>
            </a:r>
            <a:r>
              <a:rPr lang="ko-KR" altLang="en-US" sz="2400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매입대금 결정 </a:t>
            </a:r>
          </a:p>
        </p:txBody>
      </p:sp>
      <p:cxnSp>
        <p:nvCxnSpPr>
          <p:cNvPr id="10" name="직선 연결선 9"/>
          <p:cNvCxnSpPr>
            <a:cxnSpLocks/>
          </p:cNvCxnSpPr>
          <p:nvPr/>
        </p:nvCxnSpPr>
        <p:spPr>
          <a:xfrm>
            <a:off x="449943" y="1458754"/>
            <a:ext cx="4496526" cy="0"/>
          </a:xfrm>
          <a:prstGeom prst="line">
            <a:avLst/>
          </a:prstGeom>
          <a:ln w="12700">
            <a:solidFill>
              <a:srgbClr val="94C3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>
            <a:cxnSpLocks/>
          </p:cNvCxnSpPr>
          <p:nvPr/>
        </p:nvCxnSpPr>
        <p:spPr>
          <a:xfrm>
            <a:off x="449943" y="997089"/>
            <a:ext cx="4496526" cy="0"/>
          </a:xfrm>
          <a:prstGeom prst="line">
            <a:avLst/>
          </a:prstGeom>
          <a:ln w="12700">
            <a:solidFill>
              <a:srgbClr val="94C3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51934" y="1827072"/>
            <a:ext cx="10922028" cy="3732112"/>
          </a:xfrm>
          <a:prstGeom prst="rect">
            <a:avLst/>
          </a:prstGeom>
          <a:noFill/>
          <a:ln w="28575">
            <a:solidFill>
              <a:srgbClr val="94C3BB"/>
            </a:solidFill>
            <a:prstDash val="sysDot"/>
          </a:ln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○ </a:t>
            </a:r>
            <a:r>
              <a:rPr lang="en-US" altLang="ko-KR" b="1" dirty="0"/>
              <a:t>(</a:t>
            </a:r>
            <a:r>
              <a:rPr lang="ko-KR" altLang="en-US" b="1" dirty="0"/>
              <a:t>매입가격 한도</a:t>
            </a:r>
            <a:r>
              <a:rPr lang="en-US" altLang="ko-KR" b="1" dirty="0"/>
              <a:t>)</a:t>
            </a:r>
            <a:r>
              <a:rPr lang="ko-KR" altLang="en-US" dirty="0"/>
              <a:t> 전체호수 </a:t>
            </a:r>
            <a:r>
              <a:rPr lang="en-US" altLang="ko-KR" dirty="0"/>
              <a:t>× 1.3</a:t>
            </a:r>
            <a:r>
              <a:rPr lang="ko-KR" altLang="en-US" dirty="0"/>
              <a:t>억원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endParaRPr lang="ko-KR" altLang="en-US" sz="800" dirty="0"/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○ 우리 시에서 제시한 매입기준 등에 적합한 주택 중 서류심사 및 매입심의를 통해 </a:t>
            </a:r>
            <a:r>
              <a:rPr lang="en-US" altLang="ko-KR" dirty="0"/>
              <a:t>1</a:t>
            </a:r>
            <a:r>
              <a:rPr lang="ko-KR" altLang="en-US" dirty="0"/>
              <a:t>차 감정평가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  </a:t>
            </a:r>
            <a:r>
              <a:rPr lang="ko-KR" altLang="en-US" dirty="0"/>
              <a:t>  대상주택 선정 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   ※ 2</a:t>
            </a:r>
            <a:r>
              <a:rPr lang="ko-KR" altLang="en-US" dirty="0"/>
              <a:t>개의 감정평가법인의 감정평가 금액을 산술평균 후 가격 적정성을 검토하여 매입여부 결정 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endParaRPr lang="ko-KR" altLang="en-US" sz="800" dirty="0"/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○ 사용승인 후 </a:t>
            </a:r>
            <a:r>
              <a:rPr lang="en-US" altLang="ko-KR" dirty="0"/>
              <a:t>2</a:t>
            </a:r>
            <a:r>
              <a:rPr lang="ko-KR" altLang="en-US" dirty="0"/>
              <a:t>차 감정평가를 실시하며 산술평균 금액으로 최종 매입가격 결정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  - </a:t>
            </a:r>
            <a:r>
              <a:rPr lang="ko-KR" altLang="en-US" dirty="0"/>
              <a:t>최종 매입가격은 매입예정가격</a:t>
            </a:r>
            <a:r>
              <a:rPr lang="en-US" altLang="ko-KR" dirty="0"/>
              <a:t>(1</a:t>
            </a:r>
            <a:r>
              <a:rPr lang="ko-KR" altLang="en-US" dirty="0"/>
              <a:t>차 감정평가결과</a:t>
            </a:r>
            <a:r>
              <a:rPr lang="en-US" altLang="ko-KR" dirty="0"/>
              <a:t>)</a:t>
            </a:r>
            <a:r>
              <a:rPr lang="ko-KR" altLang="en-US" dirty="0"/>
              <a:t>을 기준으로 가격상승은 </a:t>
            </a:r>
            <a:r>
              <a:rPr lang="en-US" altLang="ko-KR" dirty="0"/>
              <a:t>+10%</a:t>
            </a:r>
            <a:r>
              <a:rPr lang="ko-KR" altLang="en-US" dirty="0"/>
              <a:t>까지 가격하락은  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    </a:t>
            </a:r>
            <a:r>
              <a:rPr lang="en-US" altLang="ko-KR" dirty="0"/>
              <a:t>-5%</a:t>
            </a:r>
            <a:r>
              <a:rPr lang="ko-KR" altLang="en-US" dirty="0"/>
              <a:t>까지를 상하한으로 하는 것에 이의가 없는 경우 약정체결</a:t>
            </a:r>
            <a:r>
              <a:rPr lang="en-US" altLang="ko-KR" dirty="0"/>
              <a:t>(</a:t>
            </a:r>
            <a:r>
              <a:rPr lang="ko-KR" altLang="en-US" dirty="0"/>
              <a:t>단</a:t>
            </a:r>
            <a:r>
              <a:rPr lang="en-US" altLang="ko-KR" dirty="0"/>
              <a:t>, </a:t>
            </a:r>
            <a:r>
              <a:rPr lang="ko-KR" altLang="en-US" dirty="0"/>
              <a:t>매매대금의 매입가격 한도 적용</a:t>
            </a:r>
            <a:r>
              <a:rPr lang="en-US" altLang="ko-KR" dirty="0"/>
              <a:t>)</a:t>
            </a:r>
            <a:endParaRPr lang="ko-KR" altLang="en-US" dirty="0"/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   (</a:t>
            </a:r>
            <a:r>
              <a:rPr lang="ko-KR" altLang="en-US" dirty="0"/>
              <a:t>예</a:t>
            </a:r>
            <a:r>
              <a:rPr lang="en-US" altLang="ko-KR" dirty="0"/>
              <a:t>) </a:t>
            </a:r>
            <a:r>
              <a:rPr lang="ko-KR" altLang="en-US" dirty="0"/>
              <a:t>매매예정금액이 </a:t>
            </a:r>
            <a:r>
              <a:rPr lang="en-US" altLang="ko-KR" dirty="0"/>
              <a:t>100</a:t>
            </a:r>
            <a:r>
              <a:rPr lang="ko-KR" altLang="en-US" dirty="0"/>
              <a:t>억인 경우 인상 상한 </a:t>
            </a:r>
            <a:r>
              <a:rPr lang="en-US" altLang="ko-KR" dirty="0"/>
              <a:t>110</a:t>
            </a:r>
            <a:r>
              <a:rPr lang="ko-KR" altLang="en-US" dirty="0"/>
              <a:t>억</a:t>
            </a:r>
            <a:r>
              <a:rPr lang="en-US" altLang="ko-KR" dirty="0"/>
              <a:t>, </a:t>
            </a:r>
            <a:r>
              <a:rPr lang="ko-KR" altLang="en-US" dirty="0"/>
              <a:t>하락 하한 </a:t>
            </a:r>
            <a:r>
              <a:rPr lang="en-US" altLang="ko-KR" dirty="0"/>
              <a:t>95</a:t>
            </a:r>
            <a:r>
              <a:rPr lang="ko-KR" altLang="en-US" dirty="0"/>
              <a:t>억</a:t>
            </a:r>
            <a:r>
              <a:rPr lang="en-US" altLang="ko-KR" sz="1400" dirty="0"/>
              <a:t>(</a:t>
            </a:r>
            <a:r>
              <a:rPr lang="ko-KR" altLang="en-US" sz="1400" dirty="0"/>
              <a:t>단</a:t>
            </a:r>
            <a:r>
              <a:rPr lang="en-US" altLang="ko-KR" sz="1400" dirty="0"/>
              <a:t>, </a:t>
            </a:r>
            <a:r>
              <a:rPr lang="ko-KR" altLang="en-US" sz="1400" dirty="0"/>
              <a:t>한도금액이 </a:t>
            </a:r>
            <a:r>
              <a:rPr lang="en-US" altLang="ko-KR" sz="1400" dirty="0"/>
              <a:t>105</a:t>
            </a:r>
            <a:r>
              <a:rPr lang="ko-KR" altLang="en-US" sz="1400" dirty="0"/>
              <a:t>억인 경우 </a:t>
            </a:r>
            <a:r>
              <a:rPr lang="en-US" altLang="ko-KR" sz="1400" dirty="0"/>
              <a:t>105</a:t>
            </a:r>
            <a:r>
              <a:rPr lang="ko-KR" altLang="en-US" sz="1400" dirty="0"/>
              <a:t>억</a:t>
            </a:r>
            <a:r>
              <a:rPr lang="en-US" altLang="ko-KR" sz="1400" dirty="0"/>
              <a:t>)</a:t>
            </a:r>
            <a:endParaRPr lang="en-US" altLang="ko-KR" dirty="0">
              <a:latin typeface="휴먼명조"/>
              <a:ea typeface="휴먼명조"/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2568636" y="1221971"/>
            <a:ext cx="465513" cy="0"/>
          </a:xfrm>
          <a:prstGeom prst="line">
            <a:avLst/>
          </a:prstGeom>
          <a:ln w="19050">
            <a:solidFill>
              <a:srgbClr val="94C3BB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48281" y="107601"/>
            <a:ext cx="92263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Ⅳ. 2024</a:t>
            </a:r>
            <a:r>
              <a:rPr lang="ko-KR" altLang="en-US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년 공모사업</a:t>
            </a:r>
            <a:r>
              <a:rPr lang="en-US" altLang="ko-KR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(</a:t>
            </a:r>
            <a:r>
              <a:rPr lang="ko-KR" altLang="en-US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안</a:t>
            </a:r>
            <a:r>
              <a:rPr lang="en-US" altLang="ko-KR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)</a:t>
            </a:r>
          </a:p>
        </p:txBody>
      </p:sp>
      <p:graphicFrame>
        <p:nvGraphicFramePr>
          <p:cNvPr id="12" name="표 11">
            <a:extLst>
              <a:ext uri="{FF2B5EF4-FFF2-40B4-BE49-F238E27FC236}">
                <a16:creationId xmlns:a16="http://schemas.microsoft.com/office/drawing/2014/main" id="{36E2DDC4-C160-4606-84EC-2846ABA2A16F}"/>
              </a:ext>
            </a:extLst>
          </p:cNvPr>
          <p:cNvGraphicFramePr>
            <a:graphicFrameLocks noGrp="1"/>
          </p:cNvGraphicFramePr>
          <p:nvPr/>
        </p:nvGraphicFramePr>
        <p:xfrm>
          <a:off x="10495008" y="305637"/>
          <a:ext cx="1589900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7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2220"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9942" y="997089"/>
            <a:ext cx="82442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세부 사업내용   </a:t>
            </a:r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  </a:t>
            </a:r>
            <a:r>
              <a:rPr lang="ko-KR" altLang="en-US" sz="2400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매입약정 체결 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449943" y="1458754"/>
            <a:ext cx="8117408" cy="0"/>
          </a:xfrm>
          <a:prstGeom prst="line">
            <a:avLst/>
          </a:prstGeom>
          <a:ln w="12700">
            <a:solidFill>
              <a:srgbClr val="94C3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449943" y="997089"/>
            <a:ext cx="8117408" cy="0"/>
          </a:xfrm>
          <a:prstGeom prst="line">
            <a:avLst/>
          </a:prstGeom>
          <a:ln w="12700">
            <a:solidFill>
              <a:srgbClr val="94C3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51934" y="1670776"/>
            <a:ext cx="10939612" cy="1700787"/>
          </a:xfrm>
          <a:prstGeom prst="rect">
            <a:avLst/>
          </a:prstGeom>
          <a:noFill/>
          <a:ln w="28575">
            <a:solidFill>
              <a:srgbClr val="94C3BB"/>
            </a:solidFill>
            <a:prstDash val="sysDot"/>
          </a:ln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○ 공모에 선정된 사업시행자가 매매예정금액</a:t>
            </a:r>
            <a:r>
              <a:rPr lang="en-US" altLang="ko-KR" dirty="0"/>
              <a:t>(</a:t>
            </a:r>
            <a:r>
              <a:rPr lang="ko-KR" altLang="en-US" dirty="0"/>
              <a:t>제</a:t>
            </a:r>
            <a:r>
              <a:rPr lang="en-US" altLang="ko-KR" dirty="0"/>
              <a:t>1</a:t>
            </a:r>
            <a:r>
              <a:rPr lang="ko-KR" altLang="en-US" dirty="0"/>
              <a:t>차 감정평가</a:t>
            </a:r>
            <a:r>
              <a:rPr lang="en-US" altLang="ko-KR" dirty="0"/>
              <a:t>), </a:t>
            </a:r>
            <a:r>
              <a:rPr lang="ko-KR" altLang="en-US" dirty="0"/>
              <a:t>매입조건</a:t>
            </a:r>
            <a:r>
              <a:rPr lang="en-US" altLang="ko-KR" dirty="0"/>
              <a:t>, </a:t>
            </a:r>
            <a:r>
              <a:rPr lang="ko-KR" altLang="en-US" dirty="0"/>
              <a:t>계약 관련사항 등에 대해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   </a:t>
            </a:r>
            <a:r>
              <a:rPr lang="ko-KR" altLang="en-US" dirty="0"/>
              <a:t> 동의하는 경우 매입약정 체결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○ 공모 선정 후 매입약정 체결 전까지 사업시행자</a:t>
            </a:r>
            <a:r>
              <a:rPr lang="en-US" altLang="ko-KR" dirty="0"/>
              <a:t>(</a:t>
            </a:r>
            <a:r>
              <a:rPr lang="ko-KR" altLang="en-US" dirty="0"/>
              <a:t>공동사업의 경우 구성원포함</a:t>
            </a:r>
            <a:r>
              <a:rPr lang="en-US" altLang="ko-KR" dirty="0"/>
              <a:t>)</a:t>
            </a:r>
            <a:r>
              <a:rPr lang="ko-KR" altLang="en-US" dirty="0"/>
              <a:t> 및 시공사의 신용도</a:t>
            </a:r>
            <a:r>
              <a:rPr lang="en-US" altLang="ko-KR" dirty="0"/>
              <a:t>,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   </a:t>
            </a:r>
            <a:r>
              <a:rPr lang="ko-KR" altLang="en-US" dirty="0"/>
              <a:t>재무상태 및 시공능력</a:t>
            </a:r>
            <a:r>
              <a:rPr lang="en-US" altLang="ko-KR" dirty="0"/>
              <a:t>, </a:t>
            </a:r>
            <a:r>
              <a:rPr lang="ko-KR" altLang="en-US" dirty="0"/>
              <a:t>세금체납 여부</a:t>
            </a:r>
            <a:r>
              <a:rPr lang="en-US" altLang="ko-KR" dirty="0"/>
              <a:t>, </a:t>
            </a:r>
            <a:r>
              <a:rPr lang="ko-KR" altLang="en-US" dirty="0"/>
              <a:t>기존 근저당 설정 규모 등에 따라 약정체결이 불가할 수 있음</a:t>
            </a:r>
            <a:endParaRPr lang="en-US" altLang="ko-KR" sz="1600" dirty="0">
              <a:latin typeface="휴먼명조"/>
              <a:ea typeface="휴먼명조"/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2494613" y="1221971"/>
            <a:ext cx="465513" cy="0"/>
          </a:xfrm>
          <a:prstGeom prst="line">
            <a:avLst/>
          </a:prstGeom>
          <a:ln w="19050">
            <a:solidFill>
              <a:srgbClr val="94C3BB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48281" y="107601"/>
            <a:ext cx="92263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Ⅳ. 2024</a:t>
            </a:r>
            <a:r>
              <a:rPr lang="ko-KR" altLang="en-US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년 공모사업</a:t>
            </a:r>
            <a:r>
              <a:rPr lang="en-US" altLang="ko-KR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(</a:t>
            </a:r>
            <a:r>
              <a:rPr lang="ko-KR" altLang="en-US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안</a:t>
            </a:r>
            <a:r>
              <a:rPr lang="en-US" altLang="ko-KR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76CBB7-65B4-4B4C-85FD-62C2034ECF61}"/>
              </a:ext>
            </a:extLst>
          </p:cNvPr>
          <p:cNvSpPr txBox="1"/>
          <p:nvPr/>
        </p:nvSpPr>
        <p:spPr>
          <a:xfrm>
            <a:off x="449942" y="3929136"/>
            <a:ext cx="82442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세부 사업내용   </a:t>
            </a:r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  </a:t>
            </a:r>
            <a:r>
              <a:rPr lang="ko-KR" altLang="en-US" sz="2400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매입가격 및 매매계약 체결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F1FF25-5465-4A21-AB92-C5C0D7A235C8}"/>
              </a:ext>
            </a:extLst>
          </p:cNvPr>
          <p:cNvSpPr txBox="1"/>
          <p:nvPr/>
        </p:nvSpPr>
        <p:spPr>
          <a:xfrm>
            <a:off x="543200" y="4728157"/>
            <a:ext cx="10939612" cy="1285288"/>
          </a:xfrm>
          <a:prstGeom prst="rect">
            <a:avLst/>
          </a:prstGeom>
          <a:noFill/>
          <a:ln w="28575">
            <a:solidFill>
              <a:srgbClr val="94C3BB"/>
            </a:solidFill>
            <a:prstDash val="sysDot"/>
          </a:ln>
        </p:spPr>
        <p:txBody>
          <a:bodyPr wrap="square" anchor="ctr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○ </a:t>
            </a:r>
            <a:r>
              <a:rPr lang="en-US" altLang="ko-KR" b="1" dirty="0"/>
              <a:t>(</a:t>
            </a:r>
            <a:r>
              <a:rPr lang="ko-KR" altLang="en-US" b="1" dirty="0"/>
              <a:t>매입가격</a:t>
            </a:r>
            <a:r>
              <a:rPr lang="en-US" altLang="ko-KR" b="1" dirty="0"/>
              <a:t>)</a:t>
            </a:r>
            <a:r>
              <a:rPr lang="ko-KR" altLang="en-US" dirty="0"/>
              <a:t> 사용승인</a:t>
            </a:r>
            <a:r>
              <a:rPr lang="en-US" altLang="ko-KR" dirty="0"/>
              <a:t>(</a:t>
            </a:r>
            <a:r>
              <a:rPr lang="ko-KR" altLang="en-US" dirty="0"/>
              <a:t>또는 사용검사</a:t>
            </a:r>
            <a:r>
              <a:rPr lang="en-US" altLang="ko-KR" dirty="0"/>
              <a:t>)</a:t>
            </a:r>
            <a:r>
              <a:rPr lang="ko-KR" altLang="en-US" dirty="0"/>
              <a:t> 및 </a:t>
            </a:r>
            <a:r>
              <a:rPr lang="en-US" altLang="ko-KR" dirty="0"/>
              <a:t>4</a:t>
            </a:r>
            <a:r>
              <a:rPr lang="ko-KR" altLang="en-US" dirty="0"/>
              <a:t>단계 품질점검 완료 후 제</a:t>
            </a:r>
            <a:r>
              <a:rPr lang="en-US" altLang="ko-KR" dirty="0"/>
              <a:t>1</a:t>
            </a:r>
            <a:r>
              <a:rPr lang="ko-KR" altLang="en-US" dirty="0"/>
              <a:t>차 감정평가를 수행한 </a:t>
            </a:r>
            <a:r>
              <a:rPr lang="en-US" altLang="ko-KR" dirty="0"/>
              <a:t>2</a:t>
            </a:r>
            <a:r>
              <a:rPr lang="ko-KR" altLang="en-US" dirty="0"/>
              <a:t>개 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    </a:t>
            </a:r>
            <a:r>
              <a:rPr lang="ko-KR" altLang="en-US" dirty="0"/>
              <a:t>감정평가법인이 평가</a:t>
            </a:r>
            <a:r>
              <a:rPr lang="en-US" altLang="ko-KR" dirty="0"/>
              <a:t>(</a:t>
            </a:r>
            <a:r>
              <a:rPr lang="ko-KR" altLang="en-US" dirty="0"/>
              <a:t>제</a:t>
            </a:r>
            <a:r>
              <a:rPr lang="en-US" altLang="ko-KR" dirty="0"/>
              <a:t>2</a:t>
            </a:r>
            <a:r>
              <a:rPr lang="ko-KR" altLang="en-US" dirty="0"/>
              <a:t>차 감정평가</a:t>
            </a:r>
            <a:r>
              <a:rPr lang="en-US" altLang="ko-KR" dirty="0"/>
              <a:t>)</a:t>
            </a:r>
            <a:r>
              <a:rPr lang="ko-KR" altLang="en-US" dirty="0"/>
              <a:t>한 금액의 산술평균한 금액으로 최종 매매가격 결정</a:t>
            </a:r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○ </a:t>
            </a:r>
            <a:r>
              <a:rPr lang="en-US" altLang="ko-KR" b="1" dirty="0"/>
              <a:t>(</a:t>
            </a:r>
            <a:r>
              <a:rPr lang="ko-KR" altLang="en-US" b="1" dirty="0"/>
              <a:t>매매계약</a:t>
            </a:r>
            <a:r>
              <a:rPr lang="en-US" altLang="ko-KR" b="1" dirty="0"/>
              <a:t>)</a:t>
            </a:r>
            <a:r>
              <a:rPr lang="ko-KR" altLang="en-US" dirty="0"/>
              <a:t> 보존등기 완료 후 매매계약</a:t>
            </a:r>
            <a:endParaRPr lang="en-US" altLang="ko-KR" sz="1600" dirty="0">
              <a:latin typeface="휴먼명조"/>
              <a:ea typeface="휴먼명조"/>
            </a:endParaRP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28D55B9A-2279-42A3-A905-4D33A4F0BA60}"/>
              </a:ext>
            </a:extLst>
          </p:cNvPr>
          <p:cNvCxnSpPr/>
          <p:nvPr/>
        </p:nvCxnSpPr>
        <p:spPr>
          <a:xfrm>
            <a:off x="382536" y="4390801"/>
            <a:ext cx="8117408" cy="0"/>
          </a:xfrm>
          <a:prstGeom prst="line">
            <a:avLst/>
          </a:prstGeom>
          <a:ln w="12700">
            <a:solidFill>
              <a:srgbClr val="94C3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>
            <a:extLst>
              <a:ext uri="{FF2B5EF4-FFF2-40B4-BE49-F238E27FC236}">
                <a16:creationId xmlns:a16="http://schemas.microsoft.com/office/drawing/2014/main" id="{09968129-57BC-4117-ABD4-944EA2D355E3}"/>
              </a:ext>
            </a:extLst>
          </p:cNvPr>
          <p:cNvCxnSpPr/>
          <p:nvPr/>
        </p:nvCxnSpPr>
        <p:spPr>
          <a:xfrm>
            <a:off x="382536" y="3929136"/>
            <a:ext cx="8117408" cy="0"/>
          </a:xfrm>
          <a:prstGeom prst="line">
            <a:avLst/>
          </a:prstGeom>
          <a:ln w="12700">
            <a:solidFill>
              <a:srgbClr val="94C3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>
            <a:extLst>
              <a:ext uri="{FF2B5EF4-FFF2-40B4-BE49-F238E27FC236}">
                <a16:creationId xmlns:a16="http://schemas.microsoft.com/office/drawing/2014/main" id="{8D1193A1-23DC-4791-A7C7-E16BB9A5C652}"/>
              </a:ext>
            </a:extLst>
          </p:cNvPr>
          <p:cNvCxnSpPr/>
          <p:nvPr/>
        </p:nvCxnSpPr>
        <p:spPr>
          <a:xfrm>
            <a:off x="2494613" y="4143696"/>
            <a:ext cx="465513" cy="0"/>
          </a:xfrm>
          <a:prstGeom prst="line">
            <a:avLst/>
          </a:prstGeom>
          <a:ln w="19050">
            <a:solidFill>
              <a:srgbClr val="94C3BB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표 20">
            <a:extLst>
              <a:ext uri="{FF2B5EF4-FFF2-40B4-BE49-F238E27FC236}">
                <a16:creationId xmlns:a16="http://schemas.microsoft.com/office/drawing/2014/main" id="{94C006C4-CBF1-442C-BB29-4EEB79426EB1}"/>
              </a:ext>
            </a:extLst>
          </p:cNvPr>
          <p:cNvGraphicFramePr>
            <a:graphicFrameLocks noGrp="1"/>
          </p:cNvGraphicFramePr>
          <p:nvPr/>
        </p:nvGraphicFramePr>
        <p:xfrm>
          <a:off x="10495008" y="305637"/>
          <a:ext cx="1589900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7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2220"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9942" y="997089"/>
            <a:ext cx="81174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세부 사업내용   </a:t>
            </a:r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ko-KR" altLang="en-US" sz="2400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서류심사 평가기준 및 배점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449943" y="1458754"/>
            <a:ext cx="6972086" cy="4547"/>
          </a:xfrm>
          <a:prstGeom prst="line">
            <a:avLst/>
          </a:prstGeom>
          <a:ln w="12700">
            <a:solidFill>
              <a:srgbClr val="94C3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449943" y="997089"/>
            <a:ext cx="6981425" cy="27315"/>
          </a:xfrm>
          <a:prstGeom prst="line">
            <a:avLst/>
          </a:prstGeom>
          <a:ln w="12700">
            <a:solidFill>
              <a:srgbClr val="94C3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>
            <a:off x="2561252" y="1221971"/>
            <a:ext cx="465513" cy="0"/>
          </a:xfrm>
          <a:prstGeom prst="line">
            <a:avLst/>
          </a:prstGeom>
          <a:ln w="19050">
            <a:solidFill>
              <a:srgbClr val="94C3BB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160947"/>
              </p:ext>
            </p:extLst>
          </p:nvPr>
        </p:nvGraphicFramePr>
        <p:xfrm>
          <a:off x="759698" y="2079621"/>
          <a:ext cx="10696681" cy="4355743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16015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0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54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1725">
                  <a:extLst>
                    <a:ext uri="{9D8B030D-6E8A-4147-A177-3AD203B41FA5}">
                      <a16:colId xmlns:a16="http://schemas.microsoft.com/office/drawing/2014/main" val="4152353362"/>
                    </a:ext>
                  </a:extLst>
                </a:gridCol>
                <a:gridCol w="998466">
                  <a:extLst>
                    <a:ext uri="{9D8B030D-6E8A-4147-A177-3AD203B41FA5}">
                      <a16:colId xmlns:a16="http://schemas.microsoft.com/office/drawing/2014/main" val="3936108029"/>
                    </a:ext>
                  </a:extLst>
                </a:gridCol>
                <a:gridCol w="1091108">
                  <a:extLst>
                    <a:ext uri="{9D8B030D-6E8A-4147-A177-3AD203B41FA5}">
                      <a16:colId xmlns:a16="http://schemas.microsoft.com/office/drawing/2014/main" val="3176070253"/>
                    </a:ext>
                  </a:extLst>
                </a:gridCol>
                <a:gridCol w="413841">
                  <a:extLst>
                    <a:ext uri="{9D8B030D-6E8A-4147-A177-3AD203B41FA5}">
                      <a16:colId xmlns:a16="http://schemas.microsoft.com/office/drawing/2014/main" val="609350670"/>
                    </a:ext>
                  </a:extLst>
                </a:gridCol>
                <a:gridCol w="1455457">
                  <a:extLst>
                    <a:ext uri="{9D8B030D-6E8A-4147-A177-3AD203B41FA5}">
                      <a16:colId xmlns:a16="http://schemas.microsoft.com/office/drawing/2014/main" val="2364876983"/>
                    </a:ext>
                  </a:extLst>
                </a:gridCol>
                <a:gridCol w="91831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577175"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b="1" kern="0" spc="-20" dirty="0">
                          <a:effectLst/>
                        </a:rPr>
                        <a:t>구분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F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b="1" kern="0" spc="-20" dirty="0">
                          <a:effectLst/>
                        </a:rPr>
                        <a:t>평가항목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FCE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b="1" kern="0" spc="-20" dirty="0">
                          <a:effectLst/>
                        </a:rPr>
                        <a:t>평가요소</a:t>
                      </a:r>
                      <a:endParaRPr lang="en-US" altLang="ko-KR" sz="1600" b="1" kern="0" spc="-20" dirty="0">
                        <a:effectLst/>
                      </a:endParaRP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FCE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b="1" kern="0" spc="-20" dirty="0">
                          <a:effectLst/>
                        </a:rPr>
                        <a:t>배점</a:t>
                      </a:r>
                      <a:endParaRPr lang="en-US" altLang="ko-KR" sz="1600" b="1" kern="0" spc="-20" dirty="0">
                        <a:effectLst/>
                      </a:endParaRPr>
                    </a:p>
                    <a:p>
                      <a:pPr marL="0" marR="0" lvl="0" indent="0" 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b="1" kern="0" spc="-20" dirty="0">
                          <a:effectLst/>
                        </a:rPr>
                        <a:t>한도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845">
                <a:tc rowSpan="2"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임대관리 용이성</a:t>
                      </a: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(25)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-110" dirty="0">
                          <a:effectLst/>
                        </a:rPr>
                        <a:t>가구수</a:t>
                      </a:r>
                      <a:endParaRPr lang="en-US" altLang="ko-KR" sz="1600" kern="0" spc="-110" dirty="0">
                        <a:effectLst/>
                      </a:endParaRP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600" dirty="0"/>
                        <a:t>50</a:t>
                      </a:r>
                      <a:r>
                        <a:rPr lang="ko-KR" altLang="en-US" sz="1600" dirty="0"/>
                        <a:t>가구 이상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600" dirty="0"/>
                        <a:t>30</a:t>
                      </a:r>
                      <a:r>
                        <a:rPr lang="ko-KR" altLang="en-US" sz="1600" dirty="0"/>
                        <a:t>가구</a:t>
                      </a:r>
                      <a:r>
                        <a:rPr lang="en-US" altLang="ko-KR" sz="1600" dirty="0"/>
                        <a:t>~49</a:t>
                      </a:r>
                      <a:r>
                        <a:rPr lang="ko-KR" altLang="en-US" sz="1600" dirty="0"/>
                        <a:t>가구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600" dirty="0"/>
                        <a:t>29</a:t>
                      </a:r>
                      <a:r>
                        <a:rPr lang="ko-KR" altLang="en-US" sz="1600" dirty="0"/>
                        <a:t>가구 이하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600" kern="0" spc="-208" dirty="0">
                          <a:effectLst/>
                        </a:rPr>
                        <a:t>25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3847">
                <a:tc v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600" dirty="0"/>
                        <a:t>25</a:t>
                      </a:r>
                      <a:endParaRPr lang="ko-KR" altLang="en-US" sz="1600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600" dirty="0"/>
                        <a:t>20</a:t>
                      </a:r>
                      <a:endParaRPr lang="ko-KR" altLang="en-US" sz="1600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600" dirty="0"/>
                        <a:t>15</a:t>
                      </a:r>
                      <a:endParaRPr lang="ko-KR" altLang="en-US" sz="1600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4834">
                <a:tc rowSpan="9"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생활 편의성</a:t>
                      </a:r>
                      <a:endParaRPr lang="en-US" altLang="ko-KR" sz="1600" b="1" kern="0" spc="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  <a:p>
                      <a:pPr marL="0" marR="0" lvl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(40)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-110" dirty="0">
                          <a:effectLst/>
                        </a:rPr>
                        <a:t>대중교통 접근성</a:t>
                      </a:r>
                      <a:endParaRPr lang="en-US" altLang="ko-KR" sz="1600" kern="0" spc="-110" dirty="0">
                        <a:effectLst/>
                      </a:endParaRP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600" dirty="0"/>
                        <a:t>0.2km </a:t>
                      </a:r>
                      <a:r>
                        <a:rPr lang="ko-KR" altLang="en-US" sz="1600" dirty="0"/>
                        <a:t>이내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/>
                        <a:t>0.4km </a:t>
                      </a:r>
                      <a:r>
                        <a:rPr lang="ko-KR" altLang="en-US" sz="1600" dirty="0"/>
                        <a:t>이내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/>
                        <a:t>0.6km </a:t>
                      </a:r>
                      <a:r>
                        <a:rPr lang="ko-KR" altLang="en-US" sz="1600" dirty="0"/>
                        <a:t>이내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/>
                        <a:t>0.6km </a:t>
                      </a:r>
                      <a:r>
                        <a:rPr lang="ko-KR" altLang="en-US" sz="1600" dirty="0"/>
                        <a:t>초과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rowSpan="3">
                  <a:txBody>
                    <a:bodyPr/>
                    <a:lstStyle/>
                    <a:p>
                      <a:pPr lvl="0" algn="ctr">
                        <a:defRPr/>
                      </a:pPr>
                      <a:r>
                        <a:rPr lang="en-US" altLang="ko-KR" sz="1600" dirty="0"/>
                        <a:t>15</a:t>
                      </a:r>
                      <a:endParaRPr lang="ko-KR" altLang="en-US" sz="1600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3847">
                <a:tc v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600" dirty="0"/>
                        <a:t>15</a:t>
                      </a:r>
                      <a:endParaRPr lang="ko-KR" altLang="en-US" sz="1600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600" dirty="0"/>
                        <a:t>12</a:t>
                      </a:r>
                      <a:endParaRPr lang="ko-KR" altLang="en-US" sz="1600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600" dirty="0"/>
                        <a:t>9</a:t>
                      </a:r>
                      <a:endParaRPr lang="ko-KR" altLang="en-US" sz="1600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600" dirty="0"/>
                        <a:t>5</a:t>
                      </a:r>
                      <a:endParaRPr lang="ko-KR" altLang="en-US" sz="1600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9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fontAlgn="base" latinLnBrk="1"/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버스정류장까지 직선거리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정차 버스 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개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번호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이상 정류장 가점 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점</a:t>
                      </a:r>
                      <a:endParaRPr lang="ko-KR" altLang="en-US" sz="1400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1600" dirty="0"/>
                    </a:p>
                  </a:txBody>
                  <a:tcPr marL="64764" marR="64764" marT="17908" marB="17908" anchor="ctr"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1600" dirty="0"/>
                    </a:p>
                  </a:txBody>
                  <a:tcPr marL="64764" marR="64764" marT="17908" marB="17908" anchor="ctr"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1600" dirty="0"/>
                    </a:p>
                  </a:txBody>
                  <a:tcPr marL="64764" marR="64764" marT="17908" marB="17908" anchor="ctr">
                    <a:solidFill>
                      <a:schemeClr val="lt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7888607"/>
                  </a:ext>
                </a:extLst>
              </a:tr>
              <a:tr h="312845">
                <a:tc vMerge="1"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altLang="ko-KR" sz="1600" b="1" kern="0" spc="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64" marR="64764" marT="17908" marB="1790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공공시설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600" dirty="0"/>
                        <a:t>5</a:t>
                      </a:r>
                      <a:r>
                        <a:rPr lang="ko-KR" altLang="en-US" sz="1600" dirty="0"/>
                        <a:t>개 이상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4</a:t>
                      </a:r>
                      <a:r>
                        <a:rPr lang="ko-KR" altLang="en-US" sz="1600" dirty="0"/>
                        <a:t>개 </a:t>
                      </a:r>
                      <a:r>
                        <a:rPr lang="en-US" altLang="ko-KR" sz="1600" dirty="0"/>
                        <a:t>~ 3</a:t>
                      </a:r>
                      <a:r>
                        <a:rPr lang="ko-KR" altLang="en-US" sz="1600" dirty="0"/>
                        <a:t>개</a:t>
                      </a:r>
                      <a:endParaRPr lang="ko-KR" altLang="en-US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/>
                        <a:t>2</a:t>
                      </a:r>
                      <a:r>
                        <a:rPr lang="ko-KR" altLang="en-US" sz="1600"/>
                        <a:t>개 이하</a:t>
                      </a:r>
                      <a:endParaRPr lang="ko-KR" altLang="en-US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393700" marR="0" lvl="0" indent="-393700" algn="ctr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600" kern="0" spc="-110" dirty="0">
                          <a:effectLst/>
                        </a:rPr>
                        <a:t>10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2845">
                <a:tc v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600" dirty="0"/>
                        <a:t>10</a:t>
                      </a:r>
                      <a:endParaRPr lang="ko-KR" altLang="en-US" sz="1600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8</a:t>
                      </a:r>
                      <a:endParaRPr lang="ko-KR" altLang="en-US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6</a:t>
                      </a:r>
                      <a:endParaRPr lang="ko-KR" altLang="en-US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8401">
                <a:tc v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393700" marR="0" lvl="0" indent="-39370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행정복지센터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문화센터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보건소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의원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병원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도서관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공공체육 시설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복지</a:t>
                      </a:r>
                      <a:endParaRPr lang="en-US" altLang="ko-K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93700" marR="0" lvl="0" indent="-39370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시설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공원 등 까지 직선거리 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1.0km</a:t>
                      </a:r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이내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2845">
                <a:tc vMerge="1"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altLang="ko-KR" sz="1600" b="1" kern="0" spc="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64" marR="64764" marT="17908" marB="1790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0" dirty="0">
                          <a:effectLst/>
                        </a:rPr>
                        <a:t>판매시설</a:t>
                      </a:r>
                      <a:endParaRPr lang="ko-KR" altLang="en-US" sz="1600" kern="0" spc="-1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600" dirty="0"/>
                        <a:t>5</a:t>
                      </a:r>
                      <a:r>
                        <a:rPr lang="ko-KR" altLang="en-US" sz="1600" dirty="0"/>
                        <a:t>개 이상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/>
                        <a:t>4</a:t>
                      </a:r>
                      <a:r>
                        <a:rPr lang="ko-KR" altLang="en-US" sz="1600"/>
                        <a:t>개 </a:t>
                      </a:r>
                      <a:r>
                        <a:rPr lang="en-US" altLang="ko-KR" sz="1600"/>
                        <a:t>~ 3</a:t>
                      </a:r>
                      <a:r>
                        <a:rPr lang="ko-KR" altLang="en-US" sz="1600"/>
                        <a:t>개</a:t>
                      </a:r>
                      <a:endParaRPr lang="ko-KR" altLang="en-US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/>
                        <a:t>2</a:t>
                      </a:r>
                      <a:r>
                        <a:rPr lang="ko-KR" altLang="en-US" sz="1600"/>
                        <a:t>개 이하</a:t>
                      </a:r>
                      <a:endParaRPr lang="ko-KR" altLang="en-US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600" kern="0" spc="0" dirty="0">
                          <a:effectLst/>
                        </a:rPr>
                        <a:t>10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2845">
                <a:tc v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600" dirty="0"/>
                        <a:t>10</a:t>
                      </a:r>
                      <a:endParaRPr lang="ko-KR" altLang="en-US" sz="1600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8</a:t>
                      </a:r>
                      <a:endParaRPr lang="ko-KR" altLang="en-US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6</a:t>
                      </a:r>
                      <a:endParaRPr lang="ko-KR" altLang="en-US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70504">
                <a:tc vMerge="1"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altLang="ko-KR" sz="1600" b="1" kern="0" spc="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64" marR="64764" marT="17908" marB="17908" anchor="ctr"/>
                </a:tc>
                <a:tc vMerge="1"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ko-KR" altLang="en-US" sz="1600" kern="0" spc="-10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64" marR="64764" marT="17908" marB="17908" anchor="ctr">
                    <a:solidFill>
                      <a:schemeClr val="lt1"/>
                    </a:solidFill>
                  </a:tcPr>
                </a:tc>
                <a:tc gridSpan="6">
                  <a:txBody>
                    <a:bodyPr/>
                    <a:lstStyle/>
                    <a:p>
                      <a:pPr fontAlgn="base" latinLnBrk="1"/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백화점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중소형마트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편의점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), </a:t>
                      </a:r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시장 등 까지 직선거리 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1.0km</a:t>
                      </a:r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이내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altLang="ko-KR" sz="16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64764" marR="64764" marT="17908" marB="17908" anchor="ctr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1" name="직사각형 20"/>
          <p:cNvSpPr/>
          <p:nvPr/>
        </p:nvSpPr>
        <p:spPr>
          <a:xfrm>
            <a:off x="69477" y="1556682"/>
            <a:ext cx="6013824" cy="429558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63525" lvl="0" indent="95250">
              <a:defRPr/>
            </a:pPr>
            <a:r>
              <a:rPr lang="ko-KR" altLang="en-US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b="1" dirty="0">
                <a:solidFill>
                  <a:schemeClr val="tx1"/>
                </a:solidFill>
                <a:effectLst>
                  <a:outerShdw sx="101000" sy="101000" algn="l" rotWithShape="0">
                    <a:prstClr val="black"/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○</a:t>
            </a:r>
            <a:r>
              <a:rPr lang="en-US" altLang="ko-KR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 </a:t>
            </a:r>
            <a:r>
              <a:rPr lang="ko-KR" altLang="en-US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정량적 평가 배점기준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929AC1-E260-4D0D-808C-0D8D3BBF4699}"/>
              </a:ext>
            </a:extLst>
          </p:cNvPr>
          <p:cNvSpPr txBox="1"/>
          <p:nvPr/>
        </p:nvSpPr>
        <p:spPr>
          <a:xfrm>
            <a:off x="148281" y="107601"/>
            <a:ext cx="92263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Ⅳ. 2024</a:t>
            </a:r>
            <a:r>
              <a:rPr lang="ko-KR" altLang="en-US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년 공모사업</a:t>
            </a:r>
            <a:r>
              <a:rPr lang="en-US" altLang="ko-KR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(</a:t>
            </a:r>
            <a:r>
              <a:rPr lang="ko-KR" altLang="en-US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안</a:t>
            </a:r>
            <a:r>
              <a:rPr lang="en-US" altLang="ko-KR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)</a:t>
            </a:r>
          </a:p>
        </p:txBody>
      </p:sp>
      <p:graphicFrame>
        <p:nvGraphicFramePr>
          <p:cNvPr id="16" name="표 15">
            <a:extLst>
              <a:ext uri="{FF2B5EF4-FFF2-40B4-BE49-F238E27FC236}">
                <a16:creationId xmlns:a16="http://schemas.microsoft.com/office/drawing/2014/main" id="{1641B239-77F3-40DB-ADBB-153130473056}"/>
              </a:ext>
            </a:extLst>
          </p:cNvPr>
          <p:cNvGraphicFramePr>
            <a:graphicFrameLocks noGrp="1"/>
          </p:cNvGraphicFramePr>
          <p:nvPr/>
        </p:nvGraphicFramePr>
        <p:xfrm>
          <a:off x="10495008" y="305637"/>
          <a:ext cx="1589900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7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2220"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2">
            <a:extLst>
              <a:ext uri="{FF2B5EF4-FFF2-40B4-BE49-F238E27FC236}">
                <a16:creationId xmlns:a16="http://schemas.microsoft.com/office/drawing/2014/main" id="{9097265F-BA19-410B-B7B7-86086E0FCE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100616"/>
              </p:ext>
            </p:extLst>
          </p:nvPr>
        </p:nvGraphicFramePr>
        <p:xfrm>
          <a:off x="671774" y="1654569"/>
          <a:ext cx="10828563" cy="4546097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15936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99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64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2674">
                  <a:extLst>
                    <a:ext uri="{9D8B030D-6E8A-4147-A177-3AD203B41FA5}">
                      <a16:colId xmlns:a16="http://schemas.microsoft.com/office/drawing/2014/main" val="4152353362"/>
                    </a:ext>
                  </a:extLst>
                </a:gridCol>
                <a:gridCol w="1080719">
                  <a:extLst>
                    <a:ext uri="{9D8B030D-6E8A-4147-A177-3AD203B41FA5}">
                      <a16:colId xmlns:a16="http://schemas.microsoft.com/office/drawing/2014/main" val="4263186686"/>
                    </a:ext>
                  </a:extLst>
                </a:gridCol>
                <a:gridCol w="982171">
                  <a:extLst>
                    <a:ext uri="{9D8B030D-6E8A-4147-A177-3AD203B41FA5}">
                      <a16:colId xmlns:a16="http://schemas.microsoft.com/office/drawing/2014/main" val="3176070253"/>
                    </a:ext>
                  </a:extLst>
                </a:gridCol>
                <a:gridCol w="538122">
                  <a:extLst>
                    <a:ext uri="{9D8B030D-6E8A-4147-A177-3AD203B41FA5}">
                      <a16:colId xmlns:a16="http://schemas.microsoft.com/office/drawing/2014/main" val="592937860"/>
                    </a:ext>
                  </a:extLst>
                </a:gridCol>
                <a:gridCol w="1511036">
                  <a:extLst>
                    <a:ext uri="{9D8B030D-6E8A-4147-A177-3AD203B41FA5}">
                      <a16:colId xmlns:a16="http://schemas.microsoft.com/office/drawing/2014/main" val="2364876983"/>
                    </a:ext>
                  </a:extLst>
                </a:gridCol>
                <a:gridCol w="91375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577071"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b="1" kern="0" spc="-20" dirty="0">
                          <a:effectLst/>
                        </a:rPr>
                        <a:t>구분</a:t>
                      </a:r>
                      <a:endParaRPr lang="ko-KR" altLang="en-US" sz="1600" b="1" kern="0" spc="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F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b="1" kern="0" spc="-20" dirty="0">
                          <a:effectLst/>
                        </a:rPr>
                        <a:t>평가항목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FCE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b="1" kern="0" spc="-20" dirty="0">
                          <a:effectLst/>
                        </a:rPr>
                        <a:t>평가요소</a:t>
                      </a:r>
                      <a:endParaRPr lang="en-US" altLang="ko-KR" sz="1600" b="1" kern="0" spc="-20" dirty="0">
                        <a:effectLst/>
                      </a:endParaRP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FCE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b="1" kern="0" spc="-20" dirty="0">
                          <a:effectLst/>
                        </a:rPr>
                        <a:t>배점</a:t>
                      </a:r>
                      <a:endParaRPr lang="en-US" altLang="ko-KR" sz="1600" b="1" kern="0" spc="-20" dirty="0">
                        <a:effectLst/>
                      </a:endParaRPr>
                    </a:p>
                    <a:p>
                      <a:pPr marL="0" marR="0" lvl="0" indent="0" 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b="1" kern="0" spc="-20" dirty="0">
                          <a:effectLst/>
                        </a:rPr>
                        <a:t>한도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788">
                <a:tc rowSpan="3"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생활편의성</a:t>
                      </a:r>
                      <a:endParaRPr lang="en-US" altLang="ko-KR" sz="1600" b="1" kern="0" spc="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  <a:p>
                      <a:pPr marL="0" marR="0" lvl="0" indent="0" 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(40)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-110" dirty="0">
                          <a:effectLst/>
                        </a:rPr>
                        <a:t>학교접근성</a:t>
                      </a:r>
                      <a:endParaRPr lang="en-US" altLang="ko-KR" sz="1600" kern="0" spc="-110" dirty="0">
                        <a:effectLst/>
                      </a:endParaRP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600" dirty="0"/>
                        <a:t>1km </a:t>
                      </a:r>
                      <a:r>
                        <a:rPr lang="ko-KR" altLang="en-US" sz="1600" dirty="0"/>
                        <a:t>이내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1km ~10km</a:t>
                      </a:r>
                      <a:endParaRPr lang="ko-KR" altLang="en-US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10km </a:t>
                      </a:r>
                      <a:r>
                        <a:rPr lang="ko-KR" altLang="en-US" sz="1600" dirty="0"/>
                        <a:t>초과</a:t>
                      </a:r>
                      <a:endParaRPr lang="ko-KR" altLang="en-US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600" kern="0" spc="-208" dirty="0">
                          <a:effectLst/>
                        </a:rPr>
                        <a:t>5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9828">
                <a:tc v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600" dirty="0"/>
                        <a:t>5</a:t>
                      </a:r>
                      <a:endParaRPr lang="ko-KR" altLang="en-US" sz="1600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600" dirty="0"/>
                        <a:t>4</a:t>
                      </a:r>
                      <a:endParaRPr lang="ko-KR" altLang="en-US" sz="1600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600" dirty="0"/>
                        <a:t>3</a:t>
                      </a:r>
                      <a:endParaRPr lang="ko-KR" altLang="en-US" sz="1600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982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/>
                      <a:r>
                        <a:rPr lang="ko-KR" altLang="en-US" sz="1400" dirty="0"/>
                        <a:t>대학교까지의 직선거리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61781"/>
                  </a:ext>
                </a:extLst>
              </a:tr>
              <a:tr h="354770">
                <a:tc rowSpan="8"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공사시행여건</a:t>
                      </a:r>
                      <a:endParaRPr lang="en-US" altLang="ko-KR" sz="1600" b="1" kern="0" spc="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  <a:p>
                      <a:pPr marL="0" marR="0" lvl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(30)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-110" dirty="0">
                          <a:effectLst/>
                        </a:rPr>
                        <a:t>전면도로의 넓이</a:t>
                      </a:r>
                      <a:endParaRPr lang="en-US" altLang="ko-KR" sz="1600" kern="0" spc="-110" dirty="0">
                        <a:effectLst/>
                      </a:endParaRP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600" dirty="0"/>
                        <a:t>9m </a:t>
                      </a:r>
                      <a:r>
                        <a:rPr lang="ko-KR" altLang="en-US" sz="1600" dirty="0"/>
                        <a:t>이상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spc="-300" dirty="0"/>
                        <a:t>6m </a:t>
                      </a:r>
                      <a:r>
                        <a:rPr lang="ko-KR" altLang="en-US" sz="1600" spc="-300" dirty="0"/>
                        <a:t>이상 </a:t>
                      </a:r>
                      <a:r>
                        <a:rPr lang="en-US" altLang="ko-KR" sz="1600" spc="-300" dirty="0"/>
                        <a:t>9m </a:t>
                      </a:r>
                      <a:r>
                        <a:rPr lang="ko-KR" altLang="en-US" sz="1600" spc="-300" dirty="0"/>
                        <a:t>미만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spc="-300" dirty="0"/>
                        <a:t>4m </a:t>
                      </a:r>
                      <a:r>
                        <a:rPr lang="ko-KR" altLang="en-US" sz="1600" spc="-300" dirty="0"/>
                        <a:t>이상 </a:t>
                      </a:r>
                      <a:r>
                        <a:rPr lang="en-US" altLang="ko-KR" sz="1600" spc="-300" dirty="0"/>
                        <a:t>6m </a:t>
                      </a:r>
                      <a:r>
                        <a:rPr lang="ko-KR" altLang="en-US" sz="1600" spc="-300" dirty="0"/>
                        <a:t>미만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dirty="0"/>
                        <a:t>4m </a:t>
                      </a:r>
                      <a:r>
                        <a:rPr lang="ko-KR" altLang="en-US" sz="1600" dirty="0"/>
                        <a:t>미만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rowSpan="3">
                  <a:txBody>
                    <a:bodyPr/>
                    <a:lstStyle/>
                    <a:p>
                      <a:pPr lvl="0" algn="ctr">
                        <a:defRPr/>
                      </a:pPr>
                      <a:r>
                        <a:rPr lang="en-US" altLang="ko-KR" sz="1600" dirty="0"/>
                        <a:t>15</a:t>
                      </a:r>
                      <a:endParaRPr lang="ko-KR" altLang="en-US" sz="1600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6394">
                <a:tc v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600" dirty="0"/>
                        <a:t>15</a:t>
                      </a:r>
                      <a:endParaRPr lang="ko-KR" altLang="en-US" sz="1600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600" dirty="0"/>
                        <a:t>12</a:t>
                      </a:r>
                      <a:endParaRPr lang="ko-KR" altLang="en-US" sz="1600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600" dirty="0"/>
                        <a:t>10</a:t>
                      </a:r>
                      <a:endParaRPr lang="ko-KR" altLang="en-US" sz="1600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600" dirty="0"/>
                        <a:t>0</a:t>
                      </a:r>
                      <a:endParaRPr lang="ko-KR" altLang="en-US" sz="1600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63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fontAlgn="base" latinLnBrk="1"/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개 도로 </a:t>
                      </a:r>
                      <a:r>
                        <a:rPr lang="ko-KR" altLang="en-US" sz="14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접합시</a:t>
                      </a:r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또는 북향도로인 경우 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등급 상향</a:t>
                      </a:r>
                      <a:endParaRPr lang="ko-KR" altLang="en-US" sz="1400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1600" dirty="0"/>
                    </a:p>
                  </a:txBody>
                  <a:tcPr marL="64764" marR="64764" marT="17908" marB="17908" anchor="ctr"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1600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ko-KR" altLang="en-US" sz="1600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lt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7888607"/>
                  </a:ext>
                </a:extLst>
              </a:tr>
              <a:tr h="312788">
                <a:tc vMerge="1"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altLang="ko-KR" sz="1600" b="1" kern="0" spc="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64" marR="64764" marT="17908" marB="1790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토지의 형상 및 레벨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ko-KR" altLang="en-US" sz="1600" dirty="0"/>
                        <a:t>정방형</a:t>
                      </a:r>
                      <a:r>
                        <a:rPr lang="en-US" altLang="ko-KR" sz="1600" dirty="0"/>
                        <a:t>, </a:t>
                      </a:r>
                      <a:r>
                        <a:rPr lang="ko-KR" altLang="en-US" sz="1600" dirty="0"/>
                        <a:t>장방형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사다리형</a:t>
                      </a:r>
                      <a:endParaRPr lang="ko-KR" altLang="en-US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dirty="0"/>
                        <a:t>부정형</a:t>
                      </a:r>
                      <a:r>
                        <a:rPr lang="en-US" altLang="ko-KR" sz="1600" dirty="0"/>
                        <a:t>, </a:t>
                      </a:r>
                      <a:r>
                        <a:rPr lang="ko-KR" altLang="en-US" sz="1600" dirty="0"/>
                        <a:t>자루형</a:t>
                      </a:r>
                      <a:r>
                        <a:rPr lang="en-US" altLang="ko-KR" sz="1600" dirty="0"/>
                        <a:t>, </a:t>
                      </a:r>
                      <a:r>
                        <a:rPr lang="ko-KR" altLang="en-US" sz="1600" dirty="0"/>
                        <a:t>기타</a:t>
                      </a:r>
                      <a:endParaRPr lang="ko-KR" altLang="en-US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3">
                  <a:txBody>
                    <a:bodyPr/>
                    <a:lstStyle/>
                    <a:p>
                      <a:pPr marL="393700" marR="0" lvl="0" indent="-393700" algn="ctr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600" kern="0" spc="-110" dirty="0">
                          <a:effectLst/>
                        </a:rPr>
                        <a:t>10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2788">
                <a:tc v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ko-KR" sz="1600" dirty="0"/>
                        <a:t>10</a:t>
                      </a:r>
                      <a:endParaRPr lang="ko-KR" altLang="en-US" sz="1600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8</a:t>
                      </a:r>
                      <a:endParaRPr lang="ko-KR" altLang="en-US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/>
                        <a:t>6</a:t>
                      </a:r>
                      <a:endParaRPr lang="ko-KR" altLang="en-US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2788">
                <a:tc v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393700" marR="0" lvl="0" indent="-39370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심한 경사지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및 축대를 세운 경우는 </a:t>
                      </a:r>
                      <a:r>
                        <a:rPr lang="en-US" altLang="ko-KR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ko-KR" alt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점 부여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2788">
                <a:tc vMerge="1"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altLang="ko-KR" sz="1600" b="1" kern="0" spc="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</a:txBody>
                  <a:tcPr marL="64764" marR="64764" marT="17908" marB="17908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0" dirty="0">
                          <a:effectLst/>
                        </a:rPr>
                        <a:t>주변 건물과 </a:t>
                      </a:r>
                      <a:r>
                        <a:rPr lang="ko-KR" altLang="en-US" sz="1600" kern="0" spc="0" dirty="0" err="1">
                          <a:effectLst/>
                        </a:rPr>
                        <a:t>이격거리</a:t>
                      </a:r>
                      <a:endParaRPr lang="ko-KR" altLang="en-US" sz="1600" kern="0" spc="0" dirty="0">
                        <a:effectLst/>
                      </a:endParaRP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600" kern="0" spc="0" dirty="0">
                          <a:effectLst/>
                        </a:rPr>
                        <a:t>3m </a:t>
                      </a:r>
                      <a:r>
                        <a:rPr lang="ko-KR" altLang="en-US" sz="1600" kern="0" spc="0" dirty="0">
                          <a:effectLst/>
                        </a:rPr>
                        <a:t>이상</a:t>
                      </a:r>
                      <a:endParaRPr lang="en-US" altLang="ko-KR" sz="1600" kern="0" spc="0" dirty="0">
                        <a:effectLst/>
                      </a:endParaRP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kern="0" spc="0">
                          <a:effectLst/>
                        </a:rPr>
                        <a:t>1m</a:t>
                      </a:r>
                      <a:r>
                        <a:rPr lang="ko-KR" altLang="en-US" sz="1600" kern="0" spc="0">
                          <a:effectLst/>
                        </a:rPr>
                        <a:t>이상 </a:t>
                      </a:r>
                      <a:r>
                        <a:rPr lang="en-US" altLang="ko-KR" sz="1600" kern="0" spc="0">
                          <a:effectLst/>
                        </a:rPr>
                        <a:t>3m </a:t>
                      </a:r>
                      <a:r>
                        <a:rPr lang="ko-KR" altLang="en-US" sz="1600" kern="0" spc="0">
                          <a:effectLst/>
                        </a:rPr>
                        <a:t>미만</a:t>
                      </a:r>
                      <a:endParaRPr lang="ko-KR" altLang="en-US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kern="0" spc="0">
                          <a:effectLst/>
                        </a:rPr>
                        <a:t>1m </a:t>
                      </a:r>
                      <a:r>
                        <a:rPr lang="ko-KR" altLang="en-US" sz="1600" kern="0" spc="0">
                          <a:effectLst/>
                        </a:rPr>
                        <a:t>미만</a:t>
                      </a:r>
                      <a:endParaRPr lang="ko-KR" altLang="en-US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600" kern="0" spc="0" dirty="0">
                          <a:effectLst/>
                        </a:rPr>
                        <a:t>5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2788">
                <a:tc v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600" kern="0" spc="0" dirty="0">
                          <a:effectLst/>
                        </a:rPr>
                        <a:t>5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kern="0" spc="0" dirty="0">
                          <a:effectLst/>
                        </a:rPr>
                        <a:t>3</a:t>
                      </a:r>
                      <a:endParaRPr lang="ko-KR" altLang="en-US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kern="0" spc="0" dirty="0">
                          <a:effectLst/>
                        </a:rPr>
                        <a:t>2</a:t>
                      </a:r>
                      <a:endParaRPr lang="ko-KR" altLang="en-US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pPr lvl="0">
                        <a:defRPr/>
                      </a:pPr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5210">
                <a:tc rowSpan="2"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b="1" kern="0" spc="0" dirty="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입지여건</a:t>
                      </a:r>
                      <a:endParaRPr lang="en-US" altLang="ko-KR" sz="1600" b="1" kern="0" spc="0" dirty="0">
                        <a:solidFill>
                          <a:srgbClr val="000000"/>
                        </a:solidFill>
                        <a:effectLst/>
                        <a:latin typeface="바탕"/>
                      </a:endParaRPr>
                    </a:p>
                    <a:p>
                      <a:pPr marL="0" marR="0" lvl="0" indent="0" 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600" b="1" kern="0" spc="0" dirty="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(5)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-100" dirty="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용도지역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0" dirty="0" err="1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준주거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, 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상업지역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일반주거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(2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종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, 3</a:t>
                      </a: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종</a:t>
                      </a: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)</a:t>
                      </a:r>
                      <a:endParaRPr lang="ko-KR" altLang="en-US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600" kern="0" spc="-15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일반주거</a:t>
                      </a:r>
                      <a:r>
                        <a:rPr lang="en-US" altLang="ko-KR" sz="1600" kern="0" spc="-15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(1</a:t>
                      </a:r>
                      <a:r>
                        <a:rPr lang="ko-KR" altLang="en-US" sz="1600" kern="0" spc="-15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종</a:t>
                      </a:r>
                      <a:r>
                        <a:rPr lang="en-US" altLang="ko-KR" sz="1600" kern="0" spc="-15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),</a:t>
                      </a:r>
                      <a:r>
                        <a:rPr lang="ko-KR" altLang="en-US" sz="1600" kern="0" spc="-150">
                          <a:solidFill>
                            <a:srgbClr val="000000"/>
                          </a:solidFill>
                          <a:effectLst/>
                          <a:latin typeface="바탕"/>
                        </a:rPr>
                        <a:t>전용주거</a:t>
                      </a:r>
                      <a:endParaRPr lang="ko-KR" altLang="en-US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521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6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latin typeface="+mn-lt"/>
                        </a:rPr>
                        <a:t>3</a:t>
                      </a:r>
                      <a:endParaRPr lang="ko-KR" altLang="en-US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600" dirty="0">
                          <a:latin typeface="+mn-lt"/>
                        </a:rPr>
                        <a:t>2</a:t>
                      </a:r>
                      <a:endParaRPr lang="ko-KR" altLang="en-US" dirty="0"/>
                    </a:p>
                  </a:txBody>
                  <a:tcPr marL="64764" marR="64764" marT="17908" marB="1790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3317398"/>
                  </a:ext>
                </a:extLst>
              </a:tr>
            </a:tbl>
          </a:graphicData>
        </a:graphic>
      </p:graphicFrame>
      <p:sp>
        <p:nvSpPr>
          <p:cNvPr id="10" name="직사각형 9">
            <a:extLst>
              <a:ext uri="{FF2B5EF4-FFF2-40B4-BE49-F238E27FC236}">
                <a16:creationId xmlns:a16="http://schemas.microsoft.com/office/drawing/2014/main" id="{F1A7784D-FD19-40E3-ACC5-1E8C8A504875}"/>
              </a:ext>
            </a:extLst>
          </p:cNvPr>
          <p:cNvSpPr/>
          <p:nvPr/>
        </p:nvSpPr>
        <p:spPr>
          <a:xfrm>
            <a:off x="0" y="1108274"/>
            <a:ext cx="6013824" cy="429558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63525" lvl="0" indent="95250">
              <a:defRPr/>
            </a:pPr>
            <a:r>
              <a:rPr lang="ko-KR" altLang="en-US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b="1" dirty="0">
                <a:solidFill>
                  <a:schemeClr val="tx1"/>
                </a:solidFill>
                <a:effectLst>
                  <a:outerShdw sx="101000" sy="101000" algn="l" rotWithShape="0">
                    <a:prstClr val="black"/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○</a:t>
            </a:r>
            <a:r>
              <a:rPr lang="en-US" altLang="ko-KR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 </a:t>
            </a:r>
            <a:r>
              <a:rPr lang="ko-KR" altLang="en-US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정량적 평가 배점기준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7E9453D-99DF-4241-9CBB-ACAE7E9AA99C}"/>
              </a:ext>
            </a:extLst>
          </p:cNvPr>
          <p:cNvSpPr txBox="1"/>
          <p:nvPr/>
        </p:nvSpPr>
        <p:spPr>
          <a:xfrm>
            <a:off x="148281" y="107601"/>
            <a:ext cx="92263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Ⅳ. 2024</a:t>
            </a:r>
            <a:r>
              <a:rPr lang="ko-KR" altLang="en-US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년 공모사업</a:t>
            </a:r>
            <a:r>
              <a:rPr lang="en-US" altLang="ko-KR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(</a:t>
            </a:r>
            <a:r>
              <a:rPr lang="ko-KR" altLang="en-US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안</a:t>
            </a:r>
            <a:r>
              <a:rPr lang="en-US" altLang="ko-KR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)</a:t>
            </a:r>
          </a:p>
        </p:txBody>
      </p:sp>
      <p:graphicFrame>
        <p:nvGraphicFramePr>
          <p:cNvPr id="12" name="표 11">
            <a:extLst>
              <a:ext uri="{FF2B5EF4-FFF2-40B4-BE49-F238E27FC236}">
                <a16:creationId xmlns:a16="http://schemas.microsoft.com/office/drawing/2014/main" id="{F539D711-18FC-48D1-8F5A-6FCEAF0EC0A7}"/>
              </a:ext>
            </a:extLst>
          </p:cNvPr>
          <p:cNvGraphicFramePr>
            <a:graphicFrameLocks noGrp="1"/>
          </p:cNvGraphicFramePr>
          <p:nvPr/>
        </p:nvGraphicFramePr>
        <p:xfrm>
          <a:off x="10495008" y="305637"/>
          <a:ext cx="1589900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7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2220"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99415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CD88A5A3-3352-4655-BAB5-BBF842FDB67C}"/>
              </a:ext>
            </a:extLst>
          </p:cNvPr>
          <p:cNvSpPr/>
          <p:nvPr/>
        </p:nvSpPr>
        <p:spPr>
          <a:xfrm>
            <a:off x="4960112" y="3244334"/>
            <a:ext cx="2271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altLang="ko-KR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Ⅴ. 2023</a:t>
            </a:r>
            <a:r>
              <a:rPr lang="ko-KR" altLang="en-US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년 공모사업</a:t>
            </a:r>
            <a:r>
              <a:rPr lang="en-US" altLang="ko-KR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(</a:t>
            </a:r>
            <a:r>
              <a:rPr lang="ko-KR" altLang="en-US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안</a:t>
            </a:r>
            <a:r>
              <a:rPr lang="en-US" altLang="ko-KR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)</a:t>
            </a: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75AA6C0B-CB4E-4C7D-A6CA-02A120529B3E}"/>
              </a:ext>
            </a:extLst>
          </p:cNvPr>
          <p:cNvGraphicFramePr>
            <a:graphicFrameLocks noGrp="1"/>
          </p:cNvGraphicFramePr>
          <p:nvPr/>
        </p:nvGraphicFramePr>
        <p:xfrm>
          <a:off x="10495008" y="305637"/>
          <a:ext cx="1589900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7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2220"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2F58962-57E6-4DC6-A734-58FF46303B64}"/>
              </a:ext>
            </a:extLst>
          </p:cNvPr>
          <p:cNvSpPr txBox="1"/>
          <p:nvPr/>
        </p:nvSpPr>
        <p:spPr>
          <a:xfrm>
            <a:off x="449942" y="997089"/>
            <a:ext cx="81174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유의 사항</a:t>
            </a:r>
            <a:endParaRPr lang="ko-KR" altLang="en-US" sz="2400" b="1" dirty="0">
              <a:solidFill>
                <a:srgbClr val="0070C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8" name="직선 연결선 9">
            <a:extLst>
              <a:ext uri="{FF2B5EF4-FFF2-40B4-BE49-F238E27FC236}">
                <a16:creationId xmlns:a16="http://schemas.microsoft.com/office/drawing/2014/main" id="{290835FA-998A-4B21-828D-573D038E5D4B}"/>
              </a:ext>
            </a:extLst>
          </p:cNvPr>
          <p:cNvCxnSpPr>
            <a:cxnSpLocks/>
          </p:cNvCxnSpPr>
          <p:nvPr/>
        </p:nvCxnSpPr>
        <p:spPr>
          <a:xfrm>
            <a:off x="449943" y="1458754"/>
            <a:ext cx="1484365" cy="0"/>
          </a:xfrm>
          <a:prstGeom prst="line">
            <a:avLst/>
          </a:prstGeom>
          <a:noFill/>
          <a:ln w="12700" cap="flat" cmpd="sng" algn="ctr">
            <a:solidFill>
              <a:srgbClr val="94C3BB">
                <a:alpha val="100000"/>
              </a:srgbClr>
            </a:solidFill>
            <a:prstDash val="solid"/>
            <a:miter/>
          </a:ln>
        </p:spPr>
      </p:cxnSp>
      <p:cxnSp>
        <p:nvCxnSpPr>
          <p:cNvPr id="9" name="직선 연결선 9">
            <a:extLst>
              <a:ext uri="{FF2B5EF4-FFF2-40B4-BE49-F238E27FC236}">
                <a16:creationId xmlns:a16="http://schemas.microsoft.com/office/drawing/2014/main" id="{9803D99D-6163-4A37-B96E-9F84ECBEE48E}"/>
              </a:ext>
            </a:extLst>
          </p:cNvPr>
          <p:cNvCxnSpPr>
            <a:cxnSpLocks/>
          </p:cNvCxnSpPr>
          <p:nvPr/>
        </p:nvCxnSpPr>
        <p:spPr>
          <a:xfrm>
            <a:off x="449941" y="992542"/>
            <a:ext cx="1484367" cy="0"/>
          </a:xfrm>
          <a:prstGeom prst="line">
            <a:avLst/>
          </a:prstGeom>
          <a:noFill/>
          <a:ln w="12700" cap="flat" cmpd="sng" algn="ctr">
            <a:solidFill>
              <a:srgbClr val="94C3BB">
                <a:alpha val="100000"/>
              </a:srgbClr>
            </a:solidFill>
            <a:prstDash val="solid"/>
            <a:miter/>
          </a:ln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F680A86-D7BC-414A-BE5F-011825D32AC6}"/>
              </a:ext>
            </a:extLst>
          </p:cNvPr>
          <p:cNvSpPr txBox="1"/>
          <p:nvPr/>
        </p:nvSpPr>
        <p:spPr>
          <a:xfrm>
            <a:off x="449943" y="1763467"/>
            <a:ext cx="10988850" cy="4609275"/>
          </a:xfrm>
          <a:prstGeom prst="rect">
            <a:avLst/>
          </a:prstGeom>
          <a:noFill/>
          <a:ln w="28575">
            <a:solidFill>
              <a:srgbClr val="94C3BB"/>
            </a:solidFill>
            <a:prstDash val="sysDot"/>
          </a:ln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○ </a:t>
            </a:r>
            <a:r>
              <a:rPr lang="en-US" altLang="ko-KR" b="1" spc="-150" dirty="0"/>
              <a:t>(</a:t>
            </a:r>
            <a:r>
              <a:rPr lang="ko-KR" altLang="en-US" b="1" spc="-150" dirty="0"/>
              <a:t>설계 변경</a:t>
            </a:r>
            <a:r>
              <a:rPr lang="en-US" altLang="ko-KR" b="1" spc="-150" dirty="0"/>
              <a:t>)</a:t>
            </a:r>
            <a:r>
              <a:rPr lang="ko-KR" altLang="en-US" spc="-150" dirty="0"/>
              <a:t> </a:t>
            </a:r>
            <a:r>
              <a:rPr lang="ko-KR" altLang="en-US" spc="-150" dirty="0" err="1"/>
              <a:t>사업시행자측의</a:t>
            </a:r>
            <a:r>
              <a:rPr lang="ko-KR" altLang="en-US" spc="-150" dirty="0"/>
              <a:t> 사유로 발생한 설계 변경 사안이 중대한 경우 약정을 해제 또는 해지할 수 있음 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   - </a:t>
            </a:r>
            <a:r>
              <a:rPr lang="ko-KR" altLang="en-US" dirty="0"/>
              <a:t>다만</a:t>
            </a:r>
            <a:r>
              <a:rPr lang="en-US" altLang="ko-KR" dirty="0"/>
              <a:t>, </a:t>
            </a:r>
            <a:r>
              <a:rPr lang="ko-KR" altLang="en-US" dirty="0"/>
              <a:t>변경사항에 대해 우리 시가 동의한 경우에는 가능하며</a:t>
            </a:r>
            <a:r>
              <a:rPr lang="en-US" altLang="ko-KR" dirty="0"/>
              <a:t>, </a:t>
            </a:r>
            <a:r>
              <a:rPr lang="ko-KR" altLang="en-US" dirty="0"/>
              <a:t>목적물 변경됨에 따른 감정평가를 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     </a:t>
            </a:r>
            <a:r>
              <a:rPr lang="ko-KR" altLang="en-US" dirty="0" err="1"/>
              <a:t>재실시하며</a:t>
            </a:r>
            <a:r>
              <a:rPr lang="en-US" altLang="ko-KR" dirty="0"/>
              <a:t>, </a:t>
            </a:r>
            <a:r>
              <a:rPr lang="ko-KR" altLang="en-US" dirty="0"/>
              <a:t>평가수수료 전액은 </a:t>
            </a:r>
            <a:r>
              <a:rPr lang="ko-KR" altLang="en-US" dirty="0" err="1"/>
              <a:t>매도측이</a:t>
            </a:r>
            <a:r>
              <a:rPr lang="ko-KR" altLang="en-US" dirty="0"/>
              <a:t> 지불해야 함</a:t>
            </a:r>
          </a:p>
          <a:p>
            <a:pPr fontAlgn="base">
              <a:lnSpc>
                <a:spcPct val="150000"/>
              </a:lnSpc>
            </a:pPr>
            <a:r>
              <a:rPr lang="en-US" altLang="ko-KR" sz="1600" dirty="0"/>
              <a:t>     ※ </a:t>
            </a:r>
            <a:r>
              <a:rPr lang="ko-KR" altLang="en-US" sz="1600" dirty="0"/>
              <a:t>그 외 경미한 변경사항은 준공 후 최종 </a:t>
            </a:r>
            <a:r>
              <a:rPr lang="en-US" altLang="ko-KR" sz="1600" dirty="0"/>
              <a:t>2</a:t>
            </a:r>
            <a:r>
              <a:rPr lang="ko-KR" altLang="en-US" sz="1600" dirty="0"/>
              <a:t>차 감정평가 시 반영함</a:t>
            </a:r>
            <a:r>
              <a:rPr lang="en-US" altLang="ko-KR" sz="1600" dirty="0"/>
              <a:t>.</a:t>
            </a:r>
            <a:endParaRPr lang="ko-KR" altLang="en-US" sz="1600" dirty="0"/>
          </a:p>
          <a:p>
            <a:pPr fontAlgn="base">
              <a:lnSpc>
                <a:spcPct val="150000"/>
              </a:lnSpc>
            </a:pPr>
            <a:r>
              <a:rPr lang="ko-KR" altLang="en-US" spc="-150" dirty="0"/>
              <a:t>○ </a:t>
            </a:r>
            <a:r>
              <a:rPr lang="en-US" altLang="ko-KR" b="1" spc="-150" dirty="0"/>
              <a:t>(</a:t>
            </a:r>
            <a:r>
              <a:rPr lang="ko-KR" altLang="en-US" b="1" spc="-150" dirty="0"/>
              <a:t>약정의 해제</a:t>
            </a:r>
            <a:r>
              <a:rPr lang="en-US" altLang="ko-KR" b="1" spc="-150" dirty="0"/>
              <a:t>․</a:t>
            </a:r>
            <a:r>
              <a:rPr lang="ko-KR" altLang="en-US" b="1" spc="-150" dirty="0"/>
              <a:t>해지</a:t>
            </a:r>
            <a:r>
              <a:rPr lang="en-US" altLang="ko-KR" b="1" spc="-150" dirty="0"/>
              <a:t>)</a:t>
            </a:r>
            <a:r>
              <a:rPr lang="ko-KR" altLang="en-US" spc="-150" dirty="0"/>
              <a:t> 단계별 품질점검시 도면과 현장 시공상태 상이</a:t>
            </a:r>
            <a:r>
              <a:rPr lang="en-US" altLang="ko-KR" spc="-150" dirty="0"/>
              <a:t>(</a:t>
            </a:r>
            <a:r>
              <a:rPr lang="ko-KR" altLang="en-US" spc="-150" dirty="0"/>
              <a:t>주요 자재 상이 포함</a:t>
            </a:r>
            <a:r>
              <a:rPr lang="en-US" altLang="ko-KR" spc="-150" dirty="0"/>
              <a:t>)</a:t>
            </a:r>
            <a:r>
              <a:rPr lang="ko-KR" altLang="en-US" spc="-150" dirty="0"/>
              <a:t> 및 구조적 하자 등 </a:t>
            </a:r>
            <a:endParaRPr lang="en-US" altLang="ko-KR" spc="-150" dirty="0"/>
          </a:p>
          <a:p>
            <a:pPr fontAlgn="base">
              <a:lnSpc>
                <a:spcPct val="150000"/>
              </a:lnSpc>
            </a:pPr>
            <a:r>
              <a:rPr lang="en-US" altLang="ko-KR" spc="-150" dirty="0"/>
              <a:t>    </a:t>
            </a:r>
            <a:r>
              <a:rPr lang="ko-KR" altLang="en-US" spc="-150" dirty="0"/>
              <a:t>부적합 사항 발견 시 매매계약을 체결하지 않을 수 있으며</a:t>
            </a:r>
            <a:r>
              <a:rPr lang="en-US" altLang="ko-KR" spc="-150" dirty="0"/>
              <a:t>, </a:t>
            </a:r>
            <a:r>
              <a:rPr lang="ko-KR" altLang="en-US" spc="-150" dirty="0"/>
              <a:t>매매계약 체결 후라도 부적합 사항 발견 시 매매계약을</a:t>
            </a:r>
            <a:endParaRPr lang="en-US" altLang="ko-KR" spc="-150" dirty="0"/>
          </a:p>
          <a:p>
            <a:pPr fontAlgn="base">
              <a:lnSpc>
                <a:spcPct val="150000"/>
              </a:lnSpc>
            </a:pPr>
            <a:r>
              <a:rPr lang="en-US" altLang="ko-KR" spc="-150" dirty="0"/>
              <a:t>   </a:t>
            </a:r>
            <a:r>
              <a:rPr lang="ko-KR" altLang="en-US" spc="-150" dirty="0"/>
              <a:t> 해제 또는 해지할 수 있음 </a:t>
            </a:r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○ 매도신청자는 소유권 이전 전까지 우리 시에서 제시한 매입기준에 적합하게 주택을 건설하며</a:t>
            </a:r>
            <a:r>
              <a:rPr lang="en-US" altLang="ko-KR" dirty="0"/>
              <a:t>, </a:t>
            </a:r>
            <a:r>
              <a:rPr lang="ko-KR" altLang="en-US" dirty="0"/>
              <a:t>우리 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   </a:t>
            </a:r>
            <a:r>
              <a:rPr lang="ko-KR" altLang="en-US" dirty="0"/>
              <a:t>시에서 요청하는 하자보수</a:t>
            </a:r>
            <a:r>
              <a:rPr lang="en-US" altLang="ko-KR" dirty="0"/>
              <a:t>, </a:t>
            </a:r>
            <a:r>
              <a:rPr lang="ko-KR" altLang="en-US" dirty="0"/>
              <a:t>매입조건 및 계약사항을 성실히 이행하여야 함</a:t>
            </a:r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○ 해당 토지에 우리 시를 </a:t>
            </a:r>
            <a:r>
              <a:rPr lang="en-US" altLang="ko-KR" dirty="0"/>
              <a:t>1</a:t>
            </a:r>
            <a:r>
              <a:rPr lang="ko-KR" altLang="en-US" dirty="0"/>
              <a:t>순위로 하는 근저당</a:t>
            </a:r>
            <a:r>
              <a:rPr lang="en-US" altLang="ko-KR" dirty="0"/>
              <a:t>(</a:t>
            </a:r>
            <a:r>
              <a:rPr lang="ko-KR" altLang="en-US" dirty="0"/>
              <a:t>지급금액의 </a:t>
            </a:r>
            <a:r>
              <a:rPr lang="en-US" altLang="ko-KR" dirty="0"/>
              <a:t>120%)</a:t>
            </a:r>
            <a:r>
              <a:rPr lang="ko-KR" altLang="en-US" dirty="0"/>
              <a:t> 및 지상권 설정을 하여야 하며</a:t>
            </a:r>
            <a:r>
              <a:rPr lang="en-US" altLang="ko-KR" dirty="0"/>
              <a:t>, 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   </a:t>
            </a:r>
            <a:r>
              <a:rPr lang="ko-KR" altLang="en-US" dirty="0"/>
              <a:t>설정비용은 매도신청자 부담으로 함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D04C54-65D1-49B2-8B23-74D2DFD60E0A}"/>
              </a:ext>
            </a:extLst>
          </p:cNvPr>
          <p:cNvSpPr txBox="1"/>
          <p:nvPr/>
        </p:nvSpPr>
        <p:spPr>
          <a:xfrm>
            <a:off x="148281" y="107601"/>
            <a:ext cx="92263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Ⅴ. </a:t>
            </a:r>
            <a:r>
              <a:rPr lang="ko-KR" altLang="en-US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유의 사항</a:t>
            </a:r>
            <a:endParaRPr lang="en-US" altLang="ko-KR" sz="3200" b="1" spc="-150" dirty="0">
              <a:solidFill>
                <a:srgbClr val="FFFFFF"/>
              </a:solidFill>
              <a:latin typeface="전주 완판본 순L"/>
              <a:ea typeface="전주 완판본 순L"/>
            </a:endParaRPr>
          </a:p>
        </p:txBody>
      </p:sp>
    </p:spTree>
    <p:extLst>
      <p:ext uri="{BB962C8B-B14F-4D97-AF65-F5344CB8AC3E}">
        <p14:creationId xmlns:p14="http://schemas.microsoft.com/office/powerpoint/2010/main" val="28617919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4C759D3-C3F0-4928-BDEC-493ACC97EC2F}"/>
              </a:ext>
            </a:extLst>
          </p:cNvPr>
          <p:cNvSpPr txBox="1"/>
          <p:nvPr/>
        </p:nvSpPr>
        <p:spPr>
          <a:xfrm>
            <a:off x="449943" y="1763467"/>
            <a:ext cx="10988850" cy="3201902"/>
          </a:xfrm>
          <a:prstGeom prst="rect">
            <a:avLst/>
          </a:prstGeom>
          <a:noFill/>
          <a:ln w="28575">
            <a:solidFill>
              <a:srgbClr val="94C3BB"/>
            </a:solidFill>
            <a:prstDash val="sysDot"/>
          </a:ln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○ 매입이행약정 주택 선정 전후에 필요한 현장실태조사</a:t>
            </a:r>
            <a:r>
              <a:rPr lang="en-US" altLang="ko-KR" dirty="0"/>
              <a:t>, </a:t>
            </a:r>
            <a:r>
              <a:rPr lang="ko-KR" altLang="en-US" dirty="0"/>
              <a:t>감정평가</a:t>
            </a:r>
            <a:r>
              <a:rPr lang="en-US" altLang="ko-KR" dirty="0"/>
              <a:t>, </a:t>
            </a:r>
            <a:r>
              <a:rPr lang="ko-KR" altLang="en-US" dirty="0"/>
              <a:t>현장시설물 점검 및 우리 시가 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    </a:t>
            </a:r>
            <a:r>
              <a:rPr lang="ko-KR" altLang="en-US" dirty="0"/>
              <a:t>요구하는 품질점검에 적극 협조해야 함</a:t>
            </a:r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○ 매매계약체결 후에는 당해 주택 및 토지에 대하여 권리관계의 변동을 수반하는 일체의 채권</a:t>
            </a:r>
            <a:r>
              <a:rPr lang="en-US" altLang="ko-KR" dirty="0"/>
              <a:t>, </a:t>
            </a:r>
            <a:r>
              <a:rPr lang="ko-KR" altLang="en-US" dirty="0"/>
              <a:t>채무 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   </a:t>
            </a:r>
            <a:r>
              <a:rPr lang="ko-KR" altLang="en-US" dirty="0"/>
              <a:t>설정행위 등을 할 수 없음</a:t>
            </a:r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○ 건축과정에서 발생하는 임금체불 및 인접주택 등과의 분쟁 등 각종 민원에 대해 해결해야 하며</a:t>
            </a:r>
            <a:r>
              <a:rPr lang="en-US" altLang="ko-KR" dirty="0"/>
              <a:t>, 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    </a:t>
            </a:r>
            <a:r>
              <a:rPr lang="ko-KR" altLang="en-US" dirty="0"/>
              <a:t>민원해결이 지연되는 경우 매입이행약정 체결</a:t>
            </a:r>
            <a:r>
              <a:rPr lang="en-US" altLang="ko-KR" dirty="0"/>
              <a:t>, </a:t>
            </a:r>
            <a:r>
              <a:rPr lang="ko-KR" altLang="en-US" dirty="0"/>
              <a:t>선금 및 매입이행약정금 지급</a:t>
            </a:r>
            <a:r>
              <a:rPr lang="en-US" altLang="ko-KR" dirty="0"/>
              <a:t>, </a:t>
            </a:r>
            <a:r>
              <a:rPr lang="ko-KR" altLang="en-US" dirty="0"/>
              <a:t>매매계약 체결</a:t>
            </a:r>
            <a:r>
              <a:rPr lang="en-US" altLang="ko-KR" dirty="0"/>
              <a:t>, </a:t>
            </a:r>
            <a:r>
              <a:rPr lang="ko-KR" altLang="en-US" dirty="0"/>
              <a:t>계약금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   </a:t>
            </a:r>
            <a:r>
              <a:rPr lang="ko-KR" altLang="en-US" dirty="0"/>
              <a:t> 및 잔금 지급이 지연될 수 있음</a:t>
            </a:r>
          </a:p>
          <a:p>
            <a:pPr fontAlgn="base">
              <a:lnSpc>
                <a:spcPct val="150000"/>
              </a:lnSpc>
            </a:pPr>
            <a:endParaRPr lang="en-US" altLang="ko-KR" sz="1000" dirty="0">
              <a:solidFill>
                <a:srgbClr val="FF0000"/>
              </a:solidFill>
              <a:latin typeface="휴먼명조"/>
              <a:ea typeface="휴먼명조"/>
            </a:endParaRPr>
          </a:p>
        </p:txBody>
      </p:sp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8179868A-7C8C-4271-AFE8-31696BED0D38}"/>
              </a:ext>
            </a:extLst>
          </p:cNvPr>
          <p:cNvGraphicFramePr>
            <a:graphicFrameLocks noGrp="1"/>
          </p:cNvGraphicFramePr>
          <p:nvPr/>
        </p:nvGraphicFramePr>
        <p:xfrm>
          <a:off x="10495008" y="305637"/>
          <a:ext cx="1589900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7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2220"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10DC9EE3-1C19-431C-B519-FA063226BCB0}"/>
              </a:ext>
            </a:extLst>
          </p:cNvPr>
          <p:cNvSpPr txBox="1"/>
          <p:nvPr/>
        </p:nvSpPr>
        <p:spPr>
          <a:xfrm>
            <a:off x="449942" y="997089"/>
            <a:ext cx="81174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유의 사항</a:t>
            </a:r>
            <a:endParaRPr lang="ko-KR" altLang="en-US" sz="2400" b="1" dirty="0">
              <a:solidFill>
                <a:srgbClr val="0070C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6" name="직선 연결선 9">
            <a:extLst>
              <a:ext uri="{FF2B5EF4-FFF2-40B4-BE49-F238E27FC236}">
                <a16:creationId xmlns:a16="http://schemas.microsoft.com/office/drawing/2014/main" id="{7E94E0B0-51B3-4EC7-97E8-784EA1511FEA}"/>
              </a:ext>
            </a:extLst>
          </p:cNvPr>
          <p:cNvCxnSpPr>
            <a:cxnSpLocks/>
          </p:cNvCxnSpPr>
          <p:nvPr/>
        </p:nvCxnSpPr>
        <p:spPr>
          <a:xfrm>
            <a:off x="540796" y="1466777"/>
            <a:ext cx="1484365" cy="0"/>
          </a:xfrm>
          <a:prstGeom prst="line">
            <a:avLst/>
          </a:prstGeom>
          <a:noFill/>
          <a:ln w="12700" cap="flat" cmpd="sng" algn="ctr">
            <a:solidFill>
              <a:srgbClr val="94C3BB">
                <a:alpha val="100000"/>
              </a:srgbClr>
            </a:solidFill>
            <a:prstDash val="solid"/>
            <a:miter/>
          </a:ln>
        </p:spPr>
      </p:cxnSp>
      <p:cxnSp>
        <p:nvCxnSpPr>
          <p:cNvPr id="7" name="직선 연결선 9">
            <a:extLst>
              <a:ext uri="{FF2B5EF4-FFF2-40B4-BE49-F238E27FC236}">
                <a16:creationId xmlns:a16="http://schemas.microsoft.com/office/drawing/2014/main" id="{9650572D-6E6E-44C4-8736-0C91CE46949A}"/>
              </a:ext>
            </a:extLst>
          </p:cNvPr>
          <p:cNvCxnSpPr>
            <a:cxnSpLocks/>
          </p:cNvCxnSpPr>
          <p:nvPr/>
        </p:nvCxnSpPr>
        <p:spPr>
          <a:xfrm>
            <a:off x="540796" y="1025628"/>
            <a:ext cx="1484365" cy="0"/>
          </a:xfrm>
          <a:prstGeom prst="line">
            <a:avLst/>
          </a:prstGeom>
          <a:noFill/>
          <a:ln w="12700" cap="flat" cmpd="sng" algn="ctr">
            <a:solidFill>
              <a:srgbClr val="94C3BB">
                <a:alpha val="100000"/>
              </a:srgbClr>
            </a:solidFill>
            <a:prstDash val="solid"/>
            <a:miter/>
          </a:ln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62AA216-54EA-4642-990C-296ADB354F25}"/>
              </a:ext>
            </a:extLst>
          </p:cNvPr>
          <p:cNvSpPr txBox="1"/>
          <p:nvPr/>
        </p:nvSpPr>
        <p:spPr>
          <a:xfrm>
            <a:off x="148281" y="107601"/>
            <a:ext cx="92263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Ⅴ. </a:t>
            </a:r>
            <a:r>
              <a:rPr lang="ko-KR" altLang="en-US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유의 사항</a:t>
            </a:r>
            <a:endParaRPr lang="en-US" altLang="ko-KR" sz="3200" b="1" spc="-150" dirty="0">
              <a:solidFill>
                <a:srgbClr val="FFFFFF"/>
              </a:solidFill>
              <a:latin typeface="전주 완판본 순L"/>
              <a:ea typeface="전주 완판본 순L"/>
            </a:endParaRPr>
          </a:p>
        </p:txBody>
      </p:sp>
    </p:spTree>
    <p:extLst>
      <p:ext uri="{BB962C8B-B14F-4D97-AF65-F5344CB8AC3E}">
        <p14:creationId xmlns:p14="http://schemas.microsoft.com/office/powerpoint/2010/main" val="1849620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그룹 14"/>
          <p:cNvGrpSpPr/>
          <p:nvPr/>
        </p:nvGrpSpPr>
        <p:grpSpPr>
          <a:xfrm>
            <a:off x="0" y="766707"/>
            <a:ext cx="2847975" cy="523220"/>
            <a:chOff x="4453825" y="547632"/>
            <a:chExt cx="2847975" cy="523220"/>
          </a:xfrm>
        </p:grpSpPr>
        <p:sp>
          <p:nvSpPr>
            <p:cNvPr id="22" name="직사각형 21"/>
            <p:cNvSpPr/>
            <p:nvPr/>
          </p:nvSpPr>
          <p:spPr>
            <a:xfrm>
              <a:off x="4453825" y="548253"/>
              <a:ext cx="2847975" cy="5037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endParaRPr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929477" y="547632"/>
              <a:ext cx="1851789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2800" b="1" spc="-150">
                  <a:solidFill>
                    <a:srgbClr val="94C3BB"/>
                  </a:solidFill>
                  <a:latin typeface="전주 완판본 순L"/>
                  <a:ea typeface="전주 완판본 순L"/>
                </a:rPr>
                <a:t>목              차</a:t>
              </a: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2721737" y="1696185"/>
            <a:ext cx="370083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2800">
                <a:solidFill>
                  <a:srgbClr val="30302A"/>
                </a:solidFill>
                <a:latin typeface="전주 완판본 순L"/>
                <a:ea typeface="전주 완판본 순L"/>
              </a:rPr>
              <a:t>Ⅰ. </a:t>
            </a:r>
            <a:r>
              <a:rPr lang="ko-KR" altLang="en-US" sz="2800">
                <a:solidFill>
                  <a:srgbClr val="30302A"/>
                </a:solidFill>
                <a:latin typeface="전주 완판본 순L"/>
                <a:ea typeface="전주 완판본 순L"/>
              </a:rPr>
              <a:t>추 진 개 요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721737" y="2658537"/>
            <a:ext cx="3567002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altLang="ko-KR" sz="2800" dirty="0">
                <a:solidFill>
                  <a:srgbClr val="30302A"/>
                </a:solidFill>
                <a:latin typeface="전주 완판본 순L"/>
                <a:ea typeface="전주 완판본 순L"/>
              </a:rPr>
              <a:t>Ⅱ. 2024</a:t>
            </a:r>
            <a:r>
              <a:rPr lang="ko-KR" altLang="en-US" sz="2800" dirty="0">
                <a:solidFill>
                  <a:srgbClr val="30302A"/>
                </a:solidFill>
                <a:latin typeface="전주 완판본 순L"/>
                <a:ea typeface="전주 완판본 순L"/>
              </a:rPr>
              <a:t>년 사 업 계 획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721736" y="3719736"/>
            <a:ext cx="355257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altLang="ko-KR" sz="2800" dirty="0">
                <a:solidFill>
                  <a:srgbClr val="30302A"/>
                </a:solidFill>
                <a:latin typeface="전주 완판본 순L"/>
                <a:ea typeface="전주 완판본 순L"/>
              </a:rPr>
              <a:t>Ⅲ.</a:t>
            </a:r>
            <a:r>
              <a:rPr lang="ko-KR" altLang="en-US" sz="2800" dirty="0">
                <a:solidFill>
                  <a:srgbClr val="30302A"/>
                </a:solidFill>
                <a:latin typeface="전주 완판본 순L"/>
                <a:ea typeface="전주 완판본 순L"/>
              </a:rPr>
              <a:t> </a:t>
            </a:r>
            <a:r>
              <a:rPr lang="en-US" altLang="ko-KR" sz="2800" dirty="0">
                <a:solidFill>
                  <a:srgbClr val="30302A"/>
                </a:solidFill>
                <a:latin typeface="전주 완판본 순L"/>
                <a:ea typeface="전주 완판본 순L"/>
              </a:rPr>
              <a:t>2024</a:t>
            </a:r>
            <a:r>
              <a:rPr lang="ko-KR" altLang="en-US" sz="2800" dirty="0">
                <a:solidFill>
                  <a:srgbClr val="30302A"/>
                </a:solidFill>
                <a:latin typeface="전주 완판본 순L"/>
                <a:ea typeface="전주 완판본 순L"/>
              </a:rPr>
              <a:t>년 추 진 계 획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721735" y="4731509"/>
            <a:ext cx="4129657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altLang="ko-KR" sz="2800" dirty="0">
                <a:solidFill>
                  <a:srgbClr val="30302A"/>
                </a:solidFill>
                <a:latin typeface="전주 완판본 순L"/>
                <a:ea typeface="전주 완판본 순L"/>
              </a:rPr>
              <a:t>Ⅳ. 2024</a:t>
            </a:r>
            <a:r>
              <a:rPr lang="ko-KR" altLang="en-US" sz="2800" dirty="0">
                <a:solidFill>
                  <a:srgbClr val="30302A"/>
                </a:solidFill>
                <a:latin typeface="전주 완판본 순L"/>
                <a:ea typeface="전주 완판본 순L"/>
              </a:rPr>
              <a:t>년 공 모 사 업</a:t>
            </a:r>
            <a:r>
              <a:rPr lang="en-US" altLang="ko-KR" sz="2800" dirty="0">
                <a:solidFill>
                  <a:srgbClr val="30302A"/>
                </a:solidFill>
                <a:latin typeface="전주 완판본 순L"/>
                <a:ea typeface="전주 완판본 순L"/>
              </a:rPr>
              <a:t>(</a:t>
            </a:r>
            <a:r>
              <a:rPr lang="ko-KR" altLang="en-US" sz="2800" dirty="0">
                <a:solidFill>
                  <a:srgbClr val="30302A"/>
                </a:solidFill>
                <a:latin typeface="전주 완판본 순L"/>
                <a:ea typeface="전주 완판본 순L"/>
              </a:rPr>
              <a:t>안</a:t>
            </a:r>
            <a:r>
              <a:rPr lang="en-US" altLang="ko-KR" sz="2800" dirty="0">
                <a:solidFill>
                  <a:srgbClr val="30302A"/>
                </a:solidFill>
                <a:latin typeface="전주 완판본 순L"/>
                <a:ea typeface="전주 완판본 순L"/>
              </a:rPr>
              <a:t>)</a:t>
            </a:r>
            <a:endParaRPr lang="ko-KR" altLang="en-US" sz="2800" dirty="0">
              <a:solidFill>
                <a:srgbClr val="30302A"/>
              </a:solidFill>
              <a:latin typeface="전주 완판본 순L"/>
              <a:ea typeface="전주 완판본 순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21735" y="5693861"/>
            <a:ext cx="221727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altLang="ko-KR" sz="2800" dirty="0">
                <a:solidFill>
                  <a:srgbClr val="30302A"/>
                </a:solidFill>
                <a:latin typeface="전주 완판본 순L"/>
                <a:ea typeface="전주 완판본 순L"/>
              </a:rPr>
              <a:t>Ⅴ. </a:t>
            </a:r>
            <a:r>
              <a:rPr lang="ko-KR" altLang="en-US" sz="2800" dirty="0">
                <a:solidFill>
                  <a:srgbClr val="30302A"/>
                </a:solidFill>
                <a:latin typeface="전주 완판본 순L"/>
                <a:ea typeface="전주 완판본 순L"/>
              </a:rPr>
              <a:t>유의 사항</a:t>
            </a:r>
            <a:endParaRPr lang="en-US" altLang="ko-KR" sz="2800" dirty="0">
              <a:solidFill>
                <a:srgbClr val="30302A"/>
              </a:solidFill>
              <a:latin typeface="전주 완판본 순L"/>
              <a:ea typeface="전주 완판본 순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65212" y="2951947"/>
            <a:ext cx="36615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4800" b="1" spc="300" dirty="0">
                <a:ln w="104775" cmpd="tri">
                  <a:noFill/>
                </a:ln>
                <a:solidFill>
                  <a:srgbClr val="94C3B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전주 완판본 순L" panose="02030603000101010101" pitchFamily="18" charset="-127"/>
                <a:ea typeface="전주 완판본 순L" panose="02030603000101010101" pitchFamily="18" charset="-127"/>
              </a:rPr>
              <a:t>감사합니다</a:t>
            </a:r>
            <a:r>
              <a:rPr lang="en-US" altLang="ko-KR" sz="4800" b="1" spc="300" dirty="0">
                <a:ln w="104775" cmpd="tri">
                  <a:noFill/>
                </a:ln>
                <a:solidFill>
                  <a:srgbClr val="94C3B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전주 완판본 순L" panose="02030603000101010101" pitchFamily="18" charset="-127"/>
                <a:ea typeface="전주 완판본 순L" panose="02030603000101010101" pitchFamily="18" charset="-127"/>
              </a:rPr>
              <a:t>.</a:t>
            </a:r>
            <a:endParaRPr lang="ko-KR" altLang="en-US" sz="4800" b="1" spc="300" dirty="0">
              <a:ln w="104775" cmpd="tri">
                <a:noFill/>
              </a:ln>
              <a:solidFill>
                <a:srgbClr val="94C3B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전주 완판본 순L" panose="02030603000101010101" pitchFamily="18" charset="-127"/>
              <a:ea typeface="전주 완판본 순L" panose="02030603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98336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9943" y="997089"/>
            <a:ext cx="40785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400" b="1" dirty="0">
                <a:latin typeface="바탕체"/>
                <a:ea typeface="바탕체"/>
                <a:cs typeface="함초롬바탕"/>
              </a:rPr>
              <a:t>  </a:t>
            </a:r>
            <a:r>
              <a:rPr lang="ko-KR" altLang="en-US" sz="2400" b="1" dirty="0">
                <a:solidFill>
                  <a:schemeClr val="dk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청년매입임대주택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6993" y="952845"/>
            <a:ext cx="7816778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도심 내 청년층의 주거안정을 위해 우리 시에서 다가구 등 주택을 매입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  <a:cs typeface="함초롬바탕"/>
            </a:endParaRPr>
          </a:p>
          <a:p>
            <a:pPr lvl="0">
              <a:defRPr/>
            </a:pP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하여 청년층에게 시세보다 저렴하게 공급</a:t>
            </a: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366245"/>
              </p:ext>
            </p:extLst>
          </p:nvPr>
        </p:nvGraphicFramePr>
        <p:xfrm>
          <a:off x="275771" y="4616244"/>
          <a:ext cx="11626726" cy="2153265"/>
        </p:xfrm>
        <a:graphic>
          <a:graphicData uri="http://schemas.openxmlformats.org/drawingml/2006/table">
            <a:tbl>
              <a:tblPr firstRow="1" bandRow="1"/>
              <a:tblGrid>
                <a:gridCol w="16193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561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536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179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796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1873"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구 분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바탕"/>
                      </a:endParaRPr>
                    </a:p>
                  </a:txBody>
                  <a:tcPr marL="64770" marR="64770" marT="17907" marB="17907" anchor="ctr">
                    <a:lnL w="1905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-1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공공임대주택</a:t>
                      </a:r>
                      <a:endParaRPr lang="en-US" altLang="ko-KR" sz="1600" kern="0" spc="-10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바탕"/>
                      </a:endParaRPr>
                    </a:p>
                  </a:txBody>
                  <a:tcPr marL="64770" marR="64770" marT="17907" marB="17907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b="1" kern="0" spc="-70" dirty="0">
                          <a:solidFill>
                            <a:srgbClr val="0070C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청년매입임대주택</a:t>
                      </a:r>
                      <a:endParaRPr lang="ko-KR" altLang="en-US" sz="1600" b="1" kern="0" spc="-70" dirty="0">
                        <a:solidFill>
                          <a:srgbClr val="0070C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바탕"/>
                      </a:endParaRPr>
                    </a:p>
                  </a:txBody>
                  <a:tcPr marL="64770" marR="64770" marT="17907" marB="17907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-16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준공공임대주택</a:t>
                      </a:r>
                      <a:endParaRPr lang="ko-KR" altLang="en-US" sz="1600" kern="0" spc="-16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바탕"/>
                      </a:endParaRPr>
                    </a:p>
                  </a:txBody>
                  <a:tcPr marL="64770" marR="64770" marT="17907" marB="17907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민간임대</a:t>
                      </a:r>
                      <a:endParaRPr lang="ko-KR" altLang="en-US" sz="1600" kern="0" spc="-7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바탕"/>
                      </a:endParaRPr>
                    </a:p>
                  </a:txBody>
                  <a:tcPr marL="64770" marR="64770" marT="17907" marB="17907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905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2834"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공급주체</a:t>
                      </a:r>
                      <a:endParaRPr lang="ko-KR" altLang="en-US" sz="1600" kern="0" spc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바탕"/>
                      </a:endParaRPr>
                    </a:p>
                  </a:txBody>
                  <a:tcPr marL="64770" marR="64770" marT="17907" marB="17907" anchor="ctr">
                    <a:lnL w="2857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-14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국가</a:t>
                      </a:r>
                      <a:r>
                        <a:rPr lang="en-US" altLang="ko-KR" sz="1600" kern="0" spc="-14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, </a:t>
                      </a:r>
                      <a:r>
                        <a:rPr lang="ko-KR" altLang="en-US" sz="1600" kern="0" spc="-14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지자체</a:t>
                      </a:r>
                      <a:r>
                        <a:rPr lang="en-US" altLang="ko-KR" sz="1600" kern="0" spc="-14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, </a:t>
                      </a:r>
                      <a:r>
                        <a:rPr lang="ko-KR" altLang="en-US" sz="1600" kern="0" spc="-14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공사</a:t>
                      </a:r>
                      <a:endParaRPr lang="ko-KR" altLang="en-US" sz="1600" kern="0" spc="-14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바탕"/>
                      </a:endParaRPr>
                    </a:p>
                  </a:txBody>
                  <a:tcPr marL="64770" marR="64770" marT="17907" marB="17907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b="1" kern="0" spc="-70" dirty="0">
                          <a:solidFill>
                            <a:srgbClr val="0070C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지자체</a:t>
                      </a:r>
                      <a:r>
                        <a:rPr lang="en-US" altLang="ko-KR" sz="1600" b="1" kern="0" spc="-70" dirty="0">
                          <a:solidFill>
                            <a:srgbClr val="0070C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,</a:t>
                      </a:r>
                      <a:r>
                        <a:rPr lang="ko-KR" altLang="en-US" sz="1600" b="1" kern="0" spc="-70" dirty="0">
                          <a:solidFill>
                            <a:srgbClr val="0070C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 공사</a:t>
                      </a:r>
                    </a:p>
                  </a:txBody>
                  <a:tcPr marL="64770" marR="64770" marT="17907" marB="17907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민간기업</a:t>
                      </a:r>
                      <a:endParaRPr lang="ko-KR" altLang="en-US" sz="1600" kern="0" spc="-7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바탕"/>
                      </a:endParaRPr>
                    </a:p>
                  </a:txBody>
                  <a:tcPr marL="64770" marR="64770" marT="17907" marB="17907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-10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주택 소유</a:t>
                      </a:r>
                      <a:r>
                        <a:rPr lang="ko-KR" altLang="en-US" sz="16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자</a:t>
                      </a:r>
                      <a:endParaRPr lang="ko-KR" altLang="en-US" sz="1600" kern="0" spc="-7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바탕"/>
                      </a:endParaRPr>
                    </a:p>
                  </a:txBody>
                  <a:tcPr marL="64770" marR="64770" marT="17907" marB="17907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4254"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재원조달</a:t>
                      </a:r>
                      <a:endParaRPr lang="ko-KR" altLang="en-US" sz="1600" kern="0" spc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바탕"/>
                      </a:endParaRPr>
                    </a:p>
                  </a:txBody>
                  <a:tcPr marL="64770" marR="64770" marT="17907" marB="17907" anchor="ctr">
                    <a:lnL w="2857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재정 및 기금</a:t>
                      </a:r>
                      <a:endParaRPr lang="ko-KR" altLang="en-US" sz="1600" kern="0" spc="-7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바탕"/>
                      </a:endParaRPr>
                    </a:p>
                  </a:txBody>
                  <a:tcPr marL="64770" marR="64770" marT="17907" marB="17907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b="1" kern="0" spc="-110" dirty="0">
                          <a:solidFill>
                            <a:srgbClr val="0070C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재정 및 기금</a:t>
                      </a:r>
                    </a:p>
                  </a:txBody>
                  <a:tcPr marL="64770" marR="64770" marT="17907" marB="17907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자기자본 또는 대출</a:t>
                      </a:r>
                      <a:endParaRPr lang="ko-KR" altLang="en-US" sz="1600" kern="0" spc="-7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바탕"/>
                      </a:endParaRPr>
                    </a:p>
                  </a:txBody>
                  <a:tcPr marL="64770" marR="64770" marT="17907" marB="17907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자기자본 또는 대출</a:t>
                      </a:r>
                      <a:endParaRPr lang="ko-KR" altLang="en-US" sz="1600" kern="0" spc="-7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바탕"/>
                      </a:endParaRPr>
                    </a:p>
                  </a:txBody>
                  <a:tcPr marL="64770" marR="64770" marT="17907" marB="17907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7152"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임 대 료</a:t>
                      </a:r>
                      <a:endParaRPr lang="ko-KR" altLang="en-US" sz="1600" kern="0" spc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바탕"/>
                      </a:endParaRPr>
                    </a:p>
                  </a:txBody>
                  <a:tcPr marL="64770" marR="64770" marT="17907" marB="17907" anchor="ctr">
                    <a:lnL w="2857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시세 </a:t>
                      </a:r>
                      <a:r>
                        <a:rPr lang="en-US" altLang="ko-KR" sz="16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30~80%</a:t>
                      </a:r>
                      <a:endParaRPr lang="ko-KR" altLang="en-US" sz="1600" kern="0" spc="-7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바탕"/>
                      </a:endParaRPr>
                    </a:p>
                  </a:txBody>
                  <a:tcPr marL="64770" marR="64770" marT="17907" marB="17907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b="1" kern="0" spc="-70" dirty="0">
                          <a:solidFill>
                            <a:srgbClr val="0070C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시세 </a:t>
                      </a:r>
                      <a:r>
                        <a:rPr lang="en-US" altLang="ko-KR" sz="1600" b="1" kern="0" spc="-70" dirty="0">
                          <a:solidFill>
                            <a:srgbClr val="0070C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50%</a:t>
                      </a:r>
                      <a:r>
                        <a:rPr lang="ko-KR" altLang="en-US" sz="1600" b="1" kern="0" spc="-70" dirty="0">
                          <a:solidFill>
                            <a:srgbClr val="0070C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이하</a:t>
                      </a:r>
                      <a:endParaRPr lang="ko-KR" altLang="en-US" sz="1600" b="1" kern="0" spc="-70" dirty="0">
                        <a:solidFill>
                          <a:srgbClr val="0070C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바탕"/>
                      </a:endParaRPr>
                    </a:p>
                  </a:txBody>
                  <a:tcPr marL="64770" marR="64770" marT="17907" marB="17907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시세 이하</a:t>
                      </a:r>
                      <a:endParaRPr lang="ko-KR" altLang="en-US" sz="1600" kern="0" spc="-7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바탕"/>
                      </a:endParaRPr>
                    </a:p>
                  </a:txBody>
                  <a:tcPr marL="64770" marR="64770" marT="17907" marB="17907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시세</a:t>
                      </a:r>
                      <a:endParaRPr lang="ko-KR" altLang="en-US" sz="1600" kern="0" spc="-7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바탕"/>
                      </a:endParaRPr>
                    </a:p>
                  </a:txBody>
                  <a:tcPr marL="64770" marR="64770" marT="17907" marB="17907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7152"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거주기간</a:t>
                      </a:r>
                      <a:endParaRPr lang="ko-KR" altLang="en-US" sz="1600" kern="0" spc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바탕"/>
                      </a:endParaRPr>
                    </a:p>
                  </a:txBody>
                  <a:tcPr marL="64770" marR="64770" marT="17907" marB="17907" anchor="ctr">
                    <a:lnL w="1905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6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10~20</a:t>
                      </a: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년</a:t>
                      </a:r>
                      <a:endParaRPr lang="ko-KR" altLang="en-US" sz="1600" kern="0" spc="-7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바탕"/>
                      </a:endParaRPr>
                    </a:p>
                  </a:txBody>
                  <a:tcPr marL="64770" marR="64770" marT="17907" marB="17907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600" b="1" kern="0" spc="-70" dirty="0">
                          <a:solidFill>
                            <a:srgbClr val="0070C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10</a:t>
                      </a:r>
                      <a:r>
                        <a:rPr lang="ko-KR" altLang="en-US" sz="1600" b="1" kern="0" spc="-70" dirty="0">
                          <a:solidFill>
                            <a:srgbClr val="0070C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년</a:t>
                      </a:r>
                    </a:p>
                  </a:txBody>
                  <a:tcPr marL="64770" marR="64770" marT="17907" marB="17907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6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10</a:t>
                      </a:r>
                      <a:r>
                        <a:rPr lang="ko-KR" altLang="en-US" sz="1600" kern="0" spc="-7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년</a:t>
                      </a:r>
                      <a:endParaRPr lang="ko-KR" altLang="en-US" sz="1600" kern="0" spc="-7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바탕"/>
                      </a:endParaRPr>
                    </a:p>
                  </a:txBody>
                  <a:tcPr marL="64770" marR="64770" marT="17907" marB="17907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6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2</a:t>
                      </a: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년</a:t>
                      </a:r>
                      <a:endParaRPr lang="ko-KR" altLang="en-US" sz="1600" kern="0" spc="-7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바탕"/>
                      </a:endParaRPr>
                    </a:p>
                  </a:txBody>
                  <a:tcPr marL="64770" marR="64770" marT="17907" marB="17907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9050" cap="flat" cmpd="sng" algn="ctr">
                      <a:noFill/>
                      <a:prstDash val="solid"/>
                      <a:round/>
                      <a:headEnd w="med" len="med"/>
                      <a:tailEnd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직사각형 3"/>
          <p:cNvSpPr/>
          <p:nvPr/>
        </p:nvSpPr>
        <p:spPr>
          <a:xfrm>
            <a:off x="534167" y="1882620"/>
            <a:ext cx="9628574" cy="2260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07440" lvl="0" indent="-1107440" algn="just">
              <a:lnSpc>
                <a:spcPct val="140000"/>
              </a:lnSpc>
              <a:defRPr/>
            </a:pPr>
            <a:endParaRPr lang="ko-KR" altLang="en-US" kern="0" spc="-100" dirty="0">
              <a:solidFill>
                <a:srgbClr val="000000"/>
              </a:solidFill>
              <a:latin typeface="바탕체"/>
              <a:ea typeface="바탕체"/>
              <a:cs typeface="함초롬바탕"/>
            </a:endParaRPr>
          </a:p>
          <a:p>
            <a:pPr marL="2085340" lvl="0" indent="-2085340" algn="just">
              <a:lnSpc>
                <a:spcPct val="140000"/>
              </a:lnSpc>
              <a:spcBef>
                <a:spcPts val="500"/>
              </a:spcBef>
              <a:defRPr/>
            </a:pPr>
            <a:r>
              <a:rPr lang="ko-KR" altLang="en-US" kern="0" spc="-1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❙공급대상 ➩ </a:t>
            </a:r>
            <a:r>
              <a:rPr lang="ko-KR" altLang="en-US" kern="0" spc="-3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대학생</a:t>
            </a:r>
            <a:r>
              <a:rPr lang="en-US" altLang="ko-KR" kern="0" spc="-3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,</a:t>
            </a:r>
            <a:r>
              <a:rPr lang="ko-KR" altLang="en-US" kern="0" spc="-3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 취업준비생</a:t>
            </a:r>
            <a:r>
              <a:rPr lang="en-US" altLang="ko-KR" kern="0" spc="-3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,</a:t>
            </a:r>
            <a:r>
              <a:rPr lang="ko-KR" altLang="en-US" kern="0" spc="-3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 </a:t>
            </a:r>
            <a:r>
              <a:rPr lang="en-US" altLang="ko-KR" kern="0" spc="-3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19</a:t>
            </a:r>
            <a:r>
              <a:rPr lang="ko-KR" altLang="en-US" kern="0" spc="-3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세 이상 </a:t>
            </a:r>
            <a:r>
              <a:rPr lang="en-US" altLang="ko-KR" kern="0" spc="-3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39</a:t>
            </a:r>
            <a:r>
              <a:rPr lang="ko-KR" altLang="en-US" kern="0" spc="-3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세 이하 청년</a:t>
            </a:r>
          </a:p>
          <a:p>
            <a:pPr marL="2085340" lvl="0" indent="-2085340" algn="just">
              <a:lnSpc>
                <a:spcPct val="140000"/>
              </a:lnSpc>
              <a:spcBef>
                <a:spcPts val="500"/>
              </a:spcBef>
              <a:defRPr/>
            </a:pPr>
            <a:r>
              <a:rPr lang="ko-KR" altLang="en-US" kern="0" spc="-1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❙임 대 료 ➩ 부담가능수준</a:t>
            </a:r>
            <a:r>
              <a:rPr lang="en-US" altLang="ko-KR" kern="0" spc="-14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(</a:t>
            </a:r>
            <a:r>
              <a:rPr lang="ko-KR" altLang="en-US" kern="0" spc="-13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시세 </a:t>
            </a:r>
            <a:r>
              <a:rPr lang="en-US" altLang="ko-KR" kern="0" spc="-13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50%</a:t>
            </a:r>
            <a:r>
              <a:rPr lang="ko-KR" altLang="en-US" kern="0" spc="-13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이</a:t>
            </a:r>
            <a:r>
              <a:rPr lang="ko-KR" altLang="en-US" kern="0" spc="-39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하</a:t>
            </a:r>
            <a:r>
              <a:rPr lang="en-US" altLang="ko-KR" kern="0" spc="-39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)</a:t>
            </a:r>
          </a:p>
          <a:p>
            <a:pPr marL="2085340" lvl="0" indent="-2085340" algn="just">
              <a:lnSpc>
                <a:spcPct val="140000"/>
              </a:lnSpc>
              <a:spcBef>
                <a:spcPts val="500"/>
              </a:spcBef>
              <a:defRPr/>
            </a:pPr>
            <a:r>
              <a:rPr lang="ko-KR" altLang="en-US" kern="0" spc="-1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❙거주기간 ➩ 최초</a:t>
            </a:r>
            <a:r>
              <a:rPr lang="en-US" altLang="ko-KR" kern="0" spc="-1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2</a:t>
            </a:r>
            <a:r>
              <a:rPr lang="ko-KR" altLang="en-US" kern="0" spc="-1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년</a:t>
            </a:r>
            <a:r>
              <a:rPr lang="en-US" altLang="ko-KR" kern="0" spc="-1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,</a:t>
            </a:r>
            <a:r>
              <a:rPr lang="ko-KR" altLang="en-US" kern="0" spc="-1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 </a:t>
            </a:r>
            <a:r>
              <a:rPr lang="en-US" altLang="ko-KR" kern="0" spc="-1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2</a:t>
            </a:r>
            <a:r>
              <a:rPr lang="ko-KR" altLang="en-US" kern="0" spc="-1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년 단위로 </a:t>
            </a:r>
            <a:r>
              <a:rPr lang="en-US" altLang="ko-KR" kern="0" spc="-1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4</a:t>
            </a:r>
            <a:r>
              <a:rPr lang="ko-KR" altLang="en-US" kern="0" spc="-1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회까지 재계약가능</a:t>
            </a:r>
          </a:p>
          <a:p>
            <a:pPr marL="2085340" lvl="0" indent="-2085340" algn="just">
              <a:lnSpc>
                <a:spcPct val="140000"/>
              </a:lnSpc>
              <a:spcBef>
                <a:spcPts val="500"/>
              </a:spcBef>
              <a:defRPr/>
            </a:pPr>
            <a:r>
              <a:rPr lang="ko-KR" altLang="en-US" kern="0" spc="-1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                    </a:t>
            </a:r>
            <a:r>
              <a:rPr lang="en-US" altLang="ko-KR" kern="0" spc="-1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(</a:t>
            </a:r>
            <a:r>
              <a:rPr lang="ko-KR" altLang="en-US" kern="0" spc="-1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최대</a:t>
            </a:r>
            <a:r>
              <a:rPr lang="en-US" altLang="ko-KR" kern="0" spc="-1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10</a:t>
            </a:r>
            <a:r>
              <a:rPr lang="ko-KR" altLang="en-US" kern="0" spc="-1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년</a:t>
            </a:r>
            <a:r>
              <a:rPr lang="en-US" altLang="ko-KR" kern="0" spc="-10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)</a:t>
            </a:r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10495008" y="305637"/>
          <a:ext cx="1589900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7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2220"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9" name="직선 연결선 18"/>
          <p:cNvCxnSpPr/>
          <p:nvPr/>
        </p:nvCxnSpPr>
        <p:spPr>
          <a:xfrm>
            <a:off x="449943" y="1530760"/>
            <a:ext cx="3504219" cy="0"/>
          </a:xfrm>
          <a:prstGeom prst="line">
            <a:avLst/>
          </a:prstGeom>
          <a:ln w="12700">
            <a:solidFill>
              <a:srgbClr val="94C3BB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>
            <a:off x="449943" y="997089"/>
            <a:ext cx="3504219" cy="0"/>
          </a:xfrm>
          <a:prstGeom prst="line">
            <a:avLst/>
          </a:prstGeom>
          <a:ln w="12700">
            <a:solidFill>
              <a:srgbClr val="94C3BB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56" y="107601"/>
            <a:ext cx="2566728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altLang="ko-KR" sz="3200" b="1" spc="-150">
                <a:solidFill>
                  <a:srgbClr val="FFFFFF"/>
                </a:solidFill>
                <a:latin typeface="전주 완판본 순L"/>
                <a:ea typeface="전주 완판본 순L"/>
              </a:rPr>
              <a:t>Ⅰ. </a:t>
            </a:r>
            <a:r>
              <a:rPr lang="ko-KR" altLang="en-US" sz="3200" b="1" spc="-150">
                <a:solidFill>
                  <a:srgbClr val="FFFFFF"/>
                </a:solidFill>
                <a:latin typeface="전주 완판본 순L"/>
                <a:ea typeface="전주 완판본 순L"/>
              </a:rPr>
              <a:t>추 진 개 요</a:t>
            </a:r>
          </a:p>
        </p:txBody>
      </p:sp>
      <p:pic>
        <p:nvPicPr>
          <p:cNvPr id="21" name="그림 20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6273427" y="1737674"/>
            <a:ext cx="5659718" cy="282767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456" y="107601"/>
            <a:ext cx="2566728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altLang="ko-KR" sz="3200" b="1" spc="-150">
                <a:solidFill>
                  <a:srgbClr val="FFFFFF"/>
                </a:solidFill>
                <a:latin typeface="전주 완판본 순L"/>
                <a:ea typeface="전주 완판본 순L"/>
              </a:rPr>
              <a:t>Ⅰ. </a:t>
            </a:r>
            <a:r>
              <a:rPr lang="ko-KR" altLang="en-US" sz="3200" b="1" spc="-150">
                <a:solidFill>
                  <a:srgbClr val="FFFFFF"/>
                </a:solidFill>
                <a:latin typeface="전주 완판본 순L"/>
                <a:ea typeface="전주 완판본 순L"/>
              </a:rPr>
              <a:t>추 진 개 요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9943" y="997089"/>
            <a:ext cx="40785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필요성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449943" y="1458754"/>
            <a:ext cx="1172911" cy="0"/>
          </a:xfrm>
          <a:prstGeom prst="line">
            <a:avLst/>
          </a:prstGeom>
          <a:ln w="12700">
            <a:solidFill>
              <a:srgbClr val="94C3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449943" y="1001865"/>
            <a:ext cx="1172911" cy="0"/>
          </a:xfrm>
          <a:prstGeom prst="line">
            <a:avLst/>
          </a:prstGeom>
          <a:ln w="12700">
            <a:solidFill>
              <a:srgbClr val="94C3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표 20"/>
          <p:cNvGraphicFramePr>
            <a:graphicFrameLocks noGrp="1"/>
          </p:cNvGraphicFramePr>
          <p:nvPr/>
        </p:nvGraphicFramePr>
        <p:xfrm>
          <a:off x="10495008" y="305637"/>
          <a:ext cx="1589900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7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2220"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3" name="그룹 2"/>
          <p:cNvGrpSpPr/>
          <p:nvPr/>
        </p:nvGrpSpPr>
        <p:grpSpPr>
          <a:xfrm>
            <a:off x="415062" y="1792406"/>
            <a:ext cx="11669846" cy="4615643"/>
            <a:chOff x="775453" y="1459766"/>
            <a:chExt cx="11669846" cy="4615643"/>
          </a:xfrm>
        </p:grpSpPr>
        <p:sp>
          <p:nvSpPr>
            <p:cNvPr id="7" name="모서리가 둥근 직사각형 6"/>
            <p:cNvSpPr/>
            <p:nvPr/>
          </p:nvSpPr>
          <p:spPr>
            <a:xfrm>
              <a:off x="775453" y="1459766"/>
              <a:ext cx="2339546" cy="1005016"/>
            </a:xfrm>
            <a:prstGeom prst="roundRect">
              <a:avLst>
                <a:gd name="adj" fmla="val 16667"/>
              </a:avLst>
            </a:prstGeom>
            <a:noFill/>
            <a:ln>
              <a:solidFill>
                <a:srgbClr val="94C3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r>
                <a:rPr lang="ko-KR" altLang="en-US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/>
                </a:rPr>
                <a:t>공공임대주택 </a:t>
              </a:r>
            </a:p>
            <a:p>
              <a:pPr lvl="0" algn="ctr">
                <a:defRPr/>
              </a:pPr>
              <a:r>
                <a:rPr lang="ko-KR" altLang="en-US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/>
                </a:rPr>
                <a:t>공급물량 부족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250812" y="1545253"/>
              <a:ext cx="8899518" cy="86979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ko-KR" altLang="en-US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/>
                </a:rPr>
                <a:t>공공기관의 재정부담 가중 및 재원부족으로 공공임대주택의 공급이 제한됨에 따라 </a:t>
              </a:r>
              <a:r>
                <a:rPr lang="ko-KR" altLang="en-US" b="1" dirty="0">
                  <a:solidFill>
                    <a:srgbClr val="0070C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/>
                </a:rPr>
                <a:t>수요에 비해 공급물량이 턱없이 부족함</a:t>
              </a:r>
            </a:p>
          </p:txBody>
        </p:sp>
        <p:sp>
          <p:nvSpPr>
            <p:cNvPr id="13" name="모서리가 둥근 직사각형 12"/>
            <p:cNvSpPr/>
            <p:nvPr/>
          </p:nvSpPr>
          <p:spPr>
            <a:xfrm>
              <a:off x="791812" y="2660243"/>
              <a:ext cx="2339546" cy="1005016"/>
            </a:xfrm>
            <a:prstGeom prst="roundRect">
              <a:avLst>
                <a:gd name="adj" fmla="val 16667"/>
              </a:avLst>
            </a:prstGeom>
            <a:noFill/>
            <a:ln>
              <a:solidFill>
                <a:srgbClr val="94C3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r>
                <a:rPr lang="ko-KR" altLang="en-US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/>
                </a:rPr>
                <a:t>주거 불안정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225700" y="2731462"/>
              <a:ext cx="9194488" cy="86979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ko-KR" altLang="en-US" spc="-100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/>
                </a:rPr>
                <a:t>현재 임대주택은 대부분 개인사업자 위주로 </a:t>
              </a:r>
              <a:r>
                <a:rPr lang="ko-KR" altLang="en-US" b="1" spc="-100" dirty="0">
                  <a:solidFill>
                    <a:srgbClr val="0070C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/>
                </a:rPr>
                <a:t>임대료 급상승</a:t>
              </a:r>
              <a:r>
                <a:rPr lang="en-US" altLang="ko-KR" b="1" spc="-100" dirty="0">
                  <a:solidFill>
                    <a:srgbClr val="0070C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/>
                </a:rPr>
                <a:t>, </a:t>
              </a:r>
              <a:r>
                <a:rPr lang="ko-KR" altLang="en-US" b="1" spc="-100" dirty="0">
                  <a:solidFill>
                    <a:srgbClr val="0070C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/>
                </a:rPr>
                <a:t>짧은 계약기간 </a:t>
              </a:r>
              <a:r>
                <a:rPr lang="ko-KR" altLang="en-US" spc="-100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/>
                </a:rPr>
                <a:t>등의 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ko-KR" altLang="en-US" spc="-150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/>
                </a:rPr>
                <a:t>불안요인에 노출되며 민간임대 주택시장에서도 청년 층은 여전히 </a:t>
              </a:r>
              <a:r>
                <a:rPr lang="ko-KR" altLang="en-US" b="1" spc="-150" dirty="0">
                  <a:solidFill>
                    <a:srgbClr val="0070C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/>
                </a:rPr>
                <a:t>주거 불안정</a:t>
              </a:r>
              <a:r>
                <a:rPr lang="ko-KR" altLang="en-US" spc="-150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/>
                </a:rPr>
                <a:t>에 놓여 있음</a:t>
              </a:r>
            </a:p>
          </p:txBody>
        </p:sp>
        <p:sp>
          <p:nvSpPr>
            <p:cNvPr id="19" name="모서리가 둥근 직사각형 18"/>
            <p:cNvSpPr/>
            <p:nvPr/>
          </p:nvSpPr>
          <p:spPr>
            <a:xfrm>
              <a:off x="799069" y="3865318"/>
              <a:ext cx="2339546" cy="1005016"/>
            </a:xfrm>
            <a:prstGeom prst="roundRect">
              <a:avLst>
                <a:gd name="adj" fmla="val 16667"/>
              </a:avLst>
            </a:prstGeom>
            <a:noFill/>
            <a:ln>
              <a:solidFill>
                <a:srgbClr val="94C3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r>
                <a:rPr lang="ko-KR" altLang="en-US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/>
                </a:rPr>
                <a:t>기존 리모델링형 </a:t>
              </a:r>
            </a:p>
            <a:p>
              <a:pPr lvl="0" algn="ctr">
                <a:defRPr/>
              </a:pPr>
              <a:r>
                <a:rPr lang="ko-KR" altLang="en-US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/>
                </a:rPr>
                <a:t>주택의 한계</a:t>
              </a:r>
              <a:endParaRPr lang="en-US" altLang="ko-KR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250812" y="3906161"/>
              <a:ext cx="9194487" cy="9027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ko-KR" altLang="en-US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/>
                </a:rPr>
                <a:t>기존 리모델링형 주택 위주 공급이 건물 노후로 인한 보수</a:t>
              </a:r>
              <a:r>
                <a:rPr lang="en-US" altLang="ko-KR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/>
                </a:rPr>
                <a:t>∙</a:t>
              </a:r>
              <a:r>
                <a:rPr lang="ko-KR" altLang="en-US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/>
                </a:rPr>
                <a:t>수선 공사비 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ko-KR" altLang="en-US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/>
                </a:rPr>
                <a:t>지속 투입에 따른 </a:t>
              </a:r>
              <a:r>
                <a:rPr lang="ko-KR" altLang="en-US" b="1" dirty="0">
                  <a:solidFill>
                    <a:srgbClr val="0070C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/>
                </a:rPr>
                <a:t>시 재정부담 및 수선비용 추가 부담 </a:t>
              </a:r>
              <a:r>
                <a:rPr lang="ko-KR" altLang="en-US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/>
                </a:rPr>
                <a:t>문제 발생</a:t>
              </a:r>
            </a:p>
          </p:txBody>
        </p:sp>
        <p:sp>
          <p:nvSpPr>
            <p:cNvPr id="22" name="모서리가 둥근 직사각형 21"/>
            <p:cNvSpPr/>
            <p:nvPr/>
          </p:nvSpPr>
          <p:spPr>
            <a:xfrm>
              <a:off x="799069" y="5070393"/>
              <a:ext cx="2339546" cy="1005016"/>
            </a:xfrm>
            <a:prstGeom prst="roundRect">
              <a:avLst>
                <a:gd name="adj" fmla="val 16667"/>
              </a:avLst>
            </a:prstGeom>
            <a:noFill/>
            <a:ln>
              <a:solidFill>
                <a:srgbClr val="94C3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r>
                <a:rPr lang="ko-KR" altLang="en-US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/>
                </a:rPr>
                <a:t>수요맞춤형 </a:t>
              </a:r>
            </a:p>
            <a:p>
              <a:pPr lvl="0" algn="ctr">
                <a:defRPr/>
              </a:pPr>
              <a:r>
                <a:rPr lang="ko-KR" altLang="en-US" dirty="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/>
                </a:rPr>
                <a:t>청년임대주택 신축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225701" y="5143552"/>
              <a:ext cx="9194487" cy="9036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ko-KR" altLang="en-US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/>
                </a:rPr>
                <a:t>청년층이 쾌적한 환경에서 거주할 수 있는 주거권을 보장하고 공동체 활성화 및 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ko-KR" altLang="en-US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/>
                </a:rPr>
                <a:t>안정적인 주택유지관리를 위한 </a:t>
              </a:r>
              <a:r>
                <a:rPr lang="ko-KR" altLang="en-US" dirty="0" err="1"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/>
                </a:rPr>
                <a:t>시범모델로써</a:t>
              </a:r>
              <a:r>
                <a:rPr lang="ko-KR" altLang="en-US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/>
                </a:rPr>
                <a:t> </a:t>
              </a:r>
              <a:r>
                <a:rPr lang="ko-KR" altLang="en-US" b="1" dirty="0" err="1">
                  <a:solidFill>
                    <a:srgbClr val="0070C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/>
                </a:rPr>
                <a:t>쳥년임대주택</a:t>
              </a:r>
              <a:r>
                <a:rPr lang="ko-KR" altLang="en-US" b="1" dirty="0">
                  <a:solidFill>
                    <a:srgbClr val="0070C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/>
                </a:rPr>
                <a:t> 신축공급</a:t>
              </a:r>
              <a:r>
                <a:rPr lang="ko-KR" altLang="en-US" dirty="0">
                  <a:solidFill>
                    <a:srgbClr val="0070C0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/>
                </a:rPr>
                <a:t> </a:t>
              </a:r>
              <a:r>
                <a:rPr lang="ko-KR" altLang="en-US" dirty="0">
                  <a:latin typeface="맑은 고딕" panose="020B0503020000020004" pitchFamily="50" charset="-127"/>
                  <a:ea typeface="맑은 고딕" panose="020B0503020000020004" pitchFamily="50" charset="-127"/>
                  <a:cs typeface="함초롬바탕"/>
                </a:rPr>
                <a:t>필요 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48281" y="107601"/>
            <a:ext cx="92263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 Ⅱ.</a:t>
            </a:r>
            <a:r>
              <a:rPr lang="ko-KR" altLang="en-US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 </a:t>
            </a:r>
            <a:r>
              <a:rPr lang="en-US" altLang="ko-KR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2024</a:t>
            </a:r>
            <a:r>
              <a:rPr lang="ko-KR" altLang="en-US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년 사업 계획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9943" y="997089"/>
            <a:ext cx="40785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사업개요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449943" y="1458754"/>
            <a:ext cx="1436522" cy="0"/>
          </a:xfrm>
          <a:prstGeom prst="line">
            <a:avLst/>
          </a:prstGeom>
          <a:ln w="12700">
            <a:solidFill>
              <a:srgbClr val="94C3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07607" y="1549278"/>
            <a:ext cx="11514504" cy="43950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dirty="0"/>
              <a:t>○</a:t>
            </a:r>
            <a:r>
              <a:rPr lang="en-US" altLang="ko-KR" dirty="0">
                <a:solidFill>
                  <a:srgbClr val="000000"/>
                </a:solidFill>
                <a:ea typeface="바탕체"/>
                <a:cs typeface="함초롬바탕"/>
              </a:rPr>
              <a:t> </a:t>
            </a:r>
            <a:r>
              <a:rPr lang="ko-KR" altLang="en-US" b="0" i="0" u="none" strike="noStrike" spc="20" dirty="0">
                <a:solidFill>
                  <a:srgbClr val="000000"/>
                </a:solidFill>
                <a:latin typeface="휴먼명조"/>
                <a:ea typeface="휴먼명조"/>
                <a:cs typeface="휴먼명조"/>
              </a:rPr>
              <a:t>사업내용 </a:t>
            </a:r>
            <a:r>
              <a:rPr lang="en-US" altLang="ko-KR" b="0" i="0" u="none" strike="noStrike" spc="20" dirty="0">
                <a:solidFill>
                  <a:srgbClr val="000000"/>
                </a:solidFill>
                <a:latin typeface="휴먼명조"/>
                <a:ea typeface="휴먼명조"/>
                <a:cs typeface="휴먼명조"/>
              </a:rPr>
              <a:t>: </a:t>
            </a:r>
            <a:r>
              <a:rPr lang="ko-KR" altLang="en-US" b="0" i="0" u="none" strike="noStrike" spc="20" dirty="0">
                <a:solidFill>
                  <a:srgbClr val="000000"/>
                </a:solidFill>
                <a:latin typeface="휴먼명조"/>
                <a:ea typeface="휴먼명조"/>
                <a:cs typeface="휴먼명조"/>
              </a:rPr>
              <a:t>민</a:t>
            </a:r>
            <a:r>
              <a:rPr b="0" i="0" u="none" strike="noStrike" spc="20" dirty="0" err="1">
                <a:solidFill>
                  <a:srgbClr val="000000"/>
                </a:solidFill>
                <a:latin typeface="휴먼명조"/>
                <a:ea typeface="휴먼명조"/>
                <a:cs typeface="휴먼명조"/>
              </a:rPr>
              <a:t>간사업자가</a:t>
            </a:r>
            <a:r>
              <a:rPr b="0" i="0" u="none" strike="noStrike" spc="20" dirty="0">
                <a:solidFill>
                  <a:srgbClr val="000000"/>
                </a:solidFill>
                <a:latin typeface="휴먼명조"/>
                <a:ea typeface="휴먼명조"/>
                <a:cs typeface="휴먼명조"/>
              </a:rPr>
              <a:t> </a:t>
            </a:r>
            <a:r>
              <a:rPr b="0" i="0" u="none" strike="noStrike" spc="20" dirty="0" err="1">
                <a:solidFill>
                  <a:srgbClr val="000000"/>
                </a:solidFill>
                <a:latin typeface="휴먼명조"/>
                <a:ea typeface="휴먼명조"/>
                <a:cs typeface="휴먼명조"/>
              </a:rPr>
              <a:t>신축하는</a:t>
            </a:r>
            <a:r>
              <a:rPr b="0" i="0" u="none" strike="noStrike" spc="20" dirty="0">
                <a:solidFill>
                  <a:srgbClr val="000000"/>
                </a:solidFill>
                <a:latin typeface="휴먼명조"/>
                <a:ea typeface="휴먼명조"/>
                <a:cs typeface="휴먼명조"/>
              </a:rPr>
              <a:t> </a:t>
            </a:r>
            <a:r>
              <a:rPr b="0" i="0" u="none" strike="noStrike" spc="20" dirty="0" err="1">
                <a:solidFill>
                  <a:srgbClr val="000000"/>
                </a:solidFill>
                <a:latin typeface="휴먼명조"/>
                <a:ea typeface="휴먼명조"/>
                <a:cs typeface="휴먼명조"/>
              </a:rPr>
              <a:t>주택을</a:t>
            </a:r>
            <a:r>
              <a:rPr b="0" i="0" u="none" strike="noStrike" spc="20" dirty="0">
                <a:solidFill>
                  <a:srgbClr val="000000"/>
                </a:solidFill>
                <a:latin typeface="휴먼명조"/>
                <a:ea typeface="휴먼명조"/>
                <a:cs typeface="휴먼명조"/>
              </a:rPr>
              <a:t> </a:t>
            </a:r>
            <a:r>
              <a:rPr lang="ko-KR" altLang="en-US" b="0" i="0" u="none" strike="noStrike" spc="20" dirty="0">
                <a:solidFill>
                  <a:srgbClr val="000000"/>
                </a:solidFill>
                <a:latin typeface="휴먼명조"/>
                <a:ea typeface="휴먼명조"/>
                <a:cs typeface="휴먼명조"/>
              </a:rPr>
              <a:t>우리 시</a:t>
            </a:r>
            <a:r>
              <a:rPr b="0" i="0" u="none" strike="noStrike" spc="20" dirty="0" err="1">
                <a:solidFill>
                  <a:srgbClr val="000000"/>
                </a:solidFill>
                <a:latin typeface="휴먼명조"/>
                <a:ea typeface="휴먼명조"/>
                <a:cs typeface="휴먼명조"/>
              </a:rPr>
              <a:t>에서</a:t>
            </a:r>
            <a:r>
              <a:rPr b="0" i="0" u="none" strike="noStrike" spc="20" dirty="0">
                <a:solidFill>
                  <a:srgbClr val="000000"/>
                </a:solidFill>
                <a:latin typeface="휴먼명조"/>
                <a:ea typeface="휴먼명조"/>
                <a:cs typeface="휴먼명조"/>
              </a:rPr>
              <a:t> </a:t>
            </a:r>
            <a:r>
              <a:rPr b="0" i="0" u="none" strike="noStrike" spc="20" dirty="0" err="1">
                <a:solidFill>
                  <a:srgbClr val="000000"/>
                </a:solidFill>
                <a:latin typeface="휴먼명조"/>
                <a:ea typeface="휴먼명조"/>
                <a:cs typeface="휴먼명조"/>
              </a:rPr>
              <a:t>매입</a:t>
            </a:r>
            <a:r>
              <a:rPr b="0" i="0" u="none" strike="noStrike" spc="20" dirty="0">
                <a:solidFill>
                  <a:srgbClr val="000000"/>
                </a:solidFill>
                <a:latin typeface="휴먼명조"/>
                <a:ea typeface="휴먼명조"/>
                <a:cs typeface="휴먼명조"/>
              </a:rPr>
              <a:t> 후</a:t>
            </a:r>
            <a:r>
              <a:rPr lang="ko-KR" altLang="en-US" b="0" i="0" u="none" strike="noStrike" spc="20" dirty="0">
                <a:solidFill>
                  <a:srgbClr val="000000"/>
                </a:solidFill>
                <a:latin typeface="휴먼명조"/>
                <a:ea typeface="휴먼명조"/>
                <a:cs typeface="휴먼명조"/>
              </a:rPr>
              <a:t> </a:t>
            </a:r>
            <a:r>
              <a:rPr b="0" i="0" u="none" strike="noStrike" spc="-10" dirty="0" err="1">
                <a:solidFill>
                  <a:srgbClr val="000000"/>
                </a:solidFill>
                <a:latin typeface="휴먼명조"/>
                <a:ea typeface="휴먼명조"/>
                <a:cs typeface="휴먼명조"/>
              </a:rPr>
              <a:t>청년층의</a:t>
            </a:r>
            <a:r>
              <a:rPr b="0" i="0" u="none" strike="noStrike" spc="-10" dirty="0">
                <a:solidFill>
                  <a:srgbClr val="000000"/>
                </a:solidFill>
                <a:latin typeface="휴먼명조"/>
                <a:ea typeface="휴먼명조"/>
                <a:cs typeface="휴먼명조"/>
              </a:rPr>
              <a:t> </a:t>
            </a:r>
            <a:r>
              <a:rPr b="0" i="0" u="none" strike="noStrike" spc="-10" dirty="0" err="1">
                <a:solidFill>
                  <a:srgbClr val="000000"/>
                </a:solidFill>
                <a:latin typeface="휴먼명조"/>
                <a:ea typeface="휴먼명조"/>
                <a:cs typeface="휴먼명조"/>
              </a:rPr>
              <a:t>주거</a:t>
            </a:r>
            <a:r>
              <a:rPr b="0" i="0" u="none" strike="noStrike" spc="-10" dirty="0">
                <a:solidFill>
                  <a:srgbClr val="000000"/>
                </a:solidFill>
                <a:latin typeface="휴먼명조"/>
                <a:ea typeface="휴먼명조"/>
                <a:cs typeface="휴먼명조"/>
              </a:rPr>
              <a:t> </a:t>
            </a:r>
            <a:r>
              <a:rPr b="0" i="0" u="none" strike="noStrike" spc="-50" dirty="0" err="1">
                <a:solidFill>
                  <a:srgbClr val="000000"/>
                </a:solidFill>
                <a:latin typeface="휴먼명조"/>
                <a:ea typeface="휴먼명조"/>
                <a:cs typeface="휴먼명조"/>
              </a:rPr>
              <a:t>안정을</a:t>
            </a:r>
            <a:r>
              <a:rPr lang="en-US" altLang="ko-KR" b="0" i="0" u="none" strike="noStrike" spc="-50" dirty="0">
                <a:solidFill>
                  <a:srgbClr val="000000"/>
                </a:solidFill>
                <a:latin typeface="휴먼명조"/>
                <a:ea typeface="휴먼명조"/>
                <a:cs typeface="휴먼명조"/>
              </a:rPr>
              <a:t> </a:t>
            </a:r>
            <a:r>
              <a:rPr b="0" i="0" u="none" strike="noStrike" spc="-50" dirty="0" err="1">
                <a:solidFill>
                  <a:srgbClr val="000000"/>
                </a:solidFill>
                <a:latin typeface="휴먼명조"/>
                <a:ea typeface="휴먼명조"/>
                <a:cs typeface="휴먼명조"/>
              </a:rPr>
              <a:t>위하여</a:t>
            </a:r>
            <a:r>
              <a:rPr b="0" i="0" u="none" strike="noStrike" spc="-50" dirty="0">
                <a:solidFill>
                  <a:srgbClr val="000000"/>
                </a:solidFill>
                <a:latin typeface="휴먼명조"/>
                <a:ea typeface="휴먼명조"/>
                <a:cs typeface="휴먼명조"/>
              </a:rPr>
              <a:t> </a:t>
            </a:r>
            <a:endParaRPr lang="en-US" altLang="ko-KR" b="0" i="0" u="none" strike="noStrike" spc="-50" dirty="0">
              <a:solidFill>
                <a:srgbClr val="000000"/>
              </a:solidFill>
              <a:latin typeface="휴먼명조"/>
              <a:ea typeface="휴먼명조"/>
              <a:cs typeface="휴먼명조"/>
            </a:endParaRPr>
          </a:p>
          <a:p>
            <a:pPr lvl="0" algn="just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b="0" i="0" u="none" strike="noStrike" spc="-50" dirty="0">
                <a:solidFill>
                  <a:srgbClr val="000000"/>
                </a:solidFill>
                <a:latin typeface="휴먼명조"/>
                <a:ea typeface="휴먼명조"/>
                <a:cs typeface="휴먼명조"/>
              </a:rPr>
              <a:t>                   </a:t>
            </a:r>
            <a:r>
              <a:rPr b="0" i="0" u="none" strike="noStrike" spc="-50" dirty="0" err="1">
                <a:solidFill>
                  <a:srgbClr val="000000"/>
                </a:solidFill>
                <a:latin typeface="휴먼명조"/>
                <a:ea typeface="휴먼명조"/>
                <a:cs typeface="휴먼명조"/>
              </a:rPr>
              <a:t>시세보다</a:t>
            </a:r>
            <a:r>
              <a:rPr b="0" i="0" u="none" strike="noStrike" spc="-50" dirty="0">
                <a:solidFill>
                  <a:srgbClr val="000000"/>
                </a:solidFill>
                <a:latin typeface="휴먼명조"/>
                <a:ea typeface="휴먼명조"/>
                <a:cs typeface="휴먼명조"/>
              </a:rPr>
              <a:t> </a:t>
            </a:r>
            <a:r>
              <a:rPr b="0" i="0" u="none" strike="noStrike" spc="-50" dirty="0" err="1">
                <a:solidFill>
                  <a:srgbClr val="000000"/>
                </a:solidFill>
                <a:latin typeface="휴먼명조"/>
                <a:ea typeface="휴먼명조"/>
                <a:cs typeface="휴먼명조"/>
              </a:rPr>
              <a:t>저렴하게</a:t>
            </a:r>
            <a:r>
              <a:rPr b="0" i="0" u="none" strike="noStrike" spc="-50" dirty="0">
                <a:solidFill>
                  <a:srgbClr val="000000"/>
                </a:solidFill>
                <a:latin typeface="휴먼명조"/>
                <a:ea typeface="휴먼명조"/>
                <a:cs typeface="휴먼명조"/>
              </a:rPr>
              <a:t> </a:t>
            </a:r>
            <a:r>
              <a:rPr b="0" i="0" u="none" strike="noStrike" spc="-50" dirty="0" err="1">
                <a:solidFill>
                  <a:srgbClr val="000000"/>
                </a:solidFill>
                <a:latin typeface="휴먼명조"/>
                <a:ea typeface="휴먼명조"/>
                <a:cs typeface="휴먼명조"/>
              </a:rPr>
              <a:t>임대</a:t>
            </a:r>
            <a:endParaRPr lang="en-US" altLang="ko-KR" sz="1000" dirty="0">
              <a:latin typeface="바탕체"/>
              <a:ea typeface="바탕체"/>
            </a:endParaRPr>
          </a:p>
          <a:p>
            <a:pPr marL="263525" lvl="0" indent="95250">
              <a:defRPr/>
            </a:pPr>
            <a:r>
              <a:rPr lang="en-US" altLang="ko-KR" sz="1000" dirty="0">
                <a:latin typeface="바탕체"/>
                <a:ea typeface="바탕체"/>
              </a:rPr>
              <a:t>     </a:t>
            </a:r>
          </a:p>
          <a:p>
            <a:pPr marL="263525" lvl="0" indent="95250">
              <a:defRPr/>
            </a:pPr>
            <a:endParaRPr lang="en-US" altLang="ko-KR" dirty="0">
              <a:effectLst>
                <a:outerShdw sx="101000" sy="101000" algn="l" rotWithShape="0">
                  <a:prstClr val="black"/>
                </a:outerShdw>
              </a:effectLst>
              <a:latin typeface="바탕체"/>
              <a:ea typeface="바탕체"/>
              <a:cs typeface="Arial Unicode MS"/>
            </a:endParaRPr>
          </a:p>
          <a:p>
            <a:pPr marL="263525" lvl="0" indent="95250">
              <a:defRPr/>
            </a:pPr>
            <a:endParaRPr lang="en-US" altLang="ko-KR" dirty="0">
              <a:effectLst>
                <a:outerShdw sx="101000" sy="101000" algn="l" rotWithShape="0">
                  <a:prstClr val="black"/>
                </a:outerShdw>
              </a:effectLst>
              <a:latin typeface="바탕체"/>
              <a:ea typeface="바탕체"/>
              <a:cs typeface="Arial Unicode MS"/>
            </a:endParaRPr>
          </a:p>
          <a:p>
            <a:pPr marL="263525" lvl="0" indent="95250">
              <a:defRPr/>
            </a:pPr>
            <a:endParaRPr lang="en-US" altLang="ko-KR" dirty="0">
              <a:effectLst>
                <a:outerShdw sx="101000" sy="101000" algn="l" rotWithShape="0">
                  <a:prstClr val="black"/>
                </a:outerShdw>
              </a:effectLst>
              <a:latin typeface="바탕체"/>
              <a:ea typeface="바탕체"/>
              <a:cs typeface="Arial Unicode MS"/>
            </a:endParaRPr>
          </a:p>
          <a:p>
            <a:pPr marL="263525" lvl="0" indent="95250">
              <a:defRPr/>
            </a:pPr>
            <a:r>
              <a:rPr lang="en-US" altLang="ko-KR" dirty="0">
                <a:effectLst>
                  <a:outerShdw sx="101000" sy="101000" algn="l" rotWithShape="0">
                    <a:prstClr val="black"/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 </a:t>
            </a:r>
          </a:p>
          <a:p>
            <a:pPr marL="263525" lvl="0" indent="95250">
              <a:defRPr/>
            </a:pPr>
            <a:r>
              <a:rPr lang="en-US" altLang="ko-KR" dirty="0">
                <a:effectLst>
                  <a:outerShdw sx="101000" sy="101000" algn="l" rotWithShape="0">
                    <a:prstClr val="black"/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 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※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시세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50%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이하 임대료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,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최대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10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년 임대</a:t>
            </a:r>
          </a:p>
          <a:p>
            <a:pPr marL="263525" lvl="0" indent="95250">
              <a:defRPr/>
            </a:pPr>
            <a:endParaRPr lang="en-US" altLang="ko-KR" sz="800" dirty="0">
              <a:latin typeface="맑은 고딕" panose="020B0503020000020004" pitchFamily="50" charset="-127"/>
              <a:ea typeface="맑은 고딕" panose="020B0503020000020004" pitchFamily="50" charset="-127"/>
              <a:cs typeface="함초롬바탕"/>
            </a:endParaRPr>
          </a:p>
          <a:p>
            <a:pPr marL="263525" lvl="0" indent="95250">
              <a:lnSpc>
                <a:spcPct val="150000"/>
              </a:lnSpc>
              <a:defRPr/>
            </a:pPr>
            <a:r>
              <a:rPr lang="en-US" altLang="ko-KR" sz="1300" b="1" dirty="0">
                <a:effectLst>
                  <a:outerShdw sx="101000" sy="101000" algn="l" rotWithShape="0">
                    <a:prstClr val="black"/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○</a:t>
            </a:r>
            <a:r>
              <a:rPr lang="en-US" altLang="ko-KR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사업규모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: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 </a:t>
            </a:r>
            <a:r>
              <a:rPr lang="ko-KR" altLang="en-US" b="1" u="sng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신축매입약정형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 청년임대주택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120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호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(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상반기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60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호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,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하반기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60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호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)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  <a:cs typeface="함초롬바탕"/>
            </a:endParaRPr>
          </a:p>
          <a:p>
            <a:pPr marL="263525" lvl="0" indent="95250">
              <a:lnSpc>
                <a:spcPct val="150000"/>
              </a:lnSpc>
              <a:defRPr/>
            </a:pPr>
            <a:r>
              <a:rPr lang="en-US" altLang="ko-KR" sz="1300" b="1" dirty="0">
                <a:effectLst>
                  <a:outerShdw sx="101000" sy="101000" algn="l" rotWithShape="0">
                    <a:prstClr val="black"/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○</a:t>
            </a:r>
            <a:r>
              <a:rPr lang="en-US" altLang="ko-KR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공급대상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: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19</a:t>
            </a:r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세이상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39</a:t>
            </a:r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세이하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 청년</a:t>
            </a:r>
          </a:p>
          <a:p>
            <a:pPr marL="263525" indent="95250">
              <a:lnSpc>
                <a:spcPct val="150000"/>
              </a:lnSpc>
              <a:defRPr/>
            </a:pPr>
            <a:r>
              <a:rPr lang="en-US" altLang="ko-KR" sz="1300" b="1" dirty="0">
                <a:effectLst>
                  <a:outerShdw sx="101000" sy="101000" algn="l" rotWithShape="0">
                    <a:prstClr val="black"/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○</a:t>
            </a:r>
            <a:r>
              <a:rPr lang="en-US" altLang="ko-KR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 </a:t>
            </a:r>
            <a:r>
              <a:rPr lang="ko-KR" altLang="en-US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신청자격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: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우리 시에 주소지를 둔 개인 또는 법인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263525" indent="95250">
              <a:lnSpc>
                <a:spcPct val="150000"/>
              </a:lnSpc>
              <a:defRPr/>
            </a:pPr>
            <a:r>
              <a:rPr lang="en-US" altLang="ko-KR" sz="1600" dirty="0"/>
              <a:t>※ </a:t>
            </a:r>
            <a:r>
              <a:rPr lang="en-US" altLang="ko-KR" sz="1600" dirty="0" err="1"/>
              <a:t>매입약정형</a:t>
            </a:r>
            <a:r>
              <a:rPr lang="en-US" altLang="ko-KR" sz="1600" dirty="0"/>
              <a:t> </a:t>
            </a:r>
            <a:r>
              <a:rPr lang="en-US" altLang="ko-KR" sz="1600" dirty="0" err="1"/>
              <a:t>임대주택의</a:t>
            </a:r>
            <a:r>
              <a:rPr lang="en-US" altLang="ko-KR" sz="1600" dirty="0"/>
              <a:t> </a:t>
            </a:r>
            <a:r>
              <a:rPr lang="en-US" altLang="ko-KR" sz="1600" dirty="0" err="1"/>
              <a:t>설계</a:t>
            </a:r>
            <a:r>
              <a:rPr lang="en-US" altLang="ko-KR" sz="1600" dirty="0"/>
              <a:t> 및 </a:t>
            </a:r>
            <a:r>
              <a:rPr lang="en-US" altLang="ko-KR" sz="1600" dirty="0" err="1"/>
              <a:t>시공은</a:t>
            </a:r>
            <a:r>
              <a:rPr lang="en-US" altLang="ko-KR" sz="1600" dirty="0"/>
              <a:t> </a:t>
            </a:r>
            <a:r>
              <a:rPr lang="en-US" altLang="ko-KR" sz="1600" dirty="0" err="1"/>
              <a:t>우리</a:t>
            </a:r>
            <a:r>
              <a:rPr lang="en-US" altLang="ko-KR" sz="1600" dirty="0"/>
              <a:t> </a:t>
            </a:r>
            <a:r>
              <a:rPr lang="en-US" altLang="ko-KR" sz="1600" dirty="0" err="1"/>
              <a:t>시에</a:t>
            </a:r>
            <a:r>
              <a:rPr lang="en-US" altLang="ko-KR" sz="1600" dirty="0"/>
              <a:t> </a:t>
            </a:r>
            <a:r>
              <a:rPr lang="en-US" altLang="ko-KR" sz="1600" dirty="0" err="1"/>
              <a:t>등록된</a:t>
            </a:r>
            <a:r>
              <a:rPr lang="en-US" altLang="ko-KR" sz="1600" dirty="0"/>
              <a:t> </a:t>
            </a:r>
            <a:r>
              <a:rPr lang="en-US" altLang="ko-KR" sz="1600" dirty="0" err="1"/>
              <a:t>자로</a:t>
            </a:r>
            <a:r>
              <a:rPr lang="en-US" altLang="ko-KR" sz="1600" dirty="0"/>
              <a:t> 하</a:t>
            </a:r>
            <a:r>
              <a:rPr lang="ko-KR" altLang="en-US" sz="1600" dirty="0"/>
              <a:t>여야 함</a:t>
            </a:r>
            <a:endParaRPr lang="ko-KR" altLang="en-US" dirty="0"/>
          </a:p>
          <a:p>
            <a:pPr marL="263525" lvl="0" indent="95250">
              <a:defRPr/>
            </a:pPr>
            <a:endParaRPr b="0" i="0" u="none" strike="noStrike" spc="-280" dirty="0">
              <a:solidFill>
                <a:srgbClr val="000000"/>
              </a:solidFill>
              <a:latin typeface="바탕체"/>
              <a:ea typeface="바탕체"/>
              <a:cs typeface="한양신명조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84536" y="2706026"/>
            <a:ext cx="8725304" cy="784830"/>
          </a:xfrm>
          <a:prstGeom prst="rect">
            <a:avLst/>
          </a:prstGeom>
          <a:noFill/>
          <a:ln w="28575">
            <a:solidFill>
              <a:srgbClr val="94C3BB"/>
            </a:solidFill>
            <a:prstDash val="sysDot"/>
          </a:ln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-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우  리  시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: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민간사업자 공모 및 선정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,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 임대주택 매입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  <a:cs typeface="함초롬바탕"/>
            </a:endParaRPr>
          </a:p>
          <a:p>
            <a:pPr lvl="0">
              <a:defRPr/>
            </a:pP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-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민간사업자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: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매입약정형 임대주택 설계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·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시공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                      </a:t>
            </a:r>
          </a:p>
        </p:txBody>
      </p:sp>
      <p:cxnSp>
        <p:nvCxnSpPr>
          <p:cNvPr id="13" name="직선 연결선 12"/>
          <p:cNvCxnSpPr/>
          <p:nvPr/>
        </p:nvCxnSpPr>
        <p:spPr>
          <a:xfrm>
            <a:off x="449943" y="1010102"/>
            <a:ext cx="1436522" cy="0"/>
          </a:xfrm>
          <a:prstGeom prst="line">
            <a:avLst/>
          </a:prstGeom>
          <a:ln w="12700">
            <a:solidFill>
              <a:srgbClr val="94C3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표 10">
            <a:extLst>
              <a:ext uri="{FF2B5EF4-FFF2-40B4-BE49-F238E27FC236}">
                <a16:creationId xmlns:a16="http://schemas.microsoft.com/office/drawing/2014/main" id="{DF21A20F-555C-4A9C-8893-D754D4B5CD0B}"/>
              </a:ext>
            </a:extLst>
          </p:cNvPr>
          <p:cNvGraphicFramePr>
            <a:graphicFrameLocks noGrp="1"/>
          </p:cNvGraphicFramePr>
          <p:nvPr/>
        </p:nvGraphicFramePr>
        <p:xfrm>
          <a:off x="10495008" y="305637"/>
          <a:ext cx="1589900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7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2220"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48281" y="107601"/>
            <a:ext cx="92263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 Ⅱ. 2024</a:t>
            </a:r>
            <a:r>
              <a:rPr lang="ko-KR" altLang="en-US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년 사업 계획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9943" y="997089"/>
            <a:ext cx="40785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매입 주택 기준</a:t>
            </a:r>
          </a:p>
        </p:txBody>
      </p:sp>
      <p:cxnSp>
        <p:nvCxnSpPr>
          <p:cNvPr id="10" name="직선 연결선 9"/>
          <p:cNvCxnSpPr>
            <a:cxnSpLocks/>
          </p:cNvCxnSpPr>
          <p:nvPr/>
        </p:nvCxnSpPr>
        <p:spPr>
          <a:xfrm>
            <a:off x="449943" y="1458754"/>
            <a:ext cx="2231711" cy="0"/>
          </a:xfrm>
          <a:prstGeom prst="line">
            <a:avLst/>
          </a:prstGeom>
          <a:ln w="12700">
            <a:solidFill>
              <a:srgbClr val="94C3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>
            <a:cxnSpLocks/>
          </p:cNvCxnSpPr>
          <p:nvPr/>
        </p:nvCxnSpPr>
        <p:spPr>
          <a:xfrm>
            <a:off x="449943" y="997089"/>
            <a:ext cx="2161372" cy="0"/>
          </a:xfrm>
          <a:prstGeom prst="line">
            <a:avLst/>
          </a:prstGeom>
          <a:ln w="12700">
            <a:solidFill>
              <a:srgbClr val="94C3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9A8A23B-841B-477A-8031-CE5685FD8FF8}"/>
              </a:ext>
            </a:extLst>
          </p:cNvPr>
          <p:cNvSpPr txBox="1"/>
          <p:nvPr/>
        </p:nvSpPr>
        <p:spPr>
          <a:xfrm>
            <a:off x="516400" y="1916631"/>
            <a:ext cx="10887223" cy="4239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○ 매입지역</a:t>
            </a:r>
            <a:r>
              <a:rPr lang="ko-KR" altLang="en-US" b="1" dirty="0"/>
              <a:t> </a:t>
            </a:r>
            <a:r>
              <a:rPr lang="en-US" altLang="ko-KR" dirty="0">
                <a:ea typeface="바탕체"/>
                <a:cs typeface="함초롬바탕"/>
              </a:rPr>
              <a:t>: </a:t>
            </a:r>
            <a:r>
              <a:rPr lang="ko-KR" altLang="en-US" dirty="0"/>
              <a:t>울산 내 주거선호도가 높은 지역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  - </a:t>
            </a:r>
            <a:r>
              <a:rPr lang="ko-KR" altLang="en-US" dirty="0"/>
              <a:t>대학교 인근 등 청년층의 수요가 많고 </a:t>
            </a:r>
            <a:r>
              <a:rPr lang="ko-KR" altLang="en-US" dirty="0" err="1"/>
              <a:t>철도역</a:t>
            </a:r>
            <a:r>
              <a:rPr lang="en-US" altLang="ko-KR" dirty="0"/>
              <a:t>, </a:t>
            </a:r>
            <a:r>
              <a:rPr lang="ko-KR" altLang="en-US" dirty="0" err="1"/>
              <a:t>버스환승시설</a:t>
            </a:r>
            <a:r>
              <a:rPr lang="ko-KR" altLang="en-US" dirty="0"/>
              <a:t> 인근 등 교통이 편리한 지역 위주로 매입 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    하며</a:t>
            </a:r>
            <a:r>
              <a:rPr lang="en-US" altLang="ko-KR" dirty="0"/>
              <a:t>, </a:t>
            </a:r>
            <a:r>
              <a:rPr lang="ko-KR" altLang="en-US" dirty="0"/>
              <a:t>입지여건에 따라 매입이 제한될 수 있음</a:t>
            </a:r>
          </a:p>
          <a:p>
            <a:pPr marL="263525" lvl="0" indent="95250">
              <a:lnSpc>
                <a:spcPct val="150000"/>
              </a:lnSpc>
              <a:defRPr/>
            </a:pPr>
            <a:endParaRPr lang="en-US" altLang="ko-KR" sz="1000" dirty="0">
              <a:ea typeface="바탕체"/>
              <a:cs typeface="함초롬바탕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○ </a:t>
            </a:r>
            <a:r>
              <a:rPr lang="ko-KR" altLang="en-US" dirty="0" err="1"/>
              <a:t>동별</a:t>
            </a:r>
            <a:r>
              <a:rPr lang="ko-KR" altLang="en-US" dirty="0"/>
              <a:t> 일괄매입 원칙</a:t>
            </a:r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  </a:t>
            </a:r>
            <a:r>
              <a:rPr lang="en-US" altLang="ko-KR" dirty="0"/>
              <a:t>- </a:t>
            </a:r>
            <a:r>
              <a:rPr lang="ko-KR" altLang="en-US" dirty="0"/>
              <a:t>동당 </a:t>
            </a:r>
            <a:r>
              <a:rPr lang="ko-KR" altLang="en-US" dirty="0" err="1"/>
              <a:t>세대수</a:t>
            </a:r>
            <a:r>
              <a:rPr lang="ko-KR" altLang="en-US" dirty="0"/>
              <a:t> </a:t>
            </a:r>
            <a:r>
              <a:rPr lang="en-US" altLang="ko-KR" dirty="0"/>
              <a:t>: 20</a:t>
            </a:r>
            <a:r>
              <a:rPr lang="ko-KR" altLang="en-US" dirty="0"/>
              <a:t>호 이상 </a:t>
            </a:r>
            <a:endParaRPr lang="en-US" altLang="ko-KR" dirty="0"/>
          </a:p>
          <a:p>
            <a:pPr fontAlgn="base">
              <a:lnSpc>
                <a:spcPct val="150000"/>
              </a:lnSpc>
            </a:pPr>
            <a:endParaRPr lang="ko-KR" altLang="en-US" sz="1000" dirty="0"/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○ 주택 설계</a:t>
            </a:r>
            <a:r>
              <a:rPr lang="en-US" altLang="ko-KR" dirty="0"/>
              <a:t>·</a:t>
            </a:r>
            <a:r>
              <a:rPr lang="ko-KR" altLang="en-US" dirty="0"/>
              <a:t>시공기준</a:t>
            </a:r>
            <a:r>
              <a:rPr lang="ko-KR" altLang="en-US" sz="300" dirty="0">
                <a:solidFill>
                  <a:schemeClr val="dk1"/>
                </a:solidFill>
                <a:ea typeface="바탕체"/>
                <a:cs typeface="함초롬바탕"/>
              </a:rPr>
              <a:t> </a:t>
            </a:r>
            <a:endParaRPr lang="en-US" altLang="ko-KR" sz="300" dirty="0">
              <a:solidFill>
                <a:schemeClr val="dk1"/>
              </a:solidFill>
              <a:ea typeface="바탕체"/>
              <a:cs typeface="함초롬바탕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dirty="0">
                <a:solidFill>
                  <a:schemeClr val="dk1"/>
                </a:solidFill>
                <a:ea typeface="맑은 고딕" panose="020B0503020000020004" pitchFamily="50" charset="-127"/>
                <a:cs typeface="함초롬바탕"/>
              </a:rPr>
              <a:t>  </a:t>
            </a:r>
            <a:r>
              <a:rPr lang="en-US" altLang="ko-KR" dirty="0">
                <a:solidFill>
                  <a:schemeClr val="dk1"/>
                </a:solidFill>
                <a:ea typeface="맑은 고딕" panose="020B0503020000020004" pitchFamily="50" charset="-127"/>
                <a:cs typeface="함초롬바탕"/>
              </a:rPr>
              <a:t>-</a:t>
            </a:r>
            <a:r>
              <a:rPr lang="ko-KR" altLang="en-US" dirty="0">
                <a:solidFill>
                  <a:schemeClr val="dk1"/>
                </a:solidFill>
                <a:ea typeface="맑은 고딕" panose="020B0503020000020004" pitchFamily="50" charset="-127"/>
                <a:cs typeface="함초롬바탕"/>
              </a:rPr>
              <a:t> 본 건물 </a:t>
            </a:r>
            <a:r>
              <a:rPr lang="ko-KR" altLang="en-US" dirty="0" err="1">
                <a:solidFill>
                  <a:schemeClr val="dk1"/>
                </a:solidFill>
                <a:ea typeface="맑은 고딕" panose="020B0503020000020004" pitchFamily="50" charset="-127"/>
                <a:cs typeface="함초롬바탕"/>
              </a:rPr>
              <a:t>설계시</a:t>
            </a:r>
            <a:r>
              <a:rPr lang="ko-KR" altLang="en-US" dirty="0">
                <a:solidFill>
                  <a:schemeClr val="dk1"/>
                </a:solidFill>
                <a:ea typeface="맑은 고딕" panose="020B0503020000020004" pitchFamily="50" charset="-127"/>
                <a:cs typeface="함초롬바탕"/>
              </a:rPr>
              <a:t> 건축법 등 하위법령 표준시방서 등 모든</a:t>
            </a:r>
            <a:r>
              <a:rPr lang="vi-VN" altLang="ko-KR" dirty="0">
                <a:solidFill>
                  <a:schemeClr val="dk1"/>
                </a:solidFill>
                <a:ea typeface="맑은 고딕" panose="020B0503020000020004" pitchFamily="50" charset="-127"/>
                <a:cs typeface="함초롬바탕"/>
              </a:rPr>
              <a:t> </a:t>
            </a:r>
            <a:r>
              <a:rPr lang="ko-KR" altLang="en-US" dirty="0">
                <a:solidFill>
                  <a:schemeClr val="dk1"/>
                </a:solidFill>
                <a:ea typeface="맑은 고딕" panose="020B0503020000020004" pitchFamily="50" charset="-127"/>
                <a:cs typeface="함초롬바탕"/>
              </a:rPr>
              <a:t>규정에 적합하여야 할</a:t>
            </a:r>
            <a:r>
              <a:rPr lang="vi-VN" altLang="ko-KR" dirty="0">
                <a:solidFill>
                  <a:schemeClr val="dk1"/>
                </a:solidFill>
                <a:ea typeface="맑은 고딕" panose="020B0503020000020004" pitchFamily="50" charset="-127"/>
                <a:cs typeface="함초롬바탕"/>
              </a:rPr>
              <a:t> </a:t>
            </a:r>
            <a:r>
              <a:rPr lang="ko-KR" altLang="en-US" dirty="0">
                <a:solidFill>
                  <a:schemeClr val="dk1"/>
                </a:solidFill>
                <a:ea typeface="맑은 고딕" panose="020B0503020000020004" pitchFamily="50" charset="-127"/>
                <a:cs typeface="함초롬바탕"/>
              </a:rPr>
              <a:t>것</a:t>
            </a:r>
            <a:endParaRPr lang="en-US" altLang="ko-KR" dirty="0">
              <a:solidFill>
                <a:schemeClr val="dk1"/>
              </a:solidFill>
              <a:ea typeface="맑은 고딕" panose="020B0503020000020004" pitchFamily="50" charset="-127"/>
              <a:cs typeface="함초롬바탕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dirty="0">
                <a:solidFill>
                  <a:schemeClr val="dk1"/>
                </a:solidFill>
                <a:ea typeface="맑은 고딕" panose="020B0503020000020004" pitchFamily="50" charset="-127"/>
                <a:cs typeface="함초롬바탕"/>
              </a:rPr>
              <a:t>  </a:t>
            </a:r>
            <a:r>
              <a:rPr lang="en-US" altLang="ko-KR" dirty="0">
                <a:solidFill>
                  <a:schemeClr val="dk1"/>
                </a:solidFill>
                <a:ea typeface="맑은 고딕" panose="020B0503020000020004" pitchFamily="50" charset="-127"/>
                <a:cs typeface="함초롬바탕"/>
              </a:rPr>
              <a:t>-</a:t>
            </a:r>
            <a:r>
              <a:rPr lang="ko-KR" altLang="en-US" dirty="0">
                <a:solidFill>
                  <a:schemeClr val="dk1"/>
                </a:solidFill>
                <a:ea typeface="맑은 고딕" panose="020B0503020000020004" pitchFamily="50" charset="-127"/>
                <a:cs typeface="함초롬바탕"/>
              </a:rPr>
              <a:t> 마감재료</a:t>
            </a:r>
            <a:r>
              <a:rPr lang="en-US" altLang="ko-KR" dirty="0">
                <a:solidFill>
                  <a:schemeClr val="dk1"/>
                </a:solidFill>
                <a:ea typeface="맑은 고딕" panose="020B0503020000020004" pitchFamily="50" charset="-127"/>
                <a:cs typeface="함초롬바탕"/>
              </a:rPr>
              <a:t>,</a:t>
            </a:r>
            <a:r>
              <a:rPr lang="ko-KR" altLang="en-US" dirty="0">
                <a:solidFill>
                  <a:schemeClr val="dk1"/>
                </a:solidFill>
                <a:ea typeface="맑은 고딕" panose="020B0503020000020004" pitchFamily="50" charset="-127"/>
                <a:cs typeface="함초롬바탕"/>
              </a:rPr>
              <a:t> 단열재 성능 등 내부자재는 규정된 성능 이상으로 계획하고 층간소음 저감 방안 마련</a:t>
            </a:r>
            <a:endParaRPr lang="en-US" altLang="ko-KR" dirty="0">
              <a:solidFill>
                <a:schemeClr val="dk1"/>
              </a:solidFill>
              <a:ea typeface="맑은 고딕" panose="020B0503020000020004" pitchFamily="50" charset="-127"/>
              <a:cs typeface="함초롬바탕"/>
            </a:endParaRPr>
          </a:p>
          <a:p>
            <a:pPr fontAlgn="base">
              <a:lnSpc>
                <a:spcPct val="150000"/>
              </a:lnSpc>
            </a:pPr>
            <a:r>
              <a:rPr lang="ko-KR" altLang="en-US" dirty="0">
                <a:solidFill>
                  <a:schemeClr val="dk1"/>
                </a:solidFill>
                <a:ea typeface="맑은 고딕" panose="020B0503020000020004" pitchFamily="50" charset="-127"/>
                <a:cs typeface="함초롬바탕"/>
              </a:rPr>
              <a:t>  </a:t>
            </a:r>
            <a:r>
              <a:rPr lang="en-US" altLang="ko-KR" dirty="0">
                <a:solidFill>
                  <a:schemeClr val="dk1"/>
                </a:solidFill>
                <a:ea typeface="맑은 고딕" panose="020B0503020000020004" pitchFamily="50" charset="-127"/>
                <a:cs typeface="함초롬바탕"/>
              </a:rPr>
              <a:t>-</a:t>
            </a:r>
            <a:r>
              <a:rPr lang="ko-KR" altLang="en-US" dirty="0">
                <a:solidFill>
                  <a:schemeClr val="dk1"/>
                </a:solidFill>
                <a:ea typeface="맑은 고딕" panose="020B0503020000020004" pitchFamily="50" charset="-127"/>
                <a:cs typeface="함초롬바탕"/>
              </a:rPr>
              <a:t> 전기</a:t>
            </a:r>
            <a:r>
              <a:rPr lang="en-US" altLang="ko-KR" dirty="0">
                <a:solidFill>
                  <a:schemeClr val="dk1"/>
                </a:solidFill>
                <a:ea typeface="맑은 고딕" panose="020B0503020000020004" pitchFamily="50" charset="-127"/>
                <a:cs typeface="함초롬바탕"/>
              </a:rPr>
              <a:t>,</a:t>
            </a:r>
            <a:r>
              <a:rPr lang="ko-KR" altLang="en-US" dirty="0">
                <a:solidFill>
                  <a:schemeClr val="dk1"/>
                </a:solidFill>
                <a:ea typeface="맑은 고딕" panose="020B0503020000020004" pitchFamily="50" charset="-127"/>
                <a:cs typeface="함초롬바탕"/>
              </a:rPr>
              <a:t> 통신</a:t>
            </a:r>
            <a:r>
              <a:rPr lang="en-US" altLang="ko-KR" dirty="0">
                <a:solidFill>
                  <a:schemeClr val="dk1"/>
                </a:solidFill>
                <a:ea typeface="맑은 고딕" panose="020B0503020000020004" pitchFamily="50" charset="-127"/>
                <a:cs typeface="함초롬바탕"/>
              </a:rPr>
              <a:t>,</a:t>
            </a:r>
            <a:r>
              <a:rPr lang="ko-KR" altLang="en-US" dirty="0">
                <a:solidFill>
                  <a:schemeClr val="dk1"/>
                </a:solidFill>
                <a:ea typeface="맑은 고딕" panose="020B0503020000020004" pitchFamily="50" charset="-127"/>
                <a:cs typeface="함초롬바탕"/>
              </a:rPr>
              <a:t> 설비 등 향후 보수 시 점검이 용이하도록 설계</a:t>
            </a:r>
            <a:r>
              <a:rPr lang="en-US" altLang="ko-KR" dirty="0">
                <a:solidFill>
                  <a:schemeClr val="dk1"/>
                </a:solidFill>
                <a:ea typeface="맑은 고딕" panose="020B0503020000020004" pitchFamily="50" charset="-127"/>
                <a:cs typeface="함초롬바탕"/>
              </a:rPr>
              <a:t>(</a:t>
            </a:r>
            <a:r>
              <a:rPr lang="ko-KR" altLang="en-US" dirty="0">
                <a:solidFill>
                  <a:schemeClr val="dk1"/>
                </a:solidFill>
                <a:ea typeface="맑은 고딕" panose="020B0503020000020004" pitchFamily="50" charset="-127"/>
                <a:cs typeface="함초롬바탕"/>
              </a:rPr>
              <a:t>누수 등</a:t>
            </a:r>
            <a:r>
              <a:rPr lang="en-US" altLang="ko-KR" dirty="0">
                <a:solidFill>
                  <a:schemeClr val="dk1"/>
                </a:solidFill>
                <a:ea typeface="맑은 고딕" panose="020B0503020000020004" pitchFamily="50" charset="-127"/>
                <a:cs typeface="함초롬바탕"/>
              </a:rPr>
              <a:t>)</a:t>
            </a:r>
            <a:endParaRPr lang="ko-KR" altLang="en-US" dirty="0">
              <a:solidFill>
                <a:schemeClr val="dk1"/>
              </a:solidFill>
              <a:ea typeface="맑은 고딕" panose="020B0503020000020004" pitchFamily="50" charset="-127"/>
            </a:endParaRPr>
          </a:p>
        </p:txBody>
      </p:sp>
      <p:graphicFrame>
        <p:nvGraphicFramePr>
          <p:cNvPr id="15" name="표 14">
            <a:extLst>
              <a:ext uri="{FF2B5EF4-FFF2-40B4-BE49-F238E27FC236}">
                <a16:creationId xmlns:a16="http://schemas.microsoft.com/office/drawing/2014/main" id="{0F17877B-2FA0-487C-B294-040458DEB787}"/>
              </a:ext>
            </a:extLst>
          </p:cNvPr>
          <p:cNvGraphicFramePr>
            <a:graphicFrameLocks noGrp="1"/>
          </p:cNvGraphicFramePr>
          <p:nvPr/>
        </p:nvGraphicFramePr>
        <p:xfrm>
          <a:off x="10495008" y="305637"/>
          <a:ext cx="1589900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7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2220"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A8AA032-1425-449D-8014-71F16263CB7B}"/>
              </a:ext>
            </a:extLst>
          </p:cNvPr>
          <p:cNvSpPr txBox="1"/>
          <p:nvPr/>
        </p:nvSpPr>
        <p:spPr>
          <a:xfrm>
            <a:off x="502918" y="3108103"/>
            <a:ext cx="11186161" cy="3362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○ 커뮤니티 공간 필수</a:t>
            </a:r>
            <a:r>
              <a:rPr lang="en-US" altLang="ko-KR" dirty="0"/>
              <a:t>(20</a:t>
            </a:r>
            <a:r>
              <a:rPr lang="ko-KR" altLang="en-US" dirty="0"/>
              <a:t>세대 이상</a:t>
            </a:r>
            <a:r>
              <a:rPr lang="en-US" altLang="ko-KR" dirty="0"/>
              <a:t>)</a:t>
            </a:r>
            <a:endParaRPr lang="ko-KR" altLang="en-US" dirty="0"/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  - </a:t>
            </a:r>
            <a:r>
              <a:rPr lang="ko-KR" altLang="en-US" dirty="0"/>
              <a:t>세대당 </a:t>
            </a:r>
            <a:r>
              <a:rPr lang="en-US" altLang="ko-KR" dirty="0"/>
              <a:t>1.5</a:t>
            </a:r>
            <a:r>
              <a:rPr lang="ko-KR" altLang="en-US" dirty="0"/>
              <a:t>㎡ 이상 설치</a:t>
            </a:r>
            <a:r>
              <a:rPr lang="en-US" altLang="ko-KR" dirty="0"/>
              <a:t>, </a:t>
            </a:r>
            <a:r>
              <a:rPr lang="ko-KR" altLang="en-US" dirty="0"/>
              <a:t>최소 면적 </a:t>
            </a:r>
            <a:r>
              <a:rPr lang="en-US" altLang="ko-KR" dirty="0"/>
              <a:t>30</a:t>
            </a:r>
            <a:r>
              <a:rPr lang="ko-KR" altLang="en-US" dirty="0"/>
              <a:t>㎡ 이상</a:t>
            </a:r>
          </a:p>
          <a:p>
            <a:pPr fontAlgn="base">
              <a:lnSpc>
                <a:spcPct val="150000"/>
              </a:lnSpc>
            </a:pPr>
            <a:r>
              <a:rPr lang="en-US" altLang="ko-KR" dirty="0"/>
              <a:t>  - </a:t>
            </a:r>
            <a:r>
              <a:rPr lang="ko-KR" altLang="en-US" dirty="0"/>
              <a:t>권장용도 </a:t>
            </a:r>
            <a:r>
              <a:rPr lang="en-US" altLang="ko-KR"/>
              <a:t>: </a:t>
            </a:r>
            <a:r>
              <a:rPr lang="ko-KR" altLang="en-US"/>
              <a:t>창업공간</a:t>
            </a:r>
            <a:r>
              <a:rPr lang="en-US" altLang="ko-KR" dirty="0"/>
              <a:t>, </a:t>
            </a:r>
            <a:r>
              <a:rPr lang="ko-KR" altLang="en-US" dirty="0"/>
              <a:t>공유주방</a:t>
            </a:r>
            <a:r>
              <a:rPr lang="en-US" altLang="ko-KR" dirty="0"/>
              <a:t>, </a:t>
            </a:r>
            <a:r>
              <a:rPr lang="ko-KR" altLang="en-US" dirty="0" err="1"/>
              <a:t>공유거실</a:t>
            </a:r>
            <a:r>
              <a:rPr lang="en-US" altLang="ko-KR" dirty="0"/>
              <a:t>, </a:t>
            </a:r>
            <a:r>
              <a:rPr lang="ko-KR" altLang="en-US" dirty="0"/>
              <a:t>공동작업장</a:t>
            </a:r>
            <a:r>
              <a:rPr lang="en-US" altLang="ko-KR" dirty="0"/>
              <a:t>, </a:t>
            </a:r>
            <a:r>
              <a:rPr lang="ko-KR" altLang="en-US" dirty="0"/>
              <a:t>피트니스 등</a:t>
            </a:r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○ 재활용 분리수거장</a:t>
            </a:r>
            <a:r>
              <a:rPr lang="en-US" altLang="ko-KR" dirty="0"/>
              <a:t>, </a:t>
            </a:r>
            <a:r>
              <a:rPr lang="ko-KR" altLang="en-US" dirty="0" err="1"/>
              <a:t>무인택배함</a:t>
            </a:r>
            <a:r>
              <a:rPr lang="ko-KR" altLang="en-US" dirty="0"/>
              <a:t> 설치</a:t>
            </a:r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○ 승강기 설치 필수</a:t>
            </a:r>
            <a:r>
              <a:rPr lang="en-US" altLang="ko-KR" dirty="0"/>
              <a:t>(</a:t>
            </a:r>
            <a:r>
              <a:rPr lang="ko-KR" altLang="en-US" dirty="0"/>
              <a:t>장애인용 </a:t>
            </a:r>
            <a:r>
              <a:rPr lang="en-US" altLang="ko-KR" dirty="0"/>
              <a:t>13</a:t>
            </a:r>
            <a:r>
              <a:rPr lang="ko-KR" altLang="en-US" dirty="0"/>
              <a:t>인승 이상 권장</a:t>
            </a:r>
            <a:r>
              <a:rPr lang="en-US" altLang="ko-KR" dirty="0"/>
              <a:t>)</a:t>
            </a:r>
            <a:endParaRPr lang="vi-VN" altLang="ko-KR" dirty="0"/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○ 주차대수는 세대당 </a:t>
            </a:r>
            <a:r>
              <a:rPr lang="en-US" altLang="ko-KR" dirty="0"/>
              <a:t>0.5</a:t>
            </a:r>
            <a:r>
              <a:rPr lang="ko-KR" altLang="en-US" dirty="0"/>
              <a:t>대 이상 설치하여야 하며</a:t>
            </a:r>
            <a:r>
              <a:rPr lang="en-US" altLang="ko-KR" dirty="0"/>
              <a:t>, </a:t>
            </a:r>
            <a:r>
              <a:rPr lang="ko-KR" altLang="en-US" dirty="0"/>
              <a:t>지하주차장을 설치하거나 법정주차대수 이상 확보 시</a:t>
            </a:r>
            <a:endParaRPr lang="vi-VN" altLang="ko-KR" dirty="0"/>
          </a:p>
          <a:p>
            <a:pPr fontAlgn="base">
              <a:lnSpc>
                <a:spcPct val="150000"/>
              </a:lnSpc>
            </a:pPr>
            <a:r>
              <a:rPr lang="vi-VN" altLang="ko-KR" dirty="0"/>
              <a:t>     </a:t>
            </a:r>
            <a:r>
              <a:rPr lang="ko-KR" altLang="en-US" dirty="0"/>
              <a:t>매입 우대</a:t>
            </a:r>
          </a:p>
          <a:p>
            <a:pPr fontAlgn="base">
              <a:lnSpc>
                <a:spcPct val="150000"/>
              </a:lnSpc>
            </a:pPr>
            <a:r>
              <a:rPr lang="ko-KR" altLang="en-US" dirty="0"/>
              <a:t>○ 근린생활시설 제외</a:t>
            </a:r>
            <a:r>
              <a:rPr lang="en-US" altLang="ko-KR" dirty="0"/>
              <a:t>, </a:t>
            </a:r>
            <a:r>
              <a:rPr lang="ko-KR" altLang="en-US" dirty="0"/>
              <a:t>기계식 주차장 불가</a:t>
            </a:r>
            <a:r>
              <a:rPr lang="en-US" altLang="ko-KR" dirty="0"/>
              <a:t>, </a:t>
            </a:r>
            <a:r>
              <a:rPr lang="ko-KR" altLang="en-US" dirty="0"/>
              <a:t>지하</a:t>
            </a:r>
            <a:r>
              <a:rPr lang="en-US" altLang="ko-KR" dirty="0"/>
              <a:t>(</a:t>
            </a:r>
            <a:r>
              <a:rPr lang="ko-KR" altLang="en-US" dirty="0" err="1"/>
              <a:t>반지하</a:t>
            </a:r>
            <a:r>
              <a:rPr lang="en-US" altLang="ko-KR" dirty="0"/>
              <a:t>)</a:t>
            </a:r>
            <a:r>
              <a:rPr lang="ko-KR" altLang="en-US" dirty="0"/>
              <a:t> 세대 불가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00D903-8400-4C98-AE87-C1088183E97E}"/>
              </a:ext>
            </a:extLst>
          </p:cNvPr>
          <p:cNvSpPr txBox="1"/>
          <p:nvPr/>
        </p:nvSpPr>
        <p:spPr>
          <a:xfrm>
            <a:off x="449943" y="997089"/>
            <a:ext cx="40785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매입 주택 기준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0DDFDF-CC72-4E83-AF55-6F87C574CD21}"/>
              </a:ext>
            </a:extLst>
          </p:cNvPr>
          <p:cNvSpPr txBox="1"/>
          <p:nvPr/>
        </p:nvSpPr>
        <p:spPr>
          <a:xfrm>
            <a:off x="148281" y="107601"/>
            <a:ext cx="92263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 Ⅱ. 2024</a:t>
            </a:r>
            <a:r>
              <a:rPr lang="ko-KR" altLang="en-US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년 사업 계획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ECBC518-D364-4C9B-8932-D2E31DD662A2}"/>
              </a:ext>
            </a:extLst>
          </p:cNvPr>
          <p:cNvSpPr txBox="1"/>
          <p:nvPr/>
        </p:nvSpPr>
        <p:spPr>
          <a:xfrm>
            <a:off x="502919" y="1611090"/>
            <a:ext cx="11186161" cy="4542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ko-KR" altLang="en-US" dirty="0"/>
              <a:t>○ 유형별 기준</a:t>
            </a:r>
            <a:endParaRPr lang="ko-KR" altLang="en-US" dirty="0">
              <a:solidFill>
                <a:schemeClr val="dk1"/>
              </a:solidFill>
              <a:latin typeface="바탕체"/>
              <a:ea typeface="바탕체"/>
            </a:endParaRPr>
          </a:p>
        </p:txBody>
      </p:sp>
      <p:graphicFrame>
        <p:nvGraphicFramePr>
          <p:cNvPr id="13" name="표 12">
            <a:extLst>
              <a:ext uri="{FF2B5EF4-FFF2-40B4-BE49-F238E27FC236}">
                <a16:creationId xmlns:a16="http://schemas.microsoft.com/office/drawing/2014/main" id="{A1880A1A-986E-4E33-BE7E-1689A00890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0844625"/>
              </p:ext>
            </p:extLst>
          </p:nvPr>
        </p:nvGraphicFramePr>
        <p:xfrm>
          <a:off x="590367" y="2189389"/>
          <a:ext cx="10804465" cy="794707"/>
        </p:xfrm>
        <a:graphic>
          <a:graphicData uri="http://schemas.openxmlformats.org/drawingml/2006/table">
            <a:tbl>
              <a:tblPr firstRow="1" bandRow="1"/>
              <a:tblGrid>
                <a:gridCol w="13033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8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4269">
                  <a:extLst>
                    <a:ext uri="{9D8B030D-6E8A-4147-A177-3AD203B41FA5}">
                      <a16:colId xmlns:a16="http://schemas.microsoft.com/office/drawing/2014/main" val="473738819"/>
                    </a:ext>
                  </a:extLst>
                </a:gridCol>
                <a:gridCol w="23464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85109">
                  <a:extLst>
                    <a:ext uri="{9D8B030D-6E8A-4147-A177-3AD203B41FA5}">
                      <a16:colId xmlns:a16="http://schemas.microsoft.com/office/drawing/2014/main" val="295513109"/>
                    </a:ext>
                  </a:extLst>
                </a:gridCol>
                <a:gridCol w="12370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1873"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구 분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-10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전용면적</a:t>
                      </a:r>
                      <a:endParaRPr lang="en-US" altLang="ko-KR" sz="1600" kern="0" spc="-10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-10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방개수</a:t>
                      </a:r>
                      <a:endParaRPr lang="en-US" altLang="ko-KR" sz="1600" kern="0" spc="-10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-16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필수설치</a:t>
                      </a:r>
                      <a:endParaRPr lang="ko-KR" altLang="en-US" sz="1600" kern="0" spc="-16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-16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매입</a:t>
                      </a:r>
                      <a:r>
                        <a:rPr lang="en-US" altLang="ko-KR" sz="1600" kern="0" spc="-16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(</a:t>
                      </a:r>
                      <a:r>
                        <a:rPr lang="ko-KR" altLang="en-US" sz="1600" kern="0" spc="-16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호당한도</a:t>
                      </a:r>
                      <a:r>
                        <a:rPr lang="en-US" altLang="ko-KR" sz="1600" kern="0" spc="-16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)</a:t>
                      </a:r>
                      <a:endParaRPr lang="ko-KR" altLang="en-US" sz="1600" kern="0" spc="-16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비고</a:t>
                      </a:r>
                      <a:endParaRPr lang="ko-KR" altLang="en-US" sz="1600" kern="0" spc="-7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2834"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청 년</a:t>
                      </a:r>
                      <a:endParaRPr lang="ko-KR" altLang="en-US" sz="1600" kern="0" spc="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kern="0" spc="-14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19 ~ 24</a:t>
                      </a:r>
                      <a:r>
                        <a:rPr lang="ko-KR" alt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㎡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600" kern="0" spc="-14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1</a:t>
                      </a:r>
                      <a:r>
                        <a:rPr lang="ko-KR" altLang="en-US" sz="1600" kern="0" spc="-14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개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빌트인 가전</a:t>
                      </a:r>
                      <a:r>
                        <a:rPr lang="en-US" altLang="ko-KR" sz="16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, </a:t>
                      </a: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가구</a:t>
                      </a:r>
                      <a:endParaRPr lang="ko-KR" altLang="en-US" sz="1600" kern="0" spc="-7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altLang="ko-KR" sz="1600" kern="0" spc="-7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1.3</a:t>
                      </a:r>
                      <a:r>
                        <a:rPr lang="ko-KR" altLang="en-US" sz="1600" kern="0" spc="-70" dirty="0">
                          <a:solidFill>
                            <a:srgbClr val="00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함초롬바탕"/>
                        </a:rPr>
                        <a:t>억 이하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ko-KR" altLang="en-US" sz="1600" kern="0" spc="-70" dirty="0">
                        <a:solidFill>
                          <a:srgbClr val="00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함초롬바탕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4" name="직선 연결선 13">
            <a:extLst>
              <a:ext uri="{FF2B5EF4-FFF2-40B4-BE49-F238E27FC236}">
                <a16:creationId xmlns:a16="http://schemas.microsoft.com/office/drawing/2014/main" id="{4076A99F-D919-4917-96FC-1C5D2E37DD4C}"/>
              </a:ext>
            </a:extLst>
          </p:cNvPr>
          <p:cNvCxnSpPr>
            <a:cxnSpLocks/>
          </p:cNvCxnSpPr>
          <p:nvPr/>
        </p:nvCxnSpPr>
        <p:spPr>
          <a:xfrm>
            <a:off x="449943" y="1458754"/>
            <a:ext cx="2231711" cy="0"/>
          </a:xfrm>
          <a:prstGeom prst="line">
            <a:avLst/>
          </a:prstGeom>
          <a:ln w="12700">
            <a:solidFill>
              <a:srgbClr val="94C3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id="{11721AC9-BF0F-4529-9C5F-EB8380F2A871}"/>
              </a:ext>
            </a:extLst>
          </p:cNvPr>
          <p:cNvCxnSpPr>
            <a:cxnSpLocks/>
          </p:cNvCxnSpPr>
          <p:nvPr/>
        </p:nvCxnSpPr>
        <p:spPr>
          <a:xfrm>
            <a:off x="449943" y="997089"/>
            <a:ext cx="2231711" cy="0"/>
          </a:xfrm>
          <a:prstGeom prst="line">
            <a:avLst/>
          </a:prstGeom>
          <a:ln w="12700">
            <a:solidFill>
              <a:srgbClr val="94C3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표 15">
            <a:extLst>
              <a:ext uri="{FF2B5EF4-FFF2-40B4-BE49-F238E27FC236}">
                <a16:creationId xmlns:a16="http://schemas.microsoft.com/office/drawing/2014/main" id="{6022B677-0425-4650-BD0D-9B58BD4EE9A5}"/>
              </a:ext>
            </a:extLst>
          </p:cNvPr>
          <p:cNvGraphicFramePr>
            <a:graphicFrameLocks noGrp="1"/>
          </p:cNvGraphicFramePr>
          <p:nvPr/>
        </p:nvGraphicFramePr>
        <p:xfrm>
          <a:off x="10495008" y="305637"/>
          <a:ext cx="1589900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7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2220"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8964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48281" y="107601"/>
            <a:ext cx="92263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Ⅲ.</a:t>
            </a:r>
            <a:r>
              <a:rPr lang="ko-KR" altLang="en-US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 </a:t>
            </a:r>
            <a:r>
              <a:rPr lang="en-US" altLang="ko-KR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2024</a:t>
            </a:r>
            <a:r>
              <a:rPr lang="ko-KR" altLang="en-US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년 추진 계획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9943" y="997089"/>
            <a:ext cx="40785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추진절차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449943" y="1458754"/>
            <a:ext cx="1436522" cy="0"/>
          </a:xfrm>
          <a:prstGeom prst="line">
            <a:avLst/>
          </a:prstGeom>
          <a:ln w="12700">
            <a:solidFill>
              <a:srgbClr val="94C3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그룹 16"/>
          <p:cNvGrpSpPr/>
          <p:nvPr/>
        </p:nvGrpSpPr>
        <p:grpSpPr>
          <a:xfrm>
            <a:off x="260102" y="1396859"/>
            <a:ext cx="11301783" cy="5206024"/>
            <a:chOff x="260102" y="1396859"/>
            <a:chExt cx="11704441" cy="5206024"/>
          </a:xfrm>
        </p:grpSpPr>
        <p:sp>
          <p:nvSpPr>
            <p:cNvPr id="18" name="화살표: 갈매기형 수장 17"/>
            <p:cNvSpPr/>
            <p:nvPr/>
          </p:nvSpPr>
          <p:spPr>
            <a:xfrm rot="5400000">
              <a:off x="799765" y="1072425"/>
              <a:ext cx="1613115" cy="2671281"/>
            </a:xfrm>
            <a:prstGeom prst="chevron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21600000">
              <a:off x="261434" y="1396859"/>
              <a:ext cx="2671281" cy="1613115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2700" tIns="12700" rIns="12700" bIns="12700" anchor="ctr" anchorCtr="0">
              <a:noAutofit/>
            </a:bodyPr>
            <a:lstStyle/>
            <a:p>
              <a:pPr lvl="0" algn="ctr" defTabSz="889000" latinLnBrk="1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altLang="ko-KR" sz="2000" b="0" kern="1200" dirty="0">
                <a:solidFill>
                  <a:schemeClr val="tx1"/>
                </a:solidFill>
                <a:latin typeface="HY견고딕"/>
                <a:ea typeface="HY견고딕"/>
              </a:endParaRPr>
            </a:p>
            <a:p>
              <a:pPr lvl="0" algn="ctr" defTabSz="889000" latinLnBrk="1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altLang="ko-KR" sz="2000" b="0" kern="1200" dirty="0">
                  <a:solidFill>
                    <a:schemeClr val="tx1"/>
                  </a:solidFill>
                  <a:latin typeface="HY견고딕"/>
                  <a:ea typeface="HY견고딕"/>
                </a:rPr>
                <a:t>1. </a:t>
              </a:r>
              <a:r>
                <a:rPr lang="ko-KR" altLang="en-US" sz="2000" b="0" kern="1200" dirty="0">
                  <a:solidFill>
                    <a:schemeClr val="tx1"/>
                  </a:solidFill>
                  <a:latin typeface="HY견고딕"/>
                  <a:ea typeface="HY견고딕"/>
                </a:rPr>
                <a:t>사업설명회 개최</a:t>
              </a:r>
            </a:p>
            <a:p>
              <a:pPr lvl="0" algn="ctr" defTabSz="889000" latinLnBrk="1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altLang="ko-KR" sz="1600" b="0" kern="1200" dirty="0">
                  <a:solidFill>
                    <a:schemeClr val="tx1"/>
                  </a:solidFill>
                  <a:latin typeface="HY견고딕"/>
                  <a:ea typeface="HY견고딕"/>
                </a:rPr>
                <a:t>(‘24. 2.)</a:t>
              </a:r>
            </a:p>
          </p:txBody>
        </p:sp>
        <p:sp>
          <p:nvSpPr>
            <p:cNvPr id="20" name="사각형: 둥근 위쪽 모서리 19"/>
            <p:cNvSpPr/>
            <p:nvPr/>
          </p:nvSpPr>
          <p:spPr>
            <a:xfrm rot="5400000">
              <a:off x="6952620" y="-2300916"/>
              <a:ext cx="1049076" cy="8848594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1">
                <a:alpha val="90000"/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rgbClr r="0" g="0" b="0"/>
            </a:fontRef>
          </p:style>
          <p:txBody>
            <a:bodyPr anchor="ctr"/>
            <a:lstStyle/>
            <a:p>
              <a:pPr lvl="0" algn="ctr">
                <a:defRPr/>
              </a:pPr>
              <a:endParaRPr lang="ko-KR" altLang="en-US"/>
            </a:p>
          </p:txBody>
        </p:sp>
        <p:sp>
          <p:nvSpPr>
            <p:cNvPr id="21" name="TextBox 20"/>
            <p:cNvSpPr txBox="1"/>
            <p:nvPr/>
          </p:nvSpPr>
          <p:spPr>
            <a:xfrm rot="21600000">
              <a:off x="3167161" y="1650055"/>
              <a:ext cx="8797382" cy="946652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rgbClr r="0" g="0" b="0"/>
            </a:fontRef>
          </p:style>
          <p:txBody>
            <a:bodyPr vert="horz" wrap="square" lIns="113792" tIns="10159" rIns="10159" bIns="10159" anchor="ctr" anchorCtr="0">
              <a:noAutofit/>
            </a:bodyPr>
            <a:lstStyle/>
            <a:p>
              <a:pPr marL="171450" lvl="1" indent="-171450" algn="l" defTabSz="711200" latinLnBrk="1">
                <a:lnSpc>
                  <a:spcPct val="100000"/>
                </a:lnSpc>
                <a:spcBef>
                  <a:spcPct val="0"/>
                </a:spcBef>
                <a:spcAft>
                  <a:spcPct val="15000"/>
                </a:spcAft>
                <a:buChar char="•"/>
                <a:defRPr/>
              </a:pP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추진내용 </a:t>
              </a:r>
              <a: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: </a:t>
              </a: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신축매입약정 추진배경</a:t>
              </a:r>
              <a: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사업개요</a:t>
              </a:r>
              <a: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추진일정 등</a:t>
              </a:r>
            </a:p>
          </p:txBody>
        </p:sp>
        <p:sp>
          <p:nvSpPr>
            <p:cNvPr id="22" name="화살표: 갈매기형 수장 21"/>
            <p:cNvSpPr/>
            <p:nvPr/>
          </p:nvSpPr>
          <p:spPr>
            <a:xfrm rot="5400000">
              <a:off x="799765" y="2635865"/>
              <a:ext cx="1613115" cy="2671281"/>
            </a:xfrm>
            <a:prstGeom prst="chevron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 rot="21600000">
              <a:off x="263787" y="2984990"/>
              <a:ext cx="2671281" cy="1613115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2700" tIns="12700" rIns="12700" bIns="12700" anchor="ctr" anchorCtr="0">
              <a:noAutofit/>
            </a:bodyPr>
            <a:lstStyle/>
            <a:p>
              <a:pPr lvl="0" algn="ctr" defTabSz="889000" latinLnBrk="1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altLang="ko-KR" sz="2000" kern="1200" dirty="0">
                <a:solidFill>
                  <a:schemeClr val="tx1"/>
                </a:solidFill>
                <a:latin typeface="HY견고딕"/>
                <a:ea typeface="HY견고딕"/>
              </a:endParaRPr>
            </a:p>
            <a:p>
              <a:pPr lvl="0" algn="ctr" defTabSz="889000" latinLnBrk="1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altLang="ko-KR" sz="2000" kern="1200" dirty="0">
                  <a:solidFill>
                    <a:schemeClr val="tx1"/>
                  </a:solidFill>
                  <a:latin typeface="HY견고딕"/>
                  <a:ea typeface="HY견고딕"/>
                </a:rPr>
                <a:t>2. </a:t>
              </a:r>
              <a:r>
                <a:rPr lang="ko-KR" altLang="en-US" sz="2000" kern="1200" dirty="0">
                  <a:solidFill>
                    <a:schemeClr val="tx1"/>
                  </a:solidFill>
                  <a:latin typeface="HY견고딕"/>
                  <a:ea typeface="HY견고딕"/>
                </a:rPr>
                <a:t>사업 신청</a:t>
              </a:r>
            </a:p>
            <a:p>
              <a:pPr lvl="0" algn="ctr" defTabSz="889000" latinLnBrk="1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altLang="ko-KR" sz="1600" kern="1200" dirty="0">
                  <a:solidFill>
                    <a:schemeClr val="tx1"/>
                  </a:solidFill>
                  <a:latin typeface="HY견고딕"/>
                  <a:ea typeface="HY견고딕"/>
                </a:rPr>
                <a:t>(‘24. 3.</a:t>
              </a:r>
              <a:r>
                <a:rPr lang="ko-KR" altLang="en-US" sz="1600" kern="1200" dirty="0">
                  <a:solidFill>
                    <a:schemeClr val="tx1"/>
                  </a:solidFill>
                  <a:latin typeface="HY견고딕"/>
                  <a:ea typeface="HY견고딕"/>
                </a:rPr>
                <a:t> </a:t>
              </a:r>
              <a:r>
                <a:rPr lang="en-US" altLang="ko-KR" sz="1600" kern="1200" dirty="0">
                  <a:solidFill>
                    <a:schemeClr val="tx1"/>
                  </a:solidFill>
                  <a:latin typeface="HY견고딕"/>
                  <a:ea typeface="HY견고딕"/>
                </a:rPr>
                <a:t>)</a:t>
              </a:r>
            </a:p>
          </p:txBody>
        </p:sp>
        <p:sp>
          <p:nvSpPr>
            <p:cNvPr id="24" name="사각형: 둥근 위쪽 모서리 23"/>
            <p:cNvSpPr/>
            <p:nvPr/>
          </p:nvSpPr>
          <p:spPr>
            <a:xfrm rot="5400000">
              <a:off x="6733291" y="-632848"/>
              <a:ext cx="1483034" cy="8842607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1">
                <a:alpha val="90000"/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rgbClr r="0" g="0" b="0"/>
            </a:fontRef>
          </p:style>
          <p:txBody>
            <a:bodyPr anchor="ctr"/>
            <a:lstStyle/>
            <a:p>
              <a:pPr lvl="0" algn="ctr">
                <a:defRPr/>
              </a:pPr>
              <a:endParaRPr lang="ko-KR" altLang="en-US"/>
            </a:p>
          </p:txBody>
        </p:sp>
        <p:sp>
          <p:nvSpPr>
            <p:cNvPr id="25" name="TextBox 24"/>
            <p:cNvSpPr txBox="1"/>
            <p:nvPr/>
          </p:nvSpPr>
          <p:spPr>
            <a:xfrm rot="21600000">
              <a:off x="3167805" y="3119334"/>
              <a:ext cx="8770211" cy="1338242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rgbClr r="0" g="0" b="0"/>
            </a:fontRef>
          </p:style>
          <p:txBody>
            <a:bodyPr vert="horz" wrap="square" lIns="106680" tIns="9525" rIns="9525" bIns="9525" anchor="ctr" anchorCtr="0">
              <a:noAutofit/>
            </a:bodyPr>
            <a:lstStyle/>
            <a:p>
              <a:pPr marL="114300" lvl="1" indent="-114300" algn="l" defTabSz="666750" latinLnBrk="1">
                <a:lnSpc>
                  <a:spcPct val="100000"/>
                </a:lnSpc>
                <a:spcBef>
                  <a:spcPct val="0"/>
                </a:spcBef>
                <a:spcAft>
                  <a:spcPct val="15000"/>
                </a:spcAft>
                <a:buChar char="•"/>
                <a:defRPr/>
              </a:pP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공모신청 </a:t>
              </a:r>
              <a: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: </a:t>
              </a: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사업개요</a:t>
              </a:r>
              <a: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</a:t>
              </a: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사업내용</a:t>
              </a:r>
              <a: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주택신축 요건</a:t>
              </a:r>
              <a: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</a:t>
              </a: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응모자격</a:t>
              </a:r>
              <a: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</a:t>
              </a: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제출서류 확인</a:t>
              </a:r>
              <a: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</a:p>
            <a:p>
              <a:pPr marL="114300" lvl="1" indent="-114300" algn="l" defTabSz="666750" latinLnBrk="1">
                <a:lnSpc>
                  <a:spcPct val="100000"/>
                </a:lnSpc>
                <a:spcBef>
                  <a:spcPct val="0"/>
                </a:spcBef>
                <a:spcAft>
                  <a:spcPct val="15000"/>
                </a:spcAft>
                <a:buChar char="•"/>
                <a:defRPr/>
              </a:pP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제출서류 </a:t>
              </a:r>
              <a: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:</a:t>
              </a: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공모신청서 및 사업계획서 도면 등 관련서류 일체</a:t>
              </a:r>
            </a:p>
            <a:p>
              <a:pPr marL="114300" lvl="1" indent="-114300" algn="l" defTabSz="666750" latinLnBrk="1">
                <a:lnSpc>
                  <a:spcPct val="100000"/>
                </a:lnSpc>
                <a:spcBef>
                  <a:spcPct val="0"/>
                </a:spcBef>
                <a:spcAft>
                  <a:spcPct val="15000"/>
                </a:spcAft>
                <a:buChar char="•"/>
                <a:defRPr/>
              </a:pP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접수장소 </a:t>
              </a:r>
              <a: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:</a:t>
              </a: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시청 건축정책과</a:t>
              </a:r>
              <a: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직접방문</a:t>
              </a:r>
              <a: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</a:p>
          </p:txBody>
        </p:sp>
        <p:sp>
          <p:nvSpPr>
            <p:cNvPr id="26" name="화살표: 갈매기형 수장 25"/>
            <p:cNvSpPr/>
            <p:nvPr/>
          </p:nvSpPr>
          <p:spPr>
            <a:xfrm rot="5400000">
              <a:off x="789185" y="4460685"/>
              <a:ext cx="1613115" cy="2671281"/>
            </a:xfrm>
            <a:prstGeom prst="chevron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rot="21600000">
              <a:off x="276377" y="4771156"/>
              <a:ext cx="2671281" cy="1613115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2700" tIns="12700" rIns="12700" bIns="12700" anchor="ctr" anchorCtr="0">
              <a:noAutofit/>
            </a:bodyPr>
            <a:lstStyle/>
            <a:p>
              <a:pPr lvl="0" algn="ctr" defTabSz="889000" latinLnBrk="1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altLang="ko-KR" sz="2000" kern="1200" dirty="0">
                <a:solidFill>
                  <a:schemeClr val="tx1"/>
                </a:solidFill>
                <a:latin typeface="HY견고딕"/>
                <a:ea typeface="HY견고딕"/>
              </a:endParaRPr>
            </a:p>
            <a:p>
              <a:pPr lvl="0" algn="ctr" defTabSz="889000" latinLnBrk="1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altLang="ko-KR" sz="2000" kern="1200" dirty="0">
                  <a:solidFill>
                    <a:schemeClr val="tx1"/>
                  </a:solidFill>
                  <a:latin typeface="HY견고딕"/>
                  <a:ea typeface="HY견고딕"/>
                </a:rPr>
                <a:t>3. </a:t>
              </a:r>
              <a:r>
                <a:rPr lang="ko-KR" altLang="en-US" sz="2000" kern="1200" dirty="0">
                  <a:solidFill>
                    <a:schemeClr val="tx1"/>
                  </a:solidFill>
                  <a:latin typeface="HY견고딕"/>
                  <a:ea typeface="HY견고딕"/>
                </a:rPr>
                <a:t>사업자 선정</a:t>
              </a:r>
            </a:p>
            <a:p>
              <a:pPr lvl="0" algn="ctr" defTabSz="889000" latinLnBrk="1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altLang="ko-KR" sz="1600" kern="1200" dirty="0">
                  <a:solidFill>
                    <a:schemeClr val="tx1"/>
                  </a:solidFill>
                  <a:latin typeface="HY견고딕"/>
                  <a:ea typeface="HY견고딕"/>
                </a:rPr>
                <a:t>(‘24. 6.</a:t>
              </a:r>
              <a:r>
                <a:rPr lang="ko-KR" altLang="en-US" sz="1600" kern="1200" dirty="0">
                  <a:solidFill>
                    <a:schemeClr val="tx1"/>
                  </a:solidFill>
                  <a:latin typeface="HY견고딕"/>
                  <a:ea typeface="HY견고딕"/>
                </a:rPr>
                <a:t>중</a:t>
              </a:r>
              <a:r>
                <a:rPr lang="en-US" altLang="ko-KR" sz="2000" kern="1200" dirty="0">
                  <a:solidFill>
                    <a:schemeClr val="tx1"/>
                  </a:solidFill>
                  <a:latin typeface="HY견고딕"/>
                  <a:ea typeface="HY견고딕"/>
                </a:rPr>
                <a:t>)</a:t>
              </a:r>
            </a:p>
          </p:txBody>
        </p:sp>
        <p:sp>
          <p:nvSpPr>
            <p:cNvPr id="28" name="사각형: 둥근 위쪽 모서리 27"/>
            <p:cNvSpPr/>
            <p:nvPr/>
          </p:nvSpPr>
          <p:spPr>
            <a:xfrm rot="5400000">
              <a:off x="6652033" y="1285168"/>
              <a:ext cx="1675207" cy="8869045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1">
                <a:alpha val="90000"/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rgbClr r="0" g="0" b="0"/>
            </a:fontRef>
          </p:style>
          <p:txBody>
            <a:bodyPr anchor="ctr"/>
            <a:lstStyle/>
            <a:p>
              <a:pPr lvl="0" algn="ctr">
                <a:defRPr/>
              </a:pPr>
              <a:endParaRPr lang="ko-KR" alt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159890" y="4963863"/>
              <a:ext cx="8787268" cy="1511653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rgbClr r="0" g="0" b="0"/>
            </a:fontRef>
          </p:style>
          <p:txBody>
            <a:bodyPr vert="horz" wrap="square" lIns="113792" tIns="10159" rIns="10159" bIns="10159" anchor="ctr" anchorCtr="0">
              <a:noAutofit/>
            </a:bodyPr>
            <a:lstStyle/>
            <a:p>
              <a:pPr marL="171450" lvl="1" indent="-171450" algn="l" defTabSz="711200" latinLnBrk="1">
                <a:lnSpc>
                  <a:spcPct val="100000"/>
                </a:lnSpc>
                <a:spcBef>
                  <a:spcPct val="0"/>
                </a:spcBef>
                <a:spcAft>
                  <a:spcPct val="15000"/>
                </a:spcAft>
                <a:buChar char="•"/>
                <a:defRPr/>
              </a:pP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선정방식 </a:t>
              </a:r>
              <a: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: 1</a:t>
              </a: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차 서류심사 및 현장조사</a:t>
              </a:r>
              <a: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2</a:t>
              </a: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차</a:t>
              </a:r>
              <a: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심의위원회 </a:t>
              </a:r>
              <a:r>
                <a:rPr lang="ko-KR" altLang="en-US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심의</a:t>
              </a:r>
              <a:endParaRPr lang="ko-KR" altLang="en-US" kern="12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171450" lvl="1" indent="-171450" algn="l" defTabSz="711200" latinLnBrk="1">
                <a:lnSpc>
                  <a:spcPct val="100000"/>
                </a:lnSpc>
                <a:spcBef>
                  <a:spcPct val="0"/>
                </a:spcBef>
                <a:spcAft>
                  <a:spcPct val="15000"/>
                </a:spcAft>
                <a:buChar char="•"/>
                <a:defRPr/>
              </a:pP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선정기준</a:t>
              </a:r>
              <a:b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</a:br>
              <a: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- </a:t>
              </a: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정량적 평가</a:t>
              </a:r>
              <a: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임대관리 용이성</a:t>
              </a:r>
              <a: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생활편의성</a:t>
              </a:r>
              <a: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공사시행여건 등</a:t>
              </a:r>
              <a: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b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</a:br>
              <a: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- </a:t>
              </a: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정성적 평가</a:t>
              </a:r>
              <a: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</a:t>
              </a: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입지여건 및 생활 편의성</a:t>
              </a:r>
              <a:r>
                <a:rPr lang="en-US" altLang="ko-KR" kern="1200" spc="-1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kern="1200" spc="-1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건축계획 등</a:t>
              </a:r>
              <a:r>
                <a:rPr lang="en-US" altLang="ko-KR" kern="1200" spc="-1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</a:p>
            <a:p>
              <a:pPr marL="171450" lvl="1" indent="-171450" algn="l" defTabSz="711200" latinLnBrk="1">
                <a:lnSpc>
                  <a:spcPct val="100000"/>
                </a:lnSpc>
                <a:spcBef>
                  <a:spcPct val="0"/>
                </a:spcBef>
                <a:spcAft>
                  <a:spcPct val="15000"/>
                </a:spcAft>
                <a:buChar char="•"/>
                <a:defRPr/>
              </a:pP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선정통보 </a:t>
              </a:r>
              <a: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: </a:t>
              </a: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개별통보</a:t>
              </a:r>
            </a:p>
          </p:txBody>
        </p:sp>
      </p:grpSp>
      <p:cxnSp>
        <p:nvCxnSpPr>
          <p:cNvPr id="13" name="직선 연결선 12"/>
          <p:cNvCxnSpPr/>
          <p:nvPr/>
        </p:nvCxnSpPr>
        <p:spPr>
          <a:xfrm>
            <a:off x="449943" y="1018340"/>
            <a:ext cx="1436522" cy="0"/>
          </a:xfrm>
          <a:prstGeom prst="line">
            <a:avLst/>
          </a:prstGeom>
          <a:ln w="12700">
            <a:solidFill>
              <a:srgbClr val="94C3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1" name="표 30">
            <a:extLst>
              <a:ext uri="{FF2B5EF4-FFF2-40B4-BE49-F238E27FC236}">
                <a16:creationId xmlns:a16="http://schemas.microsoft.com/office/drawing/2014/main" id="{36EF20D7-C4DD-4388-873E-DA3FCEB4403C}"/>
              </a:ext>
            </a:extLst>
          </p:cNvPr>
          <p:cNvGraphicFramePr>
            <a:graphicFrameLocks noGrp="1"/>
          </p:cNvGraphicFramePr>
          <p:nvPr/>
        </p:nvGraphicFramePr>
        <p:xfrm>
          <a:off x="10495008" y="305637"/>
          <a:ext cx="1589900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7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2220"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48281" y="107601"/>
            <a:ext cx="92263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Ⅲ. 2024</a:t>
            </a:r>
            <a:r>
              <a:rPr lang="ko-KR" altLang="en-US" sz="3200" b="1" spc="-150" dirty="0">
                <a:solidFill>
                  <a:srgbClr val="FFFFFF"/>
                </a:solidFill>
                <a:latin typeface="전주 완판본 순L"/>
                <a:ea typeface="전주 완판본 순L"/>
              </a:rPr>
              <a:t>년 추진 계획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9943" y="997089"/>
            <a:ext cx="40785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  <a:cs typeface="함초롬바탕"/>
              </a:rPr>
              <a:t>추진절차</a:t>
            </a:r>
          </a:p>
        </p:txBody>
      </p:sp>
      <p:cxnSp>
        <p:nvCxnSpPr>
          <p:cNvPr id="10" name="직선 연결선 9"/>
          <p:cNvCxnSpPr/>
          <p:nvPr/>
        </p:nvCxnSpPr>
        <p:spPr>
          <a:xfrm>
            <a:off x="449943" y="1458754"/>
            <a:ext cx="1436522" cy="0"/>
          </a:xfrm>
          <a:prstGeom prst="line">
            <a:avLst/>
          </a:prstGeom>
          <a:ln w="12700">
            <a:solidFill>
              <a:srgbClr val="94C3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그룹 16"/>
          <p:cNvGrpSpPr/>
          <p:nvPr/>
        </p:nvGrpSpPr>
        <p:grpSpPr>
          <a:xfrm>
            <a:off x="466644" y="1919949"/>
            <a:ext cx="11077655" cy="3955992"/>
            <a:chOff x="466645" y="1919949"/>
            <a:chExt cx="11335982" cy="3955992"/>
          </a:xfrm>
        </p:grpSpPr>
        <p:sp>
          <p:nvSpPr>
            <p:cNvPr id="18" name="화살표: 갈매기형 수장 17"/>
            <p:cNvSpPr/>
            <p:nvPr/>
          </p:nvSpPr>
          <p:spPr>
            <a:xfrm rot="5400000">
              <a:off x="1086848" y="1675845"/>
              <a:ext cx="1508668" cy="2749073"/>
            </a:xfrm>
            <a:prstGeom prst="chevron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21600000">
              <a:off x="496952" y="1919949"/>
              <a:ext cx="2671142" cy="1508668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2700" tIns="12700" rIns="12700" bIns="12700" anchor="ctr" anchorCtr="0">
              <a:noAutofit/>
            </a:bodyPr>
            <a:lstStyle/>
            <a:p>
              <a:pPr lvl="0" algn="ctr" defTabSz="8890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altLang="ko-KR" sz="2000" kern="1200">
                <a:solidFill>
                  <a:schemeClr val="tx1"/>
                </a:solidFill>
                <a:latin typeface="HY견고딕"/>
                <a:ea typeface="HY견고딕"/>
              </a:endParaRPr>
            </a:p>
            <a:p>
              <a:pPr lvl="0" algn="ctr" defTabSz="8890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altLang="ko-KR" sz="2000" kern="1200">
                  <a:solidFill>
                    <a:schemeClr val="tx1"/>
                  </a:solidFill>
                  <a:latin typeface="HY견고딕"/>
                  <a:ea typeface="HY견고딕"/>
                </a:rPr>
                <a:t>4. </a:t>
              </a:r>
              <a:r>
                <a:rPr lang="ko-KR" altLang="en-US" sz="2000" kern="1200">
                  <a:solidFill>
                    <a:schemeClr val="tx1"/>
                  </a:solidFill>
                  <a:latin typeface="HY견고딕"/>
                  <a:ea typeface="HY견고딕"/>
                </a:rPr>
                <a:t>건물 신축</a:t>
              </a:r>
            </a:p>
          </p:txBody>
        </p:sp>
        <p:sp>
          <p:nvSpPr>
            <p:cNvPr id="20" name="사각형: 둥근 위쪽 모서리 19"/>
            <p:cNvSpPr/>
            <p:nvPr/>
          </p:nvSpPr>
          <p:spPr>
            <a:xfrm rot="5400000">
              <a:off x="7084729" y="-1370258"/>
              <a:ext cx="1159692" cy="8276104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1">
                <a:alpha val="90000"/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rgbClr r="0" g="0" b="0"/>
            </a:fontRef>
          </p:style>
          <p:txBody>
            <a:bodyPr anchor="ctr"/>
            <a:lstStyle/>
            <a:p>
              <a:pPr lvl="0" algn="ctr">
                <a:defRPr/>
              </a:pPr>
              <a:endParaRPr lang="ko-KR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26524" y="2244558"/>
              <a:ext cx="8219493" cy="1046470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rgbClr r="0" g="0" b="0"/>
            </a:fontRef>
          </p:style>
          <p:txBody>
            <a:bodyPr vert="horz" wrap="square" lIns="113792" tIns="10159" rIns="10159" bIns="10159" anchor="ctr" anchorCtr="0">
              <a:noAutofit/>
            </a:bodyPr>
            <a:lstStyle/>
            <a:p>
              <a:pPr marL="171450" lvl="1" indent="-171450" algn="l" defTabSz="711200" latinLnBrk="1">
                <a:lnSpc>
                  <a:spcPct val="120000"/>
                </a:lnSpc>
                <a:spcBef>
                  <a:spcPct val="0"/>
                </a:spcBef>
                <a:spcAft>
                  <a:spcPct val="15000"/>
                </a:spcAft>
                <a:buChar char="•"/>
                <a:defRPr/>
              </a:pP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약정체결</a:t>
              </a:r>
              <a: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1</a:t>
              </a: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차 감정평가</a:t>
              </a:r>
              <a: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건축허가</a:t>
              </a:r>
              <a: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시공</a:t>
              </a:r>
              <a: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품질점검</a:t>
              </a:r>
              <a: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(4</a:t>
              </a: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회</a:t>
              </a:r>
              <a: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)</a:t>
              </a:r>
              <a:endParaRPr lang="ko-KR" altLang="en-US" kern="12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171450" lvl="1" indent="-171450" algn="l" defTabSz="711200" latinLnBrk="1">
                <a:lnSpc>
                  <a:spcPct val="120000"/>
                </a:lnSpc>
                <a:spcBef>
                  <a:spcPct val="0"/>
                </a:spcBef>
                <a:spcAft>
                  <a:spcPct val="15000"/>
                </a:spcAft>
                <a:buChar char="•"/>
                <a:defRPr/>
              </a:pP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청년 층의 수요를 충족하는 약정형 임대주택 신축</a:t>
              </a:r>
            </a:p>
          </p:txBody>
        </p:sp>
        <p:sp>
          <p:nvSpPr>
            <p:cNvPr id="22" name="화살표: 갈매기형 수장 21"/>
            <p:cNvSpPr/>
            <p:nvPr/>
          </p:nvSpPr>
          <p:spPr>
            <a:xfrm rot="5400000">
              <a:off x="905687" y="3546796"/>
              <a:ext cx="1909666" cy="2748624"/>
            </a:xfrm>
            <a:prstGeom prst="chevron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 rot="21600000">
              <a:off x="500751" y="3598566"/>
              <a:ext cx="2748624" cy="1909666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12700" tIns="12700" rIns="12700" bIns="12700" anchor="ctr" anchorCtr="0">
              <a:noAutofit/>
            </a:bodyPr>
            <a:lstStyle/>
            <a:p>
              <a:pPr lvl="0" algn="ctr" defTabSz="8890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endParaRPr lang="en-US" altLang="ko-KR" sz="2000" kern="1200">
                <a:solidFill>
                  <a:schemeClr val="tx1"/>
                </a:solidFill>
                <a:latin typeface="HY견고딕"/>
                <a:ea typeface="HY견고딕"/>
              </a:endParaRPr>
            </a:p>
            <a:p>
              <a:pPr lvl="0" algn="ctr" defTabSz="8890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US" altLang="ko-KR" sz="2000" kern="1200">
                  <a:solidFill>
                    <a:schemeClr val="tx1"/>
                  </a:solidFill>
                  <a:latin typeface="HY견고딕"/>
                  <a:ea typeface="HY견고딕"/>
                </a:rPr>
                <a:t>5. </a:t>
              </a:r>
              <a:r>
                <a:rPr lang="ko-KR" altLang="en-US" sz="2000" kern="1200">
                  <a:solidFill>
                    <a:schemeClr val="tx1"/>
                  </a:solidFill>
                  <a:latin typeface="HY견고딕"/>
                  <a:ea typeface="HY견고딕"/>
                </a:rPr>
                <a:t>준공 및 입주</a:t>
              </a:r>
            </a:p>
          </p:txBody>
        </p:sp>
        <p:sp>
          <p:nvSpPr>
            <p:cNvPr id="24" name="사각형: 둥근 위쪽 모서리 23"/>
            <p:cNvSpPr/>
            <p:nvPr/>
          </p:nvSpPr>
          <p:spPr>
            <a:xfrm rot="5400000">
              <a:off x="6981852" y="396709"/>
              <a:ext cx="1146798" cy="8084933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lt1">
                <a:alpha val="90000"/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rgbClr r="0" g="0" b="0"/>
            </a:fontRef>
          </p:style>
          <p:txBody>
            <a:bodyPr anchor="ctr"/>
            <a:lstStyle/>
            <a:p>
              <a:pPr lvl="0" algn="ctr">
                <a:defRPr/>
              </a:pPr>
              <a:endParaRPr lang="ko-KR" alt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512784" y="3921758"/>
              <a:ext cx="8233233" cy="1034834"/>
            </a:xfrm>
            <a:prstGeom prst="rect">
              <a:avLst/>
            </a:prstGeom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rgbClr r="0" g="0" b="0"/>
            </a:fontRef>
          </p:style>
          <p:txBody>
            <a:bodyPr vert="horz" wrap="square" lIns="113792" tIns="10159" rIns="10159" bIns="10159" anchor="ctr" anchorCtr="0">
              <a:noAutofit/>
            </a:bodyPr>
            <a:lstStyle/>
            <a:p>
              <a:pPr marL="171450" lvl="1" indent="-171450" algn="l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  <a:defRPr/>
              </a:pP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건물 준공</a:t>
              </a:r>
              <a: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품질점검</a:t>
              </a:r>
              <a:r>
                <a:rPr lang="en-US" altLang="ko-KR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, 2</a:t>
              </a: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차 감정평가</a:t>
              </a:r>
              <a:endParaRPr lang="en-US" altLang="ko-KR" kern="1200" dirty="0"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171450" lvl="1" indent="-171450" algn="l" defTabSz="711200" latinLnBrk="1">
                <a:lnSpc>
                  <a:spcPct val="150000"/>
                </a:lnSpc>
                <a:spcBef>
                  <a:spcPct val="0"/>
                </a:spcBef>
                <a:spcAft>
                  <a:spcPct val="15000"/>
                </a:spcAft>
                <a:buChar char="•"/>
                <a:defRPr/>
              </a:pPr>
              <a:r>
                <a:rPr lang="ko-KR" altLang="en-US" kern="1200" dirty="0">
                  <a:latin typeface="맑은 고딕" panose="020B0503020000020004" pitchFamily="50" charset="-127"/>
                  <a:ea typeface="맑은 고딕" panose="020B0503020000020004" pitchFamily="50" charset="-127"/>
                </a:rPr>
                <a:t>매매계약 </a:t>
              </a:r>
            </a:p>
          </p:txBody>
        </p:sp>
      </p:grpSp>
      <p:cxnSp>
        <p:nvCxnSpPr>
          <p:cNvPr id="8" name="직선 연결선 7"/>
          <p:cNvCxnSpPr/>
          <p:nvPr/>
        </p:nvCxnSpPr>
        <p:spPr>
          <a:xfrm>
            <a:off x="449943" y="997089"/>
            <a:ext cx="1436522" cy="0"/>
          </a:xfrm>
          <a:prstGeom prst="line">
            <a:avLst/>
          </a:prstGeom>
          <a:ln w="12700">
            <a:solidFill>
              <a:srgbClr val="94C3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표 26">
            <a:extLst>
              <a:ext uri="{FF2B5EF4-FFF2-40B4-BE49-F238E27FC236}">
                <a16:creationId xmlns:a16="http://schemas.microsoft.com/office/drawing/2014/main" id="{64F6B405-826A-4018-BD94-96766386719E}"/>
              </a:ext>
            </a:extLst>
          </p:cNvPr>
          <p:cNvGraphicFramePr>
            <a:graphicFrameLocks noGrp="1"/>
          </p:cNvGraphicFramePr>
          <p:nvPr/>
        </p:nvGraphicFramePr>
        <p:xfrm>
          <a:off x="10495008" y="305637"/>
          <a:ext cx="1589900" cy="365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7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79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2220"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latinLnBrk="1">
                        <a:defRPr/>
                      </a:pP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w="med" len="med"/>
                      <a:tailEnd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theme/theme1.xml><?xml version="1.0" encoding="utf-8"?>
<a:theme xmlns:a="http://schemas.openxmlformats.org/drawingml/2006/main" name="메인 레이아웃_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Yu Gothic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Yu Gothic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목차 레이아웃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Yu Gothic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Yu Gothic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내용 레이아웃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Yu Gothic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Yu Gothic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>
        <a:spAutoFit/>
      </a:bodyPr>
      <a:lstStyle>
        <a:defPPr algn="l" fontAlgn="base">
          <a:defRPr sz="1300" b="1" dirty="0" smtClean="0">
            <a:effectLst>
              <a:outerShdw sx="101000" sy="101000" algn="l" rotWithShape="0">
                <a:prstClr val="black"/>
              </a:outerShdw>
            </a:effectLst>
            <a:ea typeface="바탕체"/>
            <a:cs typeface="함초롬바탕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Yu Gothic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Yu Gothic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1571</TotalTime>
  <Words>2170</Words>
  <Application>Microsoft Office PowerPoint</Application>
  <PresentationFormat>와이드스크린</PresentationFormat>
  <Paragraphs>420</Paragraphs>
  <Slides>20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12</vt:i4>
      </vt:variant>
      <vt:variant>
        <vt:lpstr>테마</vt:lpstr>
      </vt:variant>
      <vt:variant>
        <vt:i4>3</vt:i4>
      </vt:variant>
      <vt:variant>
        <vt:lpstr>슬라이드 제목</vt:lpstr>
      </vt:variant>
      <vt:variant>
        <vt:i4>20</vt:i4>
      </vt:variant>
    </vt:vector>
  </HeadingPairs>
  <TitlesOfParts>
    <vt:vector size="35" baseType="lpstr">
      <vt:lpstr>Arial Unicode MS</vt:lpstr>
      <vt:lpstr>HY견고딕</vt:lpstr>
      <vt:lpstr>맑은 고딕</vt:lpstr>
      <vt:lpstr>바탕</vt:lpstr>
      <vt:lpstr>바탕체</vt:lpstr>
      <vt:lpstr>전주 완판본 각L</vt:lpstr>
      <vt:lpstr>전주 완판본 순L</vt:lpstr>
      <vt:lpstr>한양신명조</vt:lpstr>
      <vt:lpstr>함초롬돋움</vt:lpstr>
      <vt:lpstr>함초롬바탕</vt:lpstr>
      <vt:lpstr>휴먼명조</vt:lpstr>
      <vt:lpstr>Arial</vt:lpstr>
      <vt:lpstr>메인 레이아웃_1</vt:lpstr>
      <vt:lpstr>목차 레이아웃</vt:lpstr>
      <vt:lpstr>내용 레이아웃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USER</cp:lastModifiedBy>
  <cp:revision>804</cp:revision>
  <cp:lastPrinted>2024-02-20T07:32:39Z</cp:lastPrinted>
  <dcterms:created xsi:type="dcterms:W3CDTF">2017-10-13T13:12:51Z</dcterms:created>
  <dcterms:modified xsi:type="dcterms:W3CDTF">2024-03-04T01:59:33Z</dcterms:modified>
  <cp:version/>
</cp:coreProperties>
</file>