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1" r:id="rId2"/>
    <p:sldId id="332" r:id="rId3"/>
    <p:sldId id="258" r:id="rId4"/>
    <p:sldId id="347" r:id="rId5"/>
    <p:sldId id="346" r:id="rId6"/>
    <p:sldId id="333" r:id="rId7"/>
    <p:sldId id="259" r:id="rId8"/>
    <p:sldId id="334" r:id="rId9"/>
    <p:sldId id="349" r:id="rId10"/>
    <p:sldId id="351" r:id="rId11"/>
    <p:sldId id="352" r:id="rId12"/>
    <p:sldId id="353" r:id="rId13"/>
    <p:sldId id="354" r:id="rId14"/>
    <p:sldId id="338" r:id="rId15"/>
    <p:sldId id="364" r:id="rId16"/>
    <p:sldId id="362" r:id="rId17"/>
    <p:sldId id="363" r:id="rId18"/>
    <p:sldId id="341" r:id="rId19"/>
    <p:sldId id="348" r:id="rId20"/>
    <p:sldId id="365" r:id="rId21"/>
  </p:sldIdLst>
  <p:sldSz cx="9144000" cy="6858000" type="screen4x3"/>
  <p:notesSz cx="6802438" cy="9934575"/>
  <p:embeddedFontLst>
    <p:embeddedFont>
      <p:font typeface="HY헤드라인M" panose="02030600000101010101" pitchFamily="18" charset="-127"/>
      <p:regular r:id="rId24"/>
    </p:embeddedFont>
    <p:embeddedFont>
      <p:font typeface="나눔고딕 ExtraBold" panose="020D0904000000000000" pitchFamily="50" charset="-127"/>
      <p:bold r:id="rId25"/>
    </p:embeddedFont>
    <p:embeddedFont>
      <p:font typeface="Tahoma" panose="020B0604030504040204" pitchFamily="34" charset="0"/>
      <p:regular r:id="rId26"/>
      <p:bold r:id="rId27"/>
    </p:embeddedFont>
    <p:embeddedFont>
      <p:font typeface="맑은 고딕" panose="020B0503020000020004" pitchFamily="50" charset="-127"/>
      <p:regular r:id="rId28"/>
      <p:bold r:id="rId29"/>
    </p:embeddedFont>
    <p:embeddedFont>
      <p:font typeface="HY견고딕" panose="02030600000101010101" pitchFamily="18" charset="-127"/>
      <p:regular r:id="rId30"/>
    </p:embeddedFont>
    <p:embeddedFont>
      <p:font typeface="Arial Unicode MS" panose="020B0604020202020204" pitchFamily="50" charset="-127"/>
      <p:regular r:id="rId31"/>
    </p:embeddedFont>
    <p:embeddedFont>
      <p:font typeface="HY울릉도M" panose="02030600000101010101" pitchFamily="18" charset="-127"/>
      <p:regular r:id="rId32"/>
    </p:embeddedFont>
    <p:embeddedFont>
      <p:font typeface="HY견명조" panose="02030600000101010101" pitchFamily="18" charset="-127"/>
      <p:regular r:id="rId3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FFCC"/>
    <a:srgbClr val="FFCCCC"/>
    <a:srgbClr val="FFFFFF"/>
    <a:srgbClr val="00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8940" autoAdjust="0"/>
  </p:normalViewPr>
  <p:slideViewPr>
    <p:cSldViewPr>
      <p:cViewPr varScale="1">
        <p:scale>
          <a:sx n="112" d="100"/>
          <a:sy n="112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2863" y="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D31A1-D745-4899-86B7-5224DEEBD1F3}" type="datetimeFigureOut">
              <a:rPr lang="ko-KR" altLang="en-US" smtClean="0"/>
              <a:t>2013-10-11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610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2863" y="943610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B5474-41F4-4971-9BD1-AF36336F2B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1152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58A9D-41EE-491D-9165-8CBC11DE3020}" type="datetimeFigureOut">
              <a:rPr lang="ko-KR" altLang="en-US" smtClean="0"/>
              <a:pPr/>
              <a:t>2013-10-11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72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44" y="4718923"/>
            <a:ext cx="5441950" cy="447055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3141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F43B7-C2CA-4EA4-9BDD-C4A2EBEB69F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280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F43B7-C2CA-4EA4-9BDD-C4A2EBEB69FF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7072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35D657-485F-443C-A674-B511765109F7}" type="datetimeFigureOut">
              <a:rPr lang="ko-KR" altLang="en-US" smtClean="0"/>
              <a:pPr/>
              <a:t>2013-10-11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5FFB5D-04EB-4CC5-9DC6-F76A73F7A2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036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35D657-485F-443C-A674-B511765109F7}" type="datetimeFigureOut">
              <a:rPr lang="ko-KR" altLang="en-US" smtClean="0"/>
              <a:pPr/>
              <a:t>2013-10-11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5FFB5D-04EB-4CC5-9DC6-F76A73F7A2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513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35D657-485F-443C-A674-B511765109F7}" type="datetimeFigureOut">
              <a:rPr lang="ko-KR" altLang="en-US" smtClean="0"/>
              <a:pPr/>
              <a:t>2013-10-11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5FFB5D-04EB-4CC5-9DC6-F76A73F7A2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6332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3261" y="6470270"/>
            <a:ext cx="9140739" cy="404664"/>
            <a:chOff x="-8466" y="6687960"/>
            <a:chExt cx="9140739" cy="170040"/>
          </a:xfrm>
        </p:grpSpPr>
        <p:pic>
          <p:nvPicPr>
            <p:cNvPr id="3" name="Picture 2"/>
            <p:cNvPicPr>
              <a:picLocks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66" y="6687960"/>
              <a:ext cx="9140739" cy="17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6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229" y="6695160"/>
              <a:ext cx="1194684" cy="15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7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3626" y="6690816"/>
              <a:ext cx="1858647" cy="167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37502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35D657-485F-443C-A674-B511765109F7}" type="datetimeFigureOut">
              <a:rPr lang="ko-KR" altLang="en-US" smtClean="0"/>
              <a:pPr/>
              <a:t>2013-10-11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5FFB5D-04EB-4CC5-9DC6-F76A73F7A2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5842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35D657-485F-443C-A674-B511765109F7}" type="datetimeFigureOut">
              <a:rPr lang="ko-KR" altLang="en-US" smtClean="0"/>
              <a:pPr/>
              <a:t>2013-10-11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5FFB5D-04EB-4CC5-9DC6-F76A73F7A23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261" y="6470270"/>
            <a:ext cx="9140739" cy="404664"/>
            <a:chOff x="-8466" y="6687960"/>
            <a:chExt cx="9140739" cy="170040"/>
          </a:xfrm>
        </p:grpSpPr>
        <p:pic>
          <p:nvPicPr>
            <p:cNvPr id="12" name="Picture 2"/>
            <p:cNvPicPr>
              <a:picLocks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66" y="6687960"/>
              <a:ext cx="9140739" cy="17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6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229" y="6695160"/>
              <a:ext cx="1194684" cy="15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7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3626" y="6690816"/>
              <a:ext cx="1858647" cy="167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87860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35D657-485F-443C-A674-B511765109F7}" type="datetimeFigureOut">
              <a:rPr lang="ko-KR" altLang="en-US" smtClean="0"/>
              <a:pPr/>
              <a:t>2013-10-11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5FFB5D-04EB-4CC5-9DC6-F76A73F7A2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824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35D657-485F-443C-A674-B511765109F7}" type="datetimeFigureOut">
              <a:rPr lang="ko-KR" altLang="en-US" smtClean="0"/>
              <a:pPr/>
              <a:t>2013-10-11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5FFB5D-04EB-4CC5-9DC6-F76A73F7A2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326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35D657-485F-443C-A674-B511765109F7}" type="datetimeFigureOut">
              <a:rPr lang="ko-KR" altLang="en-US" smtClean="0"/>
              <a:pPr/>
              <a:t>2013-10-11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5FFB5D-04EB-4CC5-9DC6-F76A73F7A2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546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35D657-485F-443C-A674-B511765109F7}" type="datetimeFigureOut">
              <a:rPr lang="ko-KR" altLang="en-US" smtClean="0"/>
              <a:pPr/>
              <a:t>2013-10-11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5FFB5D-04EB-4CC5-9DC6-F76A73F7A2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5552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35D657-485F-443C-A674-B511765109F7}" type="datetimeFigureOut">
              <a:rPr lang="ko-KR" altLang="en-US" smtClean="0"/>
              <a:pPr/>
              <a:t>2013-10-11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5FFB5D-04EB-4CC5-9DC6-F76A73F7A2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9995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35D657-485F-443C-A674-B511765109F7}" type="datetimeFigureOut">
              <a:rPr lang="ko-KR" altLang="en-US" smtClean="0"/>
              <a:pPr/>
              <a:t>2013-10-11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5FFB5D-04EB-4CC5-9DC6-F76A73F7A2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9746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3261" y="6470270"/>
            <a:ext cx="9140739" cy="404664"/>
            <a:chOff x="-8466" y="6687960"/>
            <a:chExt cx="9140739" cy="170040"/>
          </a:xfrm>
        </p:grpSpPr>
        <p:pic>
          <p:nvPicPr>
            <p:cNvPr id="8" name="Picture 2"/>
            <p:cNvPicPr>
              <a:picLocks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66" y="6687960"/>
              <a:ext cx="9140739" cy="17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6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229" y="6695160"/>
              <a:ext cx="1194684" cy="15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7"/>
            <p:cNvPicPr>
              <a:picLocks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3626" y="6690816"/>
              <a:ext cx="1858647" cy="167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321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41" y="3284984"/>
            <a:ext cx="9150341" cy="3573016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1508489" y="2206895"/>
            <a:ext cx="612068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altLang="ko-KR" sz="2400" b="1" spc="-1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2400" b="1" spc="-1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도로분야  </a:t>
            </a:r>
            <a:r>
              <a:rPr lang="ko-KR" altLang="en-US" sz="2400" b="1" spc="-1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표준입찰안내서 </a:t>
            </a:r>
            <a:r>
              <a:rPr lang="ko-KR" altLang="en-US" sz="2400" b="1" spc="-1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및  </a:t>
            </a:r>
            <a:r>
              <a:rPr lang="ko-KR" altLang="en-US" sz="2400" b="1" spc="-1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평가기준 안 </a:t>
            </a:r>
            <a:r>
              <a:rPr lang="en-US" altLang="ko-KR" sz="2400" b="1" spc="-1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)</a:t>
            </a:r>
            <a:r>
              <a:rPr lang="ko-KR" altLang="en-US" sz="2400" b="1" spc="-1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sz="2400" b="1" spc="50" dirty="0" smtClean="0">
              <a:ln w="11430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539552" y="1143354"/>
            <a:ext cx="8070985" cy="98950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ko-KR" altLang="en-US" b="1" spc="-10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기술제안 입찰제도 활용방안</a:t>
            </a:r>
            <a:endParaRPr lang="ko-KR" altLang="en-US" b="1" spc="50" dirty="0">
              <a:ln w="11430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96118" y="2170891"/>
            <a:ext cx="7782952" cy="72008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49000">
                <a:srgbClr val="00B05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821497" y="1253397"/>
            <a:ext cx="7782952" cy="72008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49000">
                <a:srgbClr val="00B05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567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10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2339752" y="188640"/>
            <a:ext cx="4752528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3.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입찰안내서 구성 및 내용</a:t>
            </a: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-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기술제안 과제 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217870"/>
              </p:ext>
            </p:extLst>
          </p:nvPr>
        </p:nvGraphicFramePr>
        <p:xfrm>
          <a:off x="351593" y="1057065"/>
          <a:ext cx="8424938" cy="5209871"/>
        </p:xfrm>
        <a:graphic>
          <a:graphicData uri="http://schemas.openxmlformats.org/drawingml/2006/table">
            <a:tbl>
              <a:tblPr/>
              <a:tblGrid>
                <a:gridCol w="836031"/>
                <a:gridCol w="1440160"/>
                <a:gridCol w="2160240"/>
                <a:gridCol w="3988507"/>
              </a:tblGrid>
              <a:tr h="3018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 야</a:t>
                      </a:r>
                    </a:p>
                  </a:txBody>
                  <a:tcPr marL="14385" marR="14385" marT="14385" marB="14385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세부분야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핵심분야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기술제안내용 예시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826153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도로</a:t>
                      </a:r>
                    </a:p>
                  </a:txBody>
                  <a:tcPr marL="14385" marR="14385" marT="14385" marB="14385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도로계획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경제성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제고방안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환경성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제고방안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관련계획과의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연계 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재료원선정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폐기물처리계획 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기존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시설물과의 연계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교통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도시부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지방부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기타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신호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및 노면표시 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도로표지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기타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안전시설 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63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기하구조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도로선형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평면교차로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입체교차로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도로선형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및 최적노선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평면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및 종단계획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교차로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형식 선정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가감속차로계획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입체교차로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기하구조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곡선반경의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최적화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63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토공 및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배수공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토공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노면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비탈면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지하배수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배수관거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및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암거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토공균형의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적정성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사토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순성토</a:t>
                      </a: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5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발파공법의 선정</a:t>
                      </a:r>
                      <a:endParaRPr lang="en-US" altLang="ko-KR" sz="105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토공장비선정                           </a:t>
                      </a: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현장내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토공운반</a:t>
                      </a:r>
                      <a:endParaRPr lang="en-US" altLang="ko-KR" sz="105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토취장</a:t>
                      </a: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사토장</a:t>
                      </a: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원석 유용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이상기후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교통안전 등을 고려한 배수설계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유송잡물을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고려한 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암거규격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결정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배수시설의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배치계획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도로포장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동상방지층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기층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보조기층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포장공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포장재의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선정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포장두께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결정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동결심도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포장공법     </a:t>
                      </a: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유지관리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저소음 등을 고려한 포장설계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34950" y="980728"/>
            <a:ext cx="8658225" cy="5256584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624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11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2339752" y="188640"/>
            <a:ext cx="4752528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3.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입찰안내서 구성 및 내용</a:t>
            </a: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-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기술제안 과</a:t>
            </a:r>
            <a:r>
              <a:rPr lang="ko-KR" altLang="en-US" sz="2200" dirty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제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 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34950" y="980728"/>
            <a:ext cx="8658225" cy="5256584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06169"/>
              </p:ext>
            </p:extLst>
          </p:nvPr>
        </p:nvGraphicFramePr>
        <p:xfrm>
          <a:off x="323528" y="1052736"/>
          <a:ext cx="8496944" cy="5099828"/>
        </p:xfrm>
        <a:graphic>
          <a:graphicData uri="http://schemas.openxmlformats.org/drawingml/2006/table">
            <a:tbl>
              <a:tblPr/>
              <a:tblGrid>
                <a:gridCol w="864096"/>
                <a:gridCol w="1440160"/>
                <a:gridCol w="1872208"/>
                <a:gridCol w="4320480"/>
              </a:tblGrid>
              <a:tr h="2997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 야</a:t>
                      </a:r>
                    </a:p>
                  </a:txBody>
                  <a:tcPr marL="14059" marR="14059" marT="14059" marB="14059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세부분야</a:t>
                      </a: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핵심분야</a:t>
                      </a: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기술제안내용 예시</a:t>
                      </a: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092033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도로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구조물</a:t>
                      </a:r>
                    </a:p>
                  </a:txBody>
                  <a:tcPr marL="14059" marR="14059" marT="14059" marB="14059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구조물계획</a:t>
                      </a: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교량계획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터널계획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교량계획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적정성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위치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연장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경간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유지관리비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절감을 위한 교량 유지관리계획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터널계획의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적정성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터널형식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갱문형식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터널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경관설계</a:t>
                      </a: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5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교량</a:t>
                      </a: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교량상부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교량하부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교량관리시설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교량형식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상부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하부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기초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선정    </a:t>
                      </a: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교량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상부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하부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가설공법 선정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교면방수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설계                          </a:t>
                      </a: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교면포장공법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부대시설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교량받침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신축이음장치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방호책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안전성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편의성을 고려한 시설물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상부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하부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점검로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67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터널</a:t>
                      </a: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터널굴착공법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터널환기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터널배수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방수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터널계측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터널굴착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발파공법                     </a:t>
                      </a: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버력처리방안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지보패턴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및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지보재</a:t>
                      </a:r>
                      <a:r>
                        <a:rPr lang="ko-KR" altLang="en-US" sz="1050" kern="0" spc="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               </a:t>
                      </a: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취약구간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보조 보강공법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환기방식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종류식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횡류식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반횡류식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자연환기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공사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운영 중 지하수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오폐수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처리계획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막장관리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안전시스템계획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방배수공법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및 용수발생 처리대책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터널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방재시스템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공사중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계측계획 및 처리대책</a:t>
                      </a:r>
                    </a:p>
                  </a:txBody>
                  <a:tcPr marL="14059" marR="14059" marT="14059" marB="140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2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12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2339752" y="188640"/>
            <a:ext cx="4752528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3.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입찰안내서 구성 및 내용</a:t>
            </a: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-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기술제안 과</a:t>
            </a:r>
            <a:r>
              <a:rPr lang="ko-KR" altLang="en-US" sz="2200" dirty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제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 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34950" y="980728"/>
            <a:ext cx="8658225" cy="5256584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520957"/>
              </p:ext>
            </p:extLst>
          </p:nvPr>
        </p:nvGraphicFramePr>
        <p:xfrm>
          <a:off x="323528" y="1052735"/>
          <a:ext cx="8496945" cy="5073427"/>
        </p:xfrm>
        <a:graphic>
          <a:graphicData uri="http://schemas.openxmlformats.org/drawingml/2006/table">
            <a:tbl>
              <a:tblPr/>
              <a:tblGrid>
                <a:gridCol w="864096"/>
                <a:gridCol w="1440160"/>
                <a:gridCol w="2160240"/>
                <a:gridCol w="4032449"/>
              </a:tblGrid>
              <a:tr h="363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 야</a:t>
                      </a:r>
                    </a:p>
                  </a:txBody>
                  <a:tcPr marL="16981" marR="16981" marT="16981" marB="16981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세부분야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핵심분야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기술제안내용 예시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09106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토질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지반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6981" marR="16981" marT="16981" marB="16981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지반개량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지반개량공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지반조사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적정성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연약지반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처리계획 및 공법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공사기간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적정성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압밀기간산정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잔류침하관리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치환토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처리계획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57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사면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비탈면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안정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비탈면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계측관리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비탈면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안정성검토 및 보강공법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유지관리비를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고려한 시설물 계획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공사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운영 중 산사태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낙석 등 처리대책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비탈면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복원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식생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계획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공사중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계측계획 및 처리대책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106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시공</a:t>
                      </a:r>
                    </a:p>
                  </a:txBody>
                  <a:tcPr marL="16981" marR="16981" marT="16981" marB="16981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공정관리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공정계획관리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공기단축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WBS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구성체계 및 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발주처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시스템연계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공기단축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방안 및 지연공정 만회대책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Activity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구성체계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관리시스템반영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소요공기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산출 적정성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공정리스크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해소방안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6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시공관리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품질관리계획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안전관리계획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시공계획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공사소음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진동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분진 등 대책 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수질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대기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지하수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토질 오염방지대책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현장주변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교통 및 보행자 안전 대책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민원대책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공사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중 발생하는 작업 부산물 등에 대한 자원재활용 방안</a:t>
                      </a:r>
                    </a:p>
                  </a:txBody>
                  <a:tcPr marL="16981" marR="16981" marT="16981" marB="1698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04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13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2339752" y="188640"/>
            <a:ext cx="4752528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3.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입찰안내서 구성 및 내용</a:t>
            </a: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-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기술제안 과</a:t>
            </a:r>
            <a:r>
              <a:rPr lang="ko-KR" altLang="en-US" sz="2200" dirty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제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 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34950" y="980728"/>
            <a:ext cx="8658225" cy="5256584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776154"/>
              </p:ext>
            </p:extLst>
          </p:nvPr>
        </p:nvGraphicFramePr>
        <p:xfrm>
          <a:off x="323528" y="1052736"/>
          <a:ext cx="8496943" cy="5112569"/>
        </p:xfrm>
        <a:graphic>
          <a:graphicData uri="http://schemas.openxmlformats.org/drawingml/2006/table">
            <a:tbl>
              <a:tblPr/>
              <a:tblGrid>
                <a:gridCol w="864096"/>
                <a:gridCol w="1440160"/>
                <a:gridCol w="2160240"/>
                <a:gridCol w="4032447"/>
              </a:tblGrid>
              <a:tr h="4834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 야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세부분야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핵심분야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기술제안내용 예시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449766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조경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환경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환경계획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경제성 제고방안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환경성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제고방안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환경영향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저감방안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탄소발생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저감방안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수목이식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보전계획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소음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진동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비산먼지 저감대책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건설폐기물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처리 및 재활용 방안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97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환경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생태계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토양보전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토사유출저감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동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식물상 조사계획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환경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시설물 계획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(road kill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방지대책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생태통로 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비점오염원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설치계획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강우량을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고려한 침사지 설치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60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조경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도로주변조경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식생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계획의 적정성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지역별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기존수목의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활용계획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식생유지관리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계획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편의시설계획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공원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체육시설 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· </a:t>
                      </a:r>
                      <a:r>
                        <a:rPr lang="ko-KR" altLang="en-US" sz="105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도로기능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주행성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안전성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쾌적성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등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을 고려한 경관설계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1271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14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1979712" y="188640"/>
            <a:ext cx="5472608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3.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입찰안내서 구성 및 내용</a:t>
            </a: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-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기술제안서 작성지침  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2" y="1221574"/>
            <a:ext cx="8339336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직사각형 34"/>
          <p:cNvSpPr/>
          <p:nvPr/>
        </p:nvSpPr>
        <p:spPr>
          <a:xfrm>
            <a:off x="643131" y="1268760"/>
            <a:ext cx="7113642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① 제안기술의 우수성</a:t>
            </a:r>
            <a:endParaRPr lang="en-US" altLang="ko-K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480649" y="1779421"/>
            <a:ext cx="8117003" cy="769235"/>
          </a:xfrm>
          <a:prstGeom prst="roundRect">
            <a:avLst>
              <a:gd name="adj" fmla="val 7062"/>
            </a:avLst>
          </a:prstGeom>
          <a:gradFill>
            <a:gsLst>
              <a:gs pos="0">
                <a:sysClr val="window" lastClr="FFFFFF"/>
              </a:gs>
              <a:gs pos="54000">
                <a:sysClr val="window" lastClr="FFFFFF">
                  <a:lumMod val="85000"/>
                  <a:alpha val="50000"/>
                </a:sysClr>
              </a:gs>
              <a:gs pos="100000">
                <a:sysClr val="window" lastClr="FFFFFF">
                  <a:lumMod val="95000"/>
                </a:sysClr>
              </a:gs>
            </a:gsLst>
            <a:lin ang="5400000" scaled="1"/>
          </a:gradFill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ts val="600"/>
              </a:spcBef>
            </a:pPr>
            <a:r>
              <a:rPr lang="ko-KR" altLang="en-US" dirty="0" smtClean="0"/>
              <a:t>제안기술의 </a:t>
            </a:r>
            <a:r>
              <a:rPr lang="ko-KR" altLang="en-US" dirty="0">
                <a:solidFill>
                  <a:srgbClr val="C00000"/>
                </a:solidFill>
              </a:rPr>
              <a:t>기능</a:t>
            </a:r>
            <a:r>
              <a:rPr lang="en-US" altLang="ko-KR" dirty="0">
                <a:solidFill>
                  <a:srgbClr val="C00000"/>
                </a:solidFill>
              </a:rPr>
              <a:t>·</a:t>
            </a:r>
            <a:r>
              <a:rPr lang="ko-KR" altLang="en-US" dirty="0">
                <a:solidFill>
                  <a:srgbClr val="C00000"/>
                </a:solidFill>
              </a:rPr>
              <a:t>성능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>
                <a:solidFill>
                  <a:srgbClr val="C00000"/>
                </a:solidFill>
              </a:rPr>
              <a:t>경제성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 err="1">
                <a:solidFill>
                  <a:srgbClr val="C00000"/>
                </a:solidFill>
              </a:rPr>
              <a:t>환경성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 err="1">
                <a:solidFill>
                  <a:srgbClr val="C00000"/>
                </a:solidFill>
              </a:rPr>
              <a:t>시공성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>
                <a:solidFill>
                  <a:srgbClr val="C00000"/>
                </a:solidFill>
              </a:rPr>
              <a:t>안전성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 err="1" smtClean="0">
                <a:solidFill>
                  <a:srgbClr val="C00000"/>
                </a:solidFill>
              </a:rPr>
              <a:t>유지관리성</a:t>
            </a:r>
            <a:r>
              <a:rPr lang="ko-KR" altLang="en-US" dirty="0" smtClean="0">
                <a:solidFill>
                  <a:srgbClr val="C00000"/>
                </a:solidFill>
              </a:rPr>
              <a:t> </a:t>
            </a:r>
            <a:r>
              <a:rPr lang="ko-KR" altLang="en-US" dirty="0">
                <a:solidFill>
                  <a:srgbClr val="C00000"/>
                </a:solidFill>
              </a:rPr>
              <a:t>등에 관한 </a:t>
            </a:r>
            <a:endParaRPr lang="en-US" altLang="ko-KR" dirty="0" smtClean="0">
              <a:solidFill>
                <a:srgbClr val="C00000"/>
              </a:solidFill>
            </a:endParaRPr>
          </a:p>
          <a:p>
            <a:pPr fontAlgn="base">
              <a:spcBef>
                <a:spcPts val="600"/>
              </a:spcBef>
            </a:pPr>
            <a:r>
              <a:rPr lang="ko-KR" altLang="en-US" dirty="0" smtClean="0">
                <a:solidFill>
                  <a:srgbClr val="C00000"/>
                </a:solidFill>
              </a:rPr>
              <a:t>우수성</a:t>
            </a:r>
            <a:r>
              <a:rPr lang="ko-KR" altLang="en-US" dirty="0" smtClean="0"/>
              <a:t>을 </a:t>
            </a:r>
            <a:r>
              <a:rPr lang="ko-KR" altLang="en-US" dirty="0"/>
              <a:t>구체적으로 제시</a:t>
            </a: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2" y="2852936"/>
            <a:ext cx="8339336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모서리가 둥근 직사각형 38"/>
          <p:cNvSpPr/>
          <p:nvPr/>
        </p:nvSpPr>
        <p:spPr>
          <a:xfrm>
            <a:off x="480649" y="3410783"/>
            <a:ext cx="8117003" cy="882313"/>
          </a:xfrm>
          <a:prstGeom prst="roundRect">
            <a:avLst>
              <a:gd name="adj" fmla="val 7062"/>
            </a:avLst>
          </a:prstGeom>
          <a:gradFill>
            <a:gsLst>
              <a:gs pos="0">
                <a:sysClr val="window" lastClr="FFFFFF"/>
              </a:gs>
              <a:gs pos="54000">
                <a:sysClr val="window" lastClr="FFFFFF">
                  <a:lumMod val="85000"/>
                  <a:alpha val="50000"/>
                </a:sysClr>
              </a:gs>
              <a:gs pos="100000">
                <a:sysClr val="window" lastClr="FFFFFF">
                  <a:lumMod val="95000"/>
                </a:sysClr>
              </a:gs>
            </a:gsLst>
            <a:lin ang="5400000" scaled="1"/>
          </a:gradFill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base">
              <a:spcBef>
                <a:spcPts val="600"/>
              </a:spcBef>
              <a:buFont typeface="Wingdings" pitchFamily="2" charset="2"/>
              <a:buChar char="ü"/>
            </a:pPr>
            <a:r>
              <a:rPr lang="ko-KR" altLang="en-US" dirty="0" smtClean="0"/>
              <a:t>당해 공사의 성질</a:t>
            </a:r>
            <a:r>
              <a:rPr lang="en-US" altLang="ko-KR" dirty="0" smtClean="0"/>
              <a:t>, </a:t>
            </a:r>
            <a:r>
              <a:rPr lang="ko-KR" altLang="en-US" dirty="0" smtClean="0"/>
              <a:t>특성에 부합여부 및 관련기술과의 균형성 등 확보여부</a:t>
            </a:r>
            <a:endParaRPr lang="ko-KR" altLang="en-US" dirty="0"/>
          </a:p>
          <a:p>
            <a:pPr marL="285750" indent="-285750" fontAlgn="base">
              <a:spcBef>
                <a:spcPts val="600"/>
              </a:spcBef>
              <a:buFont typeface="Wingdings" pitchFamily="2" charset="2"/>
              <a:buChar char="ü"/>
            </a:pPr>
            <a:r>
              <a:rPr lang="ko-KR" altLang="en-US" dirty="0"/>
              <a:t>신기술･</a:t>
            </a:r>
            <a:r>
              <a:rPr lang="ko-KR" altLang="en-US" dirty="0" err="1"/>
              <a:t>신공법은</a:t>
            </a:r>
            <a:r>
              <a:rPr lang="ko-KR" altLang="en-US" dirty="0"/>
              <a:t> 시공실적에 의한 성능</a:t>
            </a:r>
            <a:r>
              <a:rPr lang="en-US" altLang="ko-KR" dirty="0"/>
              <a:t>, </a:t>
            </a:r>
            <a:r>
              <a:rPr lang="ko-KR" altLang="en-US" dirty="0"/>
              <a:t>품질 등이 검증된 공법에 한하여 적용하며 시공실적을 첨부</a:t>
            </a:r>
          </a:p>
        </p:txBody>
      </p:sp>
      <p:sp>
        <p:nvSpPr>
          <p:cNvPr id="42" name="직사각형 41"/>
          <p:cNvSpPr/>
          <p:nvPr/>
        </p:nvSpPr>
        <p:spPr>
          <a:xfrm>
            <a:off x="635863" y="2915652"/>
            <a:ext cx="668370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dirty="0" smtClean="0">
                <a:solidFill>
                  <a:schemeClr val="bg1"/>
                </a:solidFill>
              </a:rPr>
              <a:t>②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b="1" dirty="0" smtClean="0">
                <a:solidFill>
                  <a:schemeClr val="bg1"/>
                </a:solidFill>
              </a:rPr>
              <a:t>연계 및 도입 적합성</a:t>
            </a:r>
            <a:endParaRPr lang="en-US" altLang="ko-KR" dirty="0">
              <a:solidFill>
                <a:schemeClr val="bg1"/>
              </a:solidFill>
            </a:endParaRPr>
          </a:p>
        </p:txBody>
      </p: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2" y="4550190"/>
            <a:ext cx="8339336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모서리가 둥근 직사각형 64"/>
          <p:cNvSpPr/>
          <p:nvPr/>
        </p:nvSpPr>
        <p:spPr>
          <a:xfrm>
            <a:off x="480649" y="5108037"/>
            <a:ext cx="8117003" cy="769235"/>
          </a:xfrm>
          <a:prstGeom prst="roundRect">
            <a:avLst>
              <a:gd name="adj" fmla="val 7062"/>
            </a:avLst>
          </a:prstGeom>
          <a:gradFill>
            <a:gsLst>
              <a:gs pos="0">
                <a:sysClr val="window" lastClr="FFFFFF"/>
              </a:gs>
              <a:gs pos="54000">
                <a:sysClr val="window" lastClr="FFFFFF">
                  <a:lumMod val="85000"/>
                  <a:alpha val="50000"/>
                </a:sysClr>
              </a:gs>
              <a:gs pos="100000">
                <a:sysClr val="window" lastClr="FFFFFF">
                  <a:lumMod val="95000"/>
                </a:sysClr>
              </a:gs>
            </a:gsLst>
            <a:lin ang="5400000" scaled="1"/>
          </a:gradFill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ts val="600"/>
              </a:spcBef>
            </a:pPr>
            <a:r>
              <a:rPr lang="ko-KR" altLang="en-US" dirty="0"/>
              <a:t>원안설계와 대비하여 </a:t>
            </a:r>
            <a:r>
              <a:rPr lang="ko-KR" altLang="en-US" dirty="0">
                <a:solidFill>
                  <a:srgbClr val="C00000"/>
                </a:solidFill>
              </a:rPr>
              <a:t>사업개선 및 공사비 절감방안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>
                <a:solidFill>
                  <a:srgbClr val="C00000"/>
                </a:solidFill>
              </a:rPr>
              <a:t>생애주기비용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>
                <a:solidFill>
                  <a:srgbClr val="C00000"/>
                </a:solidFill>
              </a:rPr>
              <a:t>공기단축 </a:t>
            </a:r>
            <a:endParaRPr lang="en-US" altLang="ko-KR" dirty="0" smtClean="0">
              <a:solidFill>
                <a:srgbClr val="C00000"/>
              </a:solidFill>
            </a:endParaRPr>
          </a:p>
          <a:p>
            <a:pPr fontAlgn="base">
              <a:spcBef>
                <a:spcPts val="600"/>
              </a:spcBef>
            </a:pPr>
            <a:r>
              <a:rPr lang="ko-KR" altLang="en-US" dirty="0" smtClean="0">
                <a:solidFill>
                  <a:srgbClr val="C00000"/>
                </a:solidFill>
              </a:rPr>
              <a:t>등 </a:t>
            </a:r>
            <a:r>
              <a:rPr lang="ko-KR" altLang="en-US" dirty="0">
                <a:solidFill>
                  <a:srgbClr val="C00000"/>
                </a:solidFill>
              </a:rPr>
              <a:t>실질적인 효과를 정량적</a:t>
            </a:r>
            <a:r>
              <a:rPr lang="ko-KR" altLang="en-US" dirty="0"/>
              <a:t>으로 비교 제시</a:t>
            </a:r>
          </a:p>
        </p:txBody>
      </p:sp>
      <p:sp>
        <p:nvSpPr>
          <p:cNvPr id="66" name="직사각형 65"/>
          <p:cNvSpPr/>
          <p:nvPr/>
        </p:nvSpPr>
        <p:spPr>
          <a:xfrm>
            <a:off x="635863" y="4600178"/>
            <a:ext cx="668370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③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제안기술의 정량적 </a:t>
            </a:r>
            <a:r>
              <a:rPr lang="ko-KR" alt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효과성</a:t>
            </a:r>
            <a:endParaRPr lang="en-US" altLang="ko-K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AutoShape 4"/>
          <p:cNvSpPr>
            <a:spLocks noChangeArrowheads="1"/>
          </p:cNvSpPr>
          <p:nvPr/>
        </p:nvSpPr>
        <p:spPr bwMode="auto">
          <a:xfrm>
            <a:off x="234950" y="980728"/>
            <a:ext cx="8658225" cy="5256584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763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15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1979712" y="188640"/>
            <a:ext cx="5472608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3.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입찰안내서 구성 및 내용</a:t>
            </a: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-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기술제안서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작성내용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 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67" name="AutoShape 4"/>
          <p:cNvSpPr>
            <a:spLocks noChangeArrowheads="1"/>
          </p:cNvSpPr>
          <p:nvPr/>
        </p:nvSpPr>
        <p:spPr bwMode="auto">
          <a:xfrm>
            <a:off x="290390" y="836712"/>
            <a:ext cx="4193033" cy="5544616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099297"/>
              </p:ext>
            </p:extLst>
          </p:nvPr>
        </p:nvGraphicFramePr>
        <p:xfrm>
          <a:off x="442009" y="1196752"/>
          <a:ext cx="3919170" cy="5089197"/>
        </p:xfrm>
        <a:graphic>
          <a:graphicData uri="http://schemas.openxmlformats.org/drawingml/2006/table">
            <a:tbl>
              <a:tblPr/>
              <a:tblGrid>
                <a:gridCol w="1139695"/>
                <a:gridCol w="1041061"/>
                <a:gridCol w="855501"/>
                <a:gridCol w="882913"/>
              </a:tblGrid>
              <a:tr h="21696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바탕"/>
                        </a:rPr>
                        <a:t>○ 입찰공고번호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바탕"/>
                        </a:rPr>
                        <a:t>○ 입찰일시</a:t>
                      </a:r>
                      <a:endParaRPr lang="ko-KR" altLang="en-US" sz="11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바탕"/>
                        </a:rPr>
                        <a:t>년 월 일 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6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바탕"/>
                        </a:rPr>
                        <a:t>○ 수요기관</a:t>
                      </a:r>
                      <a:endParaRPr lang="ko-KR" altLang="en-US" sz="11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바탕"/>
                        </a:rPr>
                        <a:t>○ 낙찰방식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6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바탕"/>
                        </a:rPr>
                        <a:t>○ 공 사 명</a:t>
                      </a:r>
                      <a:endParaRPr lang="ko-KR" altLang="en-US" sz="11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6968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바탕"/>
                        </a:rPr>
                        <a:t>기술제안 내용 요약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49091">
                <a:tc gridSpan="4"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1. </a:t>
                      </a:r>
                      <a:r>
                        <a:rPr lang="ko-KR" altLang="en-US" sz="1200" b="1" u="sng" kern="0" spc="0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바탕"/>
                        </a:rPr>
                        <a:t>공사비 </a:t>
                      </a:r>
                      <a:r>
                        <a:rPr lang="ko-KR" altLang="en-US" sz="1200" b="1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바탕"/>
                        </a:rPr>
                        <a:t>절감방안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49091">
                <a:tc gridSpan="4"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2. </a:t>
                      </a:r>
                      <a:r>
                        <a:rPr lang="ko-KR" altLang="en-US" sz="1200" b="1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바탕"/>
                        </a:rPr>
                        <a:t>생애주기비용 개선방안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49091">
                <a:tc gridSpan="4"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3. </a:t>
                      </a:r>
                      <a:r>
                        <a:rPr lang="ko-KR" altLang="en-US" sz="1200" b="1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바탕"/>
                        </a:rPr>
                        <a:t>공기단축방안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54710">
                <a:tc gridSpan="4"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4. </a:t>
                      </a:r>
                      <a:r>
                        <a:rPr lang="ko-KR" altLang="en-US" sz="1200" b="1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바탕"/>
                        </a:rPr>
                        <a:t>공사관리방안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03776">
                <a:tc gridSpan="4"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5. </a:t>
                      </a:r>
                      <a:r>
                        <a:rPr lang="ko-KR" altLang="en-US" sz="1200" b="1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바탕"/>
                        </a:rPr>
                        <a:t>기타 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52333">
                <a:tc gridSpan="4"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바탕"/>
                        </a:rPr>
                        <a:t>첨부 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: 1)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2) 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79" marR="12779" marT="12779" marB="12779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직사각형 2"/>
          <p:cNvSpPr/>
          <p:nvPr/>
        </p:nvSpPr>
        <p:spPr>
          <a:xfrm>
            <a:off x="328731" y="888975"/>
            <a:ext cx="16257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rPr>
              <a:t>기술제안 요약서</a:t>
            </a:r>
            <a:endParaRPr lang="ko-KR" altLang="en-US" sz="1400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088768"/>
              </p:ext>
            </p:extLst>
          </p:nvPr>
        </p:nvGraphicFramePr>
        <p:xfrm>
          <a:off x="4715216" y="1220062"/>
          <a:ext cx="3966441" cy="5028469"/>
        </p:xfrm>
        <a:graphic>
          <a:graphicData uri="http://schemas.openxmlformats.org/drawingml/2006/table">
            <a:tbl>
              <a:tblPr/>
              <a:tblGrid>
                <a:gridCol w="417945"/>
                <a:gridCol w="596170"/>
                <a:gridCol w="94815"/>
                <a:gridCol w="553257"/>
                <a:gridCol w="182457"/>
                <a:gridCol w="177583"/>
                <a:gridCol w="216024"/>
                <a:gridCol w="342107"/>
                <a:gridCol w="161949"/>
                <a:gridCol w="648072"/>
                <a:gridCol w="576062"/>
              </a:tblGrid>
              <a:tr h="325844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b="1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제안번호</a:t>
                      </a: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600" kern="0" spc="16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00</a:t>
                      </a:r>
                      <a:r>
                        <a:rPr lang="ko-KR" altLang="en-US" sz="600" kern="0" spc="160" dirty="0">
                          <a:solidFill>
                            <a:srgbClr val="000000"/>
                          </a:solidFill>
                          <a:effectLst/>
                          <a:latin typeface="한양중고딕"/>
                          <a:ea typeface="한양중고딕"/>
                        </a:rPr>
                        <a:t>분야 </a:t>
                      </a:r>
                      <a:r>
                        <a:rPr lang="en-US" altLang="ko-KR" sz="600" kern="0" spc="16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- 00</a:t>
                      </a: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b="1" kern="0" spc="16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기술적 과제</a:t>
                      </a: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8032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b="1" kern="0" spc="16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제안제목</a:t>
                      </a: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816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원안</a:t>
                      </a:r>
                      <a:r>
                        <a:rPr lang="en-US" altLang="ko-KR" sz="1050" kern="0" spc="160" dirty="0" smtClean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</a:t>
                      </a:r>
                      <a:r>
                        <a:rPr lang="ko-KR" altLang="en-US" sz="1050" kern="0" spc="16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개략도면 </a:t>
                      </a:r>
                      <a:r>
                        <a:rPr lang="ko-KR" altLang="en-US" sz="1050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포함</a:t>
                      </a:r>
                      <a:r>
                        <a:rPr lang="en-US" altLang="ko-KR" sz="1050" kern="0" spc="16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제안</a:t>
                      </a:r>
                      <a:r>
                        <a:rPr lang="en-US" altLang="ko-KR" sz="1050" kern="0" spc="160" dirty="0" smtClean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</a:t>
                      </a:r>
                      <a:r>
                        <a:rPr lang="ko-KR" altLang="en-US" sz="1050" kern="0" spc="16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개략도면 </a:t>
                      </a:r>
                      <a:r>
                        <a:rPr lang="ko-KR" altLang="en-US" sz="1050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포함</a:t>
                      </a:r>
                      <a:r>
                        <a:rPr lang="en-US" altLang="ko-KR" sz="1050" kern="0" spc="16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770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819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특징</a:t>
                      </a: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b="1" kern="0" spc="8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</a:t>
                      </a:r>
                      <a:r>
                        <a:rPr lang="ko-KR" altLang="en-US" sz="500" b="1" kern="0" spc="8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장단점</a:t>
                      </a:r>
                      <a:r>
                        <a:rPr lang="en-US" altLang="ko-KR" sz="500" b="1" kern="0" spc="8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</a:t>
                      </a: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8160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기대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효과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공사비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16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LCC</a:t>
                      </a:r>
                      <a:endParaRPr 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성능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품질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공기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기타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1612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6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16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* </a:t>
                      </a:r>
                      <a:r>
                        <a:rPr lang="ko-KR" altLang="en-US" sz="600" kern="0" spc="1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위의 칸에는 ⇧</a:t>
                      </a:r>
                      <a:r>
                        <a:rPr lang="en-US" altLang="ko-KR" sz="600" kern="0" spc="1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600" kern="0" spc="1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⇩</a:t>
                      </a:r>
                      <a:r>
                        <a:rPr lang="en-US" altLang="ko-KR" sz="600" kern="0" spc="1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- </a:t>
                      </a:r>
                      <a:r>
                        <a:rPr lang="ko-KR" altLang="en-US" sz="600" kern="0" spc="1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중 택일</a:t>
                      </a:r>
                      <a:r>
                        <a:rPr lang="en-US" altLang="ko-KR" sz="600" kern="0" spc="1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</a:t>
                      </a:r>
                      <a:r>
                        <a:rPr lang="ko-KR" altLang="en-US" sz="600" kern="0" spc="1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기타효과는 개략적으로 작성</a:t>
                      </a:r>
                      <a:r>
                        <a:rPr lang="en-US" altLang="ko-KR" sz="600" kern="0" spc="1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</a:t>
                      </a: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12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ㅇ</a:t>
                      </a:r>
                      <a:r>
                        <a:rPr lang="ko-KR" altLang="en-US" sz="600" kern="0" spc="1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각각의 기대효과에 대한 산출근거 및 구체적인 증빙</a:t>
                      </a: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600" kern="0" spc="1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</a:t>
                      </a:r>
                      <a:r>
                        <a:rPr lang="ko-KR" altLang="en-US" sz="600" kern="0" spc="1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단</a:t>
                      </a:r>
                      <a:r>
                        <a:rPr lang="en-US" altLang="ko-KR" sz="600" kern="0" spc="1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600" kern="0" spc="1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공사비 절감효과에 대해 구체적인 금액은 표시하지 않음</a:t>
                      </a:r>
                      <a:r>
                        <a:rPr lang="en-US" altLang="ko-KR" sz="600" kern="0" spc="1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</a:t>
                      </a: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81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16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ㅇ 검증방법</a:t>
                      </a: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600" kern="0" spc="16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- (</a:t>
                      </a:r>
                      <a:r>
                        <a:rPr lang="ko-KR" altLang="en-US" sz="600" kern="0" spc="16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시공 중이나 준공 후 효과를 검증할 수 있는 구체적방법</a:t>
                      </a:r>
                      <a:r>
                        <a:rPr lang="en-US" altLang="ko-KR" sz="600" kern="0" spc="16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</a:t>
                      </a: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844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제안의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적정성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16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ㅇ 기술적 우수성</a:t>
                      </a: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16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ㅇ 연계 및 적합성</a:t>
                      </a: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16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ㅇ 시공성</a:t>
                      </a:r>
                      <a:endParaRPr lang="ko-KR" altLang="en-US" sz="5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432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근거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1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자료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85" marR="9585" marT="9585" marB="95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AutoShape 4"/>
          <p:cNvSpPr>
            <a:spLocks noChangeArrowheads="1"/>
          </p:cNvSpPr>
          <p:nvPr/>
        </p:nvSpPr>
        <p:spPr bwMode="auto">
          <a:xfrm>
            <a:off x="4627439" y="836712"/>
            <a:ext cx="4193033" cy="5544616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679629" y="888975"/>
            <a:ext cx="30348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rPr>
              <a:t>기술제안서</a:t>
            </a:r>
            <a:r>
              <a:rPr lang="en-US" altLang="ko-KR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rPr>
              <a:t>제안기술 항목별 작성</a:t>
            </a:r>
            <a:r>
              <a:rPr lang="en-US" altLang="ko-KR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r>
              <a:rPr lang="ko-KR" altLang="en-US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1907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16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1979712" y="188640"/>
            <a:ext cx="5472608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3.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입찰안내서 구성 및 내용</a:t>
            </a: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-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생애주기비용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지침 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2" y="1221574"/>
            <a:ext cx="8339336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직사각형 34"/>
          <p:cNvSpPr/>
          <p:nvPr/>
        </p:nvSpPr>
        <p:spPr>
          <a:xfrm>
            <a:off x="643131" y="1268760"/>
            <a:ext cx="7113642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교량상부 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생애주기비용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분석지침</a:t>
            </a:r>
            <a:endParaRPr lang="en-US" altLang="ko-K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AutoShape 4"/>
          <p:cNvSpPr>
            <a:spLocks noChangeArrowheads="1"/>
          </p:cNvSpPr>
          <p:nvPr/>
        </p:nvSpPr>
        <p:spPr bwMode="auto">
          <a:xfrm>
            <a:off x="234950" y="980728"/>
            <a:ext cx="8658225" cy="5256584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645262"/>
              </p:ext>
            </p:extLst>
          </p:nvPr>
        </p:nvGraphicFramePr>
        <p:xfrm>
          <a:off x="490174" y="1854001"/>
          <a:ext cx="8246215" cy="4227962"/>
        </p:xfrm>
        <a:graphic>
          <a:graphicData uri="http://schemas.openxmlformats.org/drawingml/2006/table">
            <a:tbl>
              <a:tblPr/>
              <a:tblGrid>
                <a:gridCol w="635398"/>
                <a:gridCol w="1389931"/>
                <a:gridCol w="2048320"/>
                <a:gridCol w="4172566"/>
              </a:tblGrid>
              <a:tr h="5151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단계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 절차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 기준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 기준에 따른 세부 지침 예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75298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준비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단계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 목표 설정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적용모델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marR="0" lvl="0" indent="-85725" algn="just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확정적 분석기법</a:t>
                      </a:r>
                      <a:r>
                        <a:rPr kumimoji="0" lang="en-US" altLang="ko-K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(DLCCA)</a:t>
                      </a:r>
                      <a:r>
                        <a:rPr kumimoji="0" lang="ko-KR" altLang="en-US" sz="10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ko-KR" alt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사용</a:t>
                      </a:r>
                      <a:endParaRPr kumimoji="0" lang="en-US" altLang="ko-K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928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14385" marR="14385" marT="14385" marB="14385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기본 가정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할인율 기준 설정</a:t>
                      </a:r>
                      <a:r>
                        <a:rPr kumimoji="0" lang="en-US" altLang="ko-K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공공연수 기준 설정 </a:t>
                      </a:r>
                      <a:endParaRPr kumimoji="0" lang="en-US" altLang="ko-K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정상</a:t>
                      </a:r>
                      <a:r>
                        <a:rPr kumimoji="0" lang="en-US" altLang="ko-K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ko-KR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지체속도</a:t>
                      </a:r>
                      <a:endParaRPr kumimoji="0" lang="en-US" altLang="ko-K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교통량</a:t>
                      </a:r>
                      <a:endParaRPr kumimoji="0" lang="en-US" altLang="ko-K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초기건설비용</a:t>
                      </a:r>
                      <a:endParaRPr kumimoji="0" lang="en-US" altLang="ko-K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marR="0" indent="-8572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할인율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4.5%</a:t>
                      </a:r>
                    </a:p>
                    <a:p>
                      <a:pPr marL="85725" marR="0" indent="-8572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공공연수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50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년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5725" marR="0" indent="-8572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정상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지체속도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100km/h</a:t>
                      </a:r>
                      <a:r>
                        <a:rPr lang="en-US" altLang="ko-KR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/  20km/h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5725" marR="0" indent="-8572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교통량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12000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5725" marR="0" indent="-8572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초기건설비용은 설계자가 제시한 비용 사용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94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14385" marR="14385" marT="14385" marB="14385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구성</a:t>
                      </a:r>
                      <a:r>
                        <a:rPr lang="ko-KR" altLang="en-US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항목 조사</a:t>
                      </a:r>
                      <a:endParaRPr lang="ko-KR" altLang="en-US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구성항목별 보수 및 교체주기</a:t>
                      </a:r>
                      <a:r>
                        <a:rPr lang="ko-KR" altLang="en-US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marR="0" indent="-8572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보수 주기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예시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교량 형식별 보수주기 제시</a:t>
                      </a:r>
                      <a:r>
                        <a:rPr lang="en-US" altLang="ko-KR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80975" marR="0" indent="-18097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교면포장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6-7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년 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바닥판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12-15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년 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거더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7-9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년</a:t>
                      </a:r>
                      <a:r>
                        <a:rPr lang="en-US" altLang="ko-KR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교량받침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6-7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년  신축이음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4-6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년  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94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14385" marR="14385" marT="14385" marB="14385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제약 조건 및 분석 대상 구체화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제약 조건의 구체화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 대상 수립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marR="0" lvl="0" indent="-85725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지형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입지 등의 환경조건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관련법령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예산조건 등 각종 제약 조건의 구체화</a:t>
                      </a:r>
                      <a:r>
                        <a:rPr lang="en-US" altLang="ko-KR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85725" marR="0" lvl="0" indent="-85725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각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대안별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분석 대상</a:t>
                      </a:r>
                      <a:r>
                        <a:rPr lang="ko-KR" altLang="en-US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수립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034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17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1979712" y="188640"/>
            <a:ext cx="5472608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3.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입찰안내서 구성 및 내용</a:t>
            </a: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-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생애주기비용 지침예시 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2" y="1221574"/>
            <a:ext cx="8339336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직사각형 34"/>
          <p:cNvSpPr/>
          <p:nvPr/>
        </p:nvSpPr>
        <p:spPr>
          <a:xfrm>
            <a:off x="643131" y="1268760"/>
            <a:ext cx="7113642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교량상부 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생애주기비용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분석지침</a:t>
            </a:r>
            <a:endParaRPr lang="en-US" altLang="ko-K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AutoShape 4"/>
          <p:cNvSpPr>
            <a:spLocks noChangeArrowheads="1"/>
          </p:cNvSpPr>
          <p:nvPr/>
        </p:nvSpPr>
        <p:spPr bwMode="auto">
          <a:xfrm>
            <a:off x="234950" y="980728"/>
            <a:ext cx="8658225" cy="5256584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123099"/>
              </p:ext>
            </p:extLst>
          </p:nvPr>
        </p:nvGraphicFramePr>
        <p:xfrm>
          <a:off x="490174" y="1854001"/>
          <a:ext cx="8117003" cy="3495453"/>
        </p:xfrm>
        <a:graphic>
          <a:graphicData uri="http://schemas.openxmlformats.org/drawingml/2006/table">
            <a:tbl>
              <a:tblPr/>
              <a:tblGrid>
                <a:gridCol w="625442"/>
                <a:gridCol w="1368152"/>
                <a:gridCol w="2232248"/>
                <a:gridCol w="3891161"/>
              </a:tblGrid>
              <a:tr h="5490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단계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 절차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 기준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 기준에 따른 세부 지침 예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61316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단계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 기법 선정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적용방법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marR="0" lvl="0" indent="-85725" algn="just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현재 </a:t>
                      </a:r>
                      <a:r>
                        <a:rPr kumimoji="0" lang="ko-KR" altLang="en-US" sz="14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가치법</a:t>
                      </a:r>
                      <a:r>
                        <a:rPr kumimoji="0" lang="ko-KR" alt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사용</a:t>
                      </a:r>
                      <a:endParaRPr kumimoji="0" lang="en-US" altLang="ko-K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7365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14385" marR="14385" marT="14385" marB="14385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대안별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LCC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산정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각 유지보수비용 항목 분류</a:t>
                      </a:r>
                      <a:endParaRPr kumimoji="0" lang="en-US" altLang="ko-K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각 항목을 동일하게 적용하여 비용 산출 후 </a:t>
                      </a:r>
                      <a:r>
                        <a:rPr kumimoji="0" lang="en-US" altLang="ko-K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LCC </a:t>
                      </a:r>
                      <a:r>
                        <a:rPr kumimoji="0" lang="ko-KR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산정</a:t>
                      </a:r>
                      <a:r>
                        <a:rPr kumimoji="0" lang="en-US" altLang="ko-K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marR="0" indent="-8572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직접유지관리비용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80975" marR="0" indent="-18097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보수보강비용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관리비용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점검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진단비용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해체폐기비용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5725" marR="0" indent="-8572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간접유지관리비용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도로이용자비용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위험비용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6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사후</a:t>
                      </a:r>
                      <a:endParaRPr lang="en-US" altLang="ko-KR" sz="1400" dirty="0" smtClean="0"/>
                    </a:p>
                    <a:p>
                      <a:pPr algn="ctr" latinLnBrk="1"/>
                      <a:r>
                        <a:rPr lang="ko-KR" altLang="en-US" sz="1400" dirty="0" smtClean="0"/>
                        <a:t>단계</a:t>
                      </a:r>
                      <a:endParaRPr lang="ko-KR" altLang="en-US" sz="1400" dirty="0"/>
                    </a:p>
                  </a:txBody>
                  <a:tcPr marL="14385" marR="14385" marT="14385" marB="14385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최종의사결정</a:t>
                      </a: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대안별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가치점수 산정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최적대안 선정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marR="0" indent="-8572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최적대안 선정 후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LCC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분석 보고서 작성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4385" marR="14385" marT="14385" marB="1438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538907" y="5441498"/>
            <a:ext cx="8197483" cy="677108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sz="1400" dirty="0" smtClean="0"/>
              <a:t>정량적인 세부 지침을 마련하여 상대비교가 가능한 </a:t>
            </a:r>
            <a:r>
              <a:rPr lang="en-US" altLang="ko-KR" sz="1400" dirty="0" smtClean="0"/>
              <a:t>LCC</a:t>
            </a:r>
            <a:r>
              <a:rPr lang="ko-KR" altLang="en-US" sz="1400" dirty="0" smtClean="0"/>
              <a:t>평가분석실시</a:t>
            </a:r>
            <a:endParaRPr lang="en-US" altLang="ko-KR" sz="1400" dirty="0" smtClean="0"/>
          </a:p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sz="1400" dirty="0" smtClean="0"/>
              <a:t>각 변수 중 동일한 세부 지침 제시가 불가능할 경우 정량적으로 산출한 근거를 제시하도록 함</a:t>
            </a:r>
            <a:endParaRPr lang="en-US" altLang="ko-KR" sz="1400" dirty="0" smtClean="0"/>
          </a:p>
        </p:txBody>
      </p:sp>
    </p:spTree>
    <p:extLst>
      <p:ext uri="{BB962C8B-B14F-4D97-AF65-F5344CB8AC3E}">
        <p14:creationId xmlns:p14="http://schemas.microsoft.com/office/powerpoint/2010/main" val="143965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18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3167844" y="188640"/>
            <a:ext cx="3420380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4.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평가방법 및 평가기준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11" name="AutoShape 18"/>
          <p:cNvSpPr>
            <a:spLocks noChangeArrowheads="1"/>
          </p:cNvSpPr>
          <p:nvPr/>
        </p:nvSpPr>
        <p:spPr bwMode="auto">
          <a:xfrm>
            <a:off x="395536" y="2921358"/>
            <a:ext cx="1797922" cy="432048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평가항목</a:t>
            </a:r>
            <a:endParaRPr lang="ko-KR" altLang="en-US" spc="-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2" name="AutoShape 18"/>
          <p:cNvSpPr>
            <a:spLocks noChangeArrowheads="1"/>
          </p:cNvSpPr>
          <p:nvPr/>
        </p:nvSpPr>
        <p:spPr bwMode="auto">
          <a:xfrm>
            <a:off x="2265467" y="2921358"/>
            <a:ext cx="6408712" cy="432048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전문분야별 위원이 기술제안 </a:t>
            </a:r>
            <a:r>
              <a:rPr lang="ko-KR" alt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건별로</a:t>
            </a:r>
            <a:r>
              <a:rPr lang="ko-KR" alt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평가</a:t>
            </a:r>
            <a:endParaRPr lang="ko-KR" alt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476738"/>
              </p:ext>
            </p:extLst>
          </p:nvPr>
        </p:nvGraphicFramePr>
        <p:xfrm>
          <a:off x="397813" y="3388804"/>
          <a:ext cx="8276366" cy="2888400"/>
        </p:xfrm>
        <a:graphic>
          <a:graphicData uri="http://schemas.openxmlformats.org/drawingml/2006/table">
            <a:tbl>
              <a:tblPr/>
              <a:tblGrid>
                <a:gridCol w="1477475"/>
                <a:gridCol w="5542707"/>
                <a:gridCol w="1256184"/>
              </a:tblGrid>
              <a:tr h="4035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평가항목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평 가 내 용</a:t>
                      </a:r>
                      <a:endParaRPr lang="ko-KR" altLang="en-US" sz="1100" b="1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배점</a:t>
                      </a:r>
                      <a:endParaRPr lang="ko-KR" altLang="en-US" sz="1100" b="1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7330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기술적 우수성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 -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제안기술의 </a:t>
                      </a:r>
                      <a:r>
                        <a:rPr lang="ko-KR" altLang="en-US" sz="1400" b="1" kern="0" spc="-120" dirty="0" err="1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혁신성</a:t>
                      </a:r>
                      <a:r>
                        <a:rPr lang="en-US" altLang="ko-KR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성능 및 기능의 우수성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 -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제안기술의 실현가능성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 - </a:t>
                      </a:r>
                      <a:r>
                        <a:rPr lang="ko-KR" altLang="en-US" sz="1400" b="1" kern="0" spc="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제안기술의 </a:t>
                      </a:r>
                      <a:r>
                        <a:rPr lang="ko-KR" altLang="en-US" sz="1400" b="1" kern="0" spc="0" dirty="0" err="1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시공성</a:t>
                      </a:r>
                      <a:r>
                        <a:rPr lang="en-US" altLang="ko-KR" sz="1400" b="1" kern="0" spc="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안전성</a:t>
                      </a:r>
                      <a:r>
                        <a:rPr lang="en-US" altLang="ko-KR" sz="1400" b="1" kern="0" spc="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환경친화성 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10</a:t>
                      </a:r>
                      <a:endParaRPr lang="en-US" sz="1100" b="1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연계･적합성</a:t>
                      </a:r>
                      <a:endParaRPr lang="ko-KR" altLang="en-US" sz="1100" b="1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 -</a:t>
                      </a:r>
                      <a:r>
                        <a:rPr lang="en-US" altLang="ko-KR" sz="1400" b="1" kern="0" spc="-120" baseline="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  </a:t>
                      </a:r>
                      <a:r>
                        <a:rPr lang="ko-KR" altLang="en-US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연계시설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및 기술과 </a:t>
                      </a:r>
                      <a:r>
                        <a:rPr lang="ko-KR" altLang="en-US" sz="1400" b="1" kern="0" spc="-120" dirty="0" err="1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부합성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 - </a:t>
                      </a:r>
                      <a:r>
                        <a:rPr lang="ko-KR" altLang="en-US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공사특성과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현장여건과의 적합성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 - </a:t>
                      </a:r>
                      <a:r>
                        <a:rPr lang="ko-KR" altLang="en-US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기술적용을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위한 기술자</a:t>
                      </a:r>
                      <a:r>
                        <a:rPr lang="en-US" altLang="ko-KR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장비</a:t>
                      </a:r>
                      <a:r>
                        <a:rPr lang="en-US" altLang="ko-KR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공사관리 등 효율성 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10</a:t>
                      </a:r>
                      <a:endParaRPr lang="en-US" sz="1100" b="1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효과성</a:t>
                      </a:r>
                      <a:endParaRPr lang="ko-KR" altLang="en-US" sz="1100" b="1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 -  </a:t>
                      </a:r>
                      <a:r>
                        <a:rPr lang="en-US" altLang="ko-KR" sz="1400" b="1" kern="0" spc="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LCC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등 경제성 분석결과의 타당성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 - 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공기단축 등 실효성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 -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품질</a:t>
                      </a:r>
                      <a:r>
                        <a:rPr lang="en-US" altLang="ko-KR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400" b="1" kern="0" spc="-12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성능 향상의 </a:t>
                      </a:r>
                      <a:r>
                        <a:rPr lang="ko-KR" altLang="en-US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가능성</a:t>
                      </a:r>
                      <a:r>
                        <a:rPr lang="en-US" altLang="ko-KR" sz="1400" b="1" kern="0" spc="-120" dirty="0" smtClean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282828"/>
                          </a:solidFill>
                          <a:effectLst/>
                          <a:latin typeface="+mj-ea"/>
                          <a:ea typeface="+mj-ea"/>
                        </a:rPr>
                        <a:t>10</a:t>
                      </a:r>
                      <a:endParaRPr lang="en-US" sz="11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234950" y="880145"/>
            <a:ext cx="8658225" cy="5544616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397813" y="1052736"/>
            <a:ext cx="1797922" cy="432048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ko-KR" alt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평가방법</a:t>
            </a:r>
            <a:endParaRPr lang="ko-KR" altLang="en-US" spc="-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1" name="AutoShape 18"/>
          <p:cNvSpPr>
            <a:spLocks noChangeArrowheads="1"/>
          </p:cNvSpPr>
          <p:nvPr/>
        </p:nvSpPr>
        <p:spPr bwMode="auto">
          <a:xfrm>
            <a:off x="2267744" y="1052736"/>
            <a:ext cx="6408712" cy="432048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기술제안 </a:t>
            </a:r>
            <a:r>
              <a:rPr lang="ko-KR" alt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건별</a:t>
            </a:r>
            <a:r>
              <a:rPr lang="ko-KR" alt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적정성 평가 </a:t>
            </a:r>
            <a:endParaRPr lang="ko-KR" alt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731937"/>
              </p:ext>
            </p:extLst>
          </p:nvPr>
        </p:nvGraphicFramePr>
        <p:xfrm>
          <a:off x="397813" y="1524676"/>
          <a:ext cx="8278642" cy="1145540"/>
        </p:xfrm>
        <a:graphic>
          <a:graphicData uri="http://schemas.openxmlformats.org/drawingml/2006/table">
            <a:tbl>
              <a:tblPr/>
              <a:tblGrid>
                <a:gridCol w="2045984"/>
                <a:gridCol w="2045984"/>
                <a:gridCol w="2093337"/>
                <a:gridCol w="2093337"/>
              </a:tblGrid>
              <a:tr h="17526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제안기술의 적격여부</a:t>
                      </a:r>
                      <a:endParaRPr lang="ko-KR" altLang="en-US" sz="11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가 중 치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5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기술적 우수성</a:t>
                      </a:r>
                      <a:endParaRPr lang="ko-KR" altLang="en-US" sz="11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연계･적합성</a:t>
                      </a:r>
                      <a:endParaRPr lang="ko-KR" altLang="en-US" sz="1100" b="0" kern="0" spc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효과성</a:t>
                      </a:r>
                      <a:endParaRPr lang="ko-KR" altLang="en-US" sz="1100" b="0" kern="0" spc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3911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적격</a:t>
                      </a:r>
                      <a:r>
                        <a:rPr lang="en-US" altLang="ko-KR" sz="1400" b="0" kern="0" spc="0" dirty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/</a:t>
                      </a:r>
                      <a:r>
                        <a:rPr lang="ko-KR" altLang="en-US" sz="1400" b="0" kern="0" spc="0" dirty="0" smtClean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조건부적격</a:t>
                      </a:r>
                      <a:r>
                        <a:rPr lang="en-US" altLang="ko-KR" sz="1400" b="0" kern="0" spc="0" dirty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/</a:t>
                      </a:r>
                      <a:r>
                        <a:rPr lang="ko-KR" altLang="en-US" sz="1400" b="0" kern="0" spc="0" dirty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부적격</a:t>
                      </a:r>
                      <a:endParaRPr lang="ko-KR" altLang="en-US" sz="11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0" spc="0" dirty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3</a:t>
                      </a:r>
                      <a:endParaRPr lang="en-US" sz="11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0" spc="0" dirty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3</a:t>
                      </a:r>
                      <a:endParaRPr lang="en-US" sz="11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0" spc="0" dirty="0">
                          <a:solidFill>
                            <a:srgbClr val="282828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4</a:t>
                      </a:r>
                      <a:endParaRPr lang="en-US" sz="11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055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244408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19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3167844" y="188640"/>
            <a:ext cx="3420380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4.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평가방법 및 평가기준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234950" y="880145"/>
            <a:ext cx="8658225" cy="5544616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467544" y="1745894"/>
            <a:ext cx="8280920" cy="1827122"/>
          </a:xfrm>
          <a:prstGeom prst="roundRect">
            <a:avLst>
              <a:gd name="adj" fmla="val 7062"/>
            </a:avLst>
          </a:prstGeom>
          <a:gradFill>
            <a:gsLst>
              <a:gs pos="0">
                <a:sysClr val="window" lastClr="FFFFFF"/>
              </a:gs>
              <a:gs pos="54000">
                <a:sysClr val="window" lastClr="FFFFFF">
                  <a:lumMod val="85000"/>
                  <a:alpha val="50000"/>
                </a:sysClr>
              </a:gs>
              <a:gs pos="100000">
                <a:sysClr val="window" lastClr="FFFFFF">
                  <a:lumMod val="95000"/>
                </a:sysClr>
              </a:gs>
            </a:gsLst>
            <a:lin ang="5400000" scaled="1"/>
          </a:gradFill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제안기술의 기능 및 성능 등의 효과를 제출한 자료로 판단하기 어려운 경우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제안기술에 대하여 현장 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mock-up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또는 시험시공이 요구되는 경우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심의위원 등의 지적 및 보완을 요구하는 경우  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 * 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전반적인 기술적 효과</a:t>
            </a:r>
            <a:r>
              <a:rPr lang="en-US" altLang="ko-KR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경제성</a:t>
            </a:r>
            <a:r>
              <a:rPr lang="en-US" altLang="ko-KR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환경성</a:t>
            </a:r>
            <a:r>
              <a:rPr lang="en-US" altLang="ko-KR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안전성 등이 요구되는 것을 전제 </a:t>
            </a:r>
            <a:endParaRPr lang="ko-KR" altLang="en-US" dirty="0"/>
          </a:p>
        </p:txBody>
      </p:sp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467544" y="1340768"/>
            <a:ext cx="4140460" cy="387196"/>
          </a:xfrm>
          <a:prstGeom prst="roundRect">
            <a:avLst>
              <a:gd name="adj" fmla="val 16667"/>
            </a:avLst>
          </a:prstGeom>
          <a:solidFill>
            <a:srgbClr val="E2DE42"/>
          </a:solidFill>
          <a:ln w="9525">
            <a:noFill/>
            <a:round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lIns="101031" tIns="50515" rIns="101031" bIns="50515" anchor="ctr"/>
          <a:lstStyle/>
          <a:p>
            <a:pPr>
              <a:defRPr/>
            </a:pPr>
            <a:r>
              <a:rPr lang="en-US" altLang="ko-KR" dirty="0">
                <a:solidFill>
                  <a:srgbClr val="000066"/>
                </a:solidFill>
                <a:latin typeface="Tahoma" pitchFamily="34" charset="0"/>
                <a:ea typeface="HY헤드라인M" pitchFamily="18" charset="-127"/>
              </a:rPr>
              <a:t> </a:t>
            </a:r>
            <a:r>
              <a:rPr lang="en-US" altLang="ko-KR" dirty="0" smtClean="0">
                <a:solidFill>
                  <a:srgbClr val="000066"/>
                </a:solidFill>
                <a:latin typeface="Tahoma" pitchFamily="34" charset="0"/>
                <a:ea typeface="HY헤드라인M" pitchFamily="18" charset="-127"/>
              </a:rPr>
              <a:t>1. </a:t>
            </a:r>
            <a:r>
              <a:rPr lang="ko-KR" altLang="en-US" dirty="0" smtClean="0">
                <a:solidFill>
                  <a:srgbClr val="000066"/>
                </a:solidFill>
                <a:latin typeface="Tahoma" pitchFamily="34" charset="0"/>
                <a:ea typeface="HY헤드라인M" pitchFamily="18" charset="-127"/>
              </a:rPr>
              <a:t>조건부 적격의 판단예시</a:t>
            </a:r>
            <a:endParaRPr lang="ko-KR" altLang="en-US" dirty="0">
              <a:solidFill>
                <a:srgbClr val="000066"/>
              </a:solidFill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467544" y="4338182"/>
            <a:ext cx="8280920" cy="1827122"/>
          </a:xfrm>
          <a:prstGeom prst="roundRect">
            <a:avLst>
              <a:gd name="adj" fmla="val 7062"/>
            </a:avLst>
          </a:prstGeom>
          <a:gradFill>
            <a:gsLst>
              <a:gs pos="0">
                <a:sysClr val="window" lastClr="FFFFFF"/>
              </a:gs>
              <a:gs pos="54000">
                <a:sysClr val="window" lastClr="FFFFFF">
                  <a:lumMod val="85000"/>
                  <a:alpha val="50000"/>
                </a:sysClr>
              </a:gs>
              <a:gs pos="100000">
                <a:sysClr val="window" lastClr="FFFFFF">
                  <a:lumMod val="95000"/>
                </a:sysClr>
              </a:gs>
            </a:gsLst>
            <a:lin ang="5400000" scaled="1"/>
          </a:gradFill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dirty="0">
                <a:latin typeface="HY견고딕" pitchFamily="18" charset="-127"/>
                <a:ea typeface="HY견고딕" pitchFamily="18" charset="-127"/>
              </a:rPr>
              <a:t>성능이 검증되지 않는 아이디어 수준의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제안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목표성능 </a:t>
            </a:r>
            <a:r>
              <a:rPr lang="ko-KR" altLang="en-US" dirty="0">
                <a:latin typeface="HY견고딕" pitchFamily="18" charset="-127"/>
                <a:ea typeface="HY견고딕" pitchFamily="18" charset="-127"/>
              </a:rPr>
              <a:t>및 설계의도를 훼손하는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제안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기준미달 </a:t>
            </a:r>
            <a:r>
              <a:rPr lang="ko-KR" altLang="en-US" dirty="0">
                <a:latin typeface="HY견고딕" pitchFamily="18" charset="-127"/>
                <a:ea typeface="HY견고딕" pitchFamily="18" charset="-127"/>
              </a:rPr>
              <a:t>및 관련 법령 </a:t>
            </a:r>
            <a:r>
              <a:rPr lang="ko-KR" altLang="en-US" dirty="0" err="1">
                <a:latin typeface="HY견고딕" pitchFamily="18" charset="-127"/>
                <a:ea typeface="HY견고딕" pitchFamily="18" charset="-127"/>
              </a:rPr>
              <a:t>미준수</a:t>
            </a:r>
            <a:r>
              <a:rPr lang="ko-KR" altLang="en-US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제안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기타 </a:t>
            </a:r>
            <a:r>
              <a:rPr lang="ko-KR" altLang="en-US" dirty="0" err="1" smtClean="0">
                <a:latin typeface="HY견고딕" pitchFamily="18" charset="-127"/>
                <a:ea typeface="HY견고딕" pitchFamily="18" charset="-127"/>
              </a:rPr>
              <a:t>발주청이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 요구하는 기준 및 제약사항을 준수하지 않은 제안</a:t>
            </a:r>
            <a:endParaRPr lang="ko-KR" altLang="en-US" dirty="0"/>
          </a:p>
        </p:txBody>
      </p: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467544" y="3933056"/>
            <a:ext cx="4140460" cy="387196"/>
          </a:xfrm>
          <a:prstGeom prst="roundRect">
            <a:avLst>
              <a:gd name="adj" fmla="val 16667"/>
            </a:avLst>
          </a:prstGeom>
          <a:solidFill>
            <a:srgbClr val="E2DE42"/>
          </a:solidFill>
          <a:ln w="9525">
            <a:noFill/>
            <a:round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lIns="101031" tIns="50515" rIns="101031" bIns="50515" anchor="ctr"/>
          <a:lstStyle/>
          <a:p>
            <a:pPr>
              <a:defRPr/>
            </a:pPr>
            <a:r>
              <a:rPr lang="en-US" altLang="ko-KR" dirty="0">
                <a:solidFill>
                  <a:srgbClr val="000066"/>
                </a:solidFill>
                <a:latin typeface="Tahoma" pitchFamily="34" charset="0"/>
                <a:ea typeface="HY헤드라인M" pitchFamily="18" charset="-127"/>
              </a:rPr>
              <a:t> </a:t>
            </a:r>
            <a:r>
              <a:rPr lang="en-US" altLang="ko-KR" dirty="0" smtClean="0">
                <a:solidFill>
                  <a:srgbClr val="000066"/>
                </a:solidFill>
                <a:latin typeface="Tahoma" pitchFamily="34" charset="0"/>
                <a:ea typeface="HY헤드라인M" pitchFamily="18" charset="-127"/>
              </a:rPr>
              <a:t>2. </a:t>
            </a:r>
            <a:r>
              <a:rPr lang="ko-KR" altLang="en-US" dirty="0" smtClean="0">
                <a:solidFill>
                  <a:srgbClr val="000066"/>
                </a:solidFill>
                <a:latin typeface="Tahoma" pitchFamily="34" charset="0"/>
                <a:ea typeface="HY헤드라인M" pitchFamily="18" charset="-127"/>
              </a:rPr>
              <a:t>부적격의 판단예시</a:t>
            </a:r>
            <a:endParaRPr lang="ko-KR" altLang="en-US" dirty="0">
              <a:solidFill>
                <a:srgbClr val="000066"/>
              </a:solidFill>
              <a:latin typeface="Tahoma" pitchFamily="34" charset="0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062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287339"/>
            <a:ext cx="9144000" cy="1644301"/>
          </a:xfrm>
          <a:prstGeom prst="rect">
            <a:avLst/>
          </a:prstGeom>
          <a:solidFill>
            <a:srgbClr val="FF0000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184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35"/>
          <p:cNvSpPr/>
          <p:nvPr/>
        </p:nvSpPr>
        <p:spPr>
          <a:xfrm>
            <a:off x="1547664" y="2204864"/>
            <a:ext cx="6299138" cy="6503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905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9696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HY견명조" pitchFamily="18" charset="-127"/>
                <a:ea typeface="HY견명조" pitchFamily="18" charset="-127"/>
              </a:rPr>
              <a:t>기술제안 입찰제도 현황</a:t>
            </a:r>
            <a:endParaRPr lang="en-US" altLang="ko-KR" sz="2200" dirty="0">
              <a:solidFill>
                <a:schemeClr val="accent5">
                  <a:lumMod val="50000"/>
                </a:schemeClr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6" name="Rectangle 35"/>
          <p:cNvSpPr/>
          <p:nvPr/>
        </p:nvSpPr>
        <p:spPr>
          <a:xfrm>
            <a:off x="1547664" y="5370973"/>
            <a:ext cx="6299138" cy="6503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905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9696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HY견명조" pitchFamily="18" charset="-127"/>
                <a:ea typeface="HY견명조" pitchFamily="18" charset="-127"/>
              </a:rPr>
              <a:t> 기술제안서 </a:t>
            </a:r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HY견명조" pitchFamily="18" charset="-127"/>
                <a:ea typeface="HY견명조" pitchFamily="18" charset="-127"/>
              </a:rPr>
              <a:t>평가기준</a:t>
            </a:r>
            <a:endParaRPr lang="en-US" altLang="ko-KR" sz="2200" dirty="0">
              <a:solidFill>
                <a:schemeClr val="accent5">
                  <a:lumMod val="50000"/>
                </a:schemeClr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413522" y="284685"/>
            <a:ext cx="230425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ko-KR" altLang="en-US" sz="2400" b="1" dirty="0" smtClean="0">
                <a:ln w="11430"/>
                <a:effectLst>
                  <a:glow rad="63500">
                    <a:srgbClr val="000000">
                      <a:satMod val="175000"/>
                      <a:alpha val="40000"/>
                    </a:srgbClr>
                  </a:glow>
                </a:effectLst>
                <a:latin typeface="HY견고딕" pitchFamily="18" charset="-127"/>
                <a:ea typeface="HY견고딕" pitchFamily="18" charset="-127"/>
              </a:rPr>
              <a:t>목    차</a:t>
            </a:r>
            <a:endParaRPr lang="ko-KR" altLang="en-US" sz="2400" b="1" dirty="0">
              <a:ln w="11430"/>
              <a:effectLst>
                <a:glow rad="63500">
                  <a:srgbClr val="000000">
                    <a:satMod val="175000"/>
                    <a:alpha val="40000"/>
                  </a:srgbClr>
                </a:glo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Rectangle 35"/>
          <p:cNvSpPr/>
          <p:nvPr/>
        </p:nvSpPr>
        <p:spPr>
          <a:xfrm>
            <a:off x="1547664" y="3260234"/>
            <a:ext cx="6299138" cy="6503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905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9696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HY견명조" pitchFamily="18" charset="-127"/>
                <a:ea typeface="HY견명조" pitchFamily="18" charset="-127"/>
              </a:rPr>
              <a:t>입찰안내서 가이드 작성방향</a:t>
            </a:r>
            <a:endParaRPr lang="en-US" altLang="ko-KR" sz="2200" dirty="0">
              <a:solidFill>
                <a:schemeClr val="accent5">
                  <a:lumMod val="50000"/>
                </a:schemeClr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9" name="Rectangle 35"/>
          <p:cNvSpPr/>
          <p:nvPr/>
        </p:nvSpPr>
        <p:spPr>
          <a:xfrm>
            <a:off x="1547664" y="4315604"/>
            <a:ext cx="6299138" cy="6503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905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9696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HY견명조" pitchFamily="18" charset="-127"/>
                <a:ea typeface="HY견명조" pitchFamily="18" charset="-127"/>
              </a:rPr>
              <a:t>입찰안내서 구성 및 내용</a:t>
            </a:r>
            <a:endParaRPr lang="en-US" altLang="ko-KR" sz="2200" dirty="0">
              <a:solidFill>
                <a:schemeClr val="accent5">
                  <a:lumMod val="50000"/>
                </a:schemeClr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997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244408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20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3167844" y="188640"/>
            <a:ext cx="3420380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4.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평가방법 및 평가기준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234950" y="836712"/>
            <a:ext cx="8658225" cy="5544616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335726"/>
              </p:ext>
            </p:extLst>
          </p:nvPr>
        </p:nvGraphicFramePr>
        <p:xfrm>
          <a:off x="683570" y="1587188"/>
          <a:ext cx="7704854" cy="4650124"/>
        </p:xfrm>
        <a:graphic>
          <a:graphicData uri="http://schemas.openxmlformats.org/drawingml/2006/table">
            <a:tbl>
              <a:tblPr/>
              <a:tblGrid>
                <a:gridCol w="2713334"/>
                <a:gridCol w="2713334"/>
                <a:gridCol w="2278186"/>
              </a:tblGrid>
              <a:tr h="1943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-9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전 문 분 야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1259" marR="11259" marT="11259" marB="11259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-9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세부분야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-9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배 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94397"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도로</a:t>
                      </a:r>
                    </a:p>
                  </a:txBody>
                  <a:tcPr marL="11259" marR="11259" marT="11259" marB="11259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도로계획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25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교통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기하구조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05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토공 및 배수공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18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도로포장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02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물량산출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설계오류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‧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누락 등 제안의 적정성 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1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97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구조</a:t>
                      </a:r>
                    </a:p>
                  </a:txBody>
                  <a:tcPr marL="11259" marR="11259" marT="11259" marB="11259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구조물계획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20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교량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18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터널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96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물량산출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설계오류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‧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누락 등 제안의 적정성 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1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3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토질</a:t>
                      </a:r>
                    </a:p>
                  </a:txBody>
                  <a:tcPr marL="11259" marR="11259" marT="11259" marB="11259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지반개량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20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사면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441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물량산출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설계오류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‧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누락 등 제안의 적정성 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1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3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시공</a:t>
                      </a:r>
                    </a:p>
                  </a:txBody>
                  <a:tcPr marL="11259" marR="11259" marT="11259" marB="11259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공정관리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20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시공관리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1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물량산출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설계오류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‧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누락 등 제안의 적정성 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1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3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조경환경</a:t>
                      </a:r>
                    </a:p>
                  </a:txBody>
                  <a:tcPr marL="11259" marR="11259" marT="11259" marB="11259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환경계획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10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환경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18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조경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707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물량산출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설계오류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‧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누락 등 제안의 적정성 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1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C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부적격 기술제안 수</a:t>
                      </a:r>
                    </a:p>
                  </a:txBody>
                  <a:tcPr marL="11259" marR="11259" marT="11259" marB="11259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건별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-1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총계</a:t>
                      </a:r>
                    </a:p>
                  </a:txBody>
                  <a:tcPr marL="11259" marR="11259" marT="11259" marB="11259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100</a:t>
                      </a:r>
                    </a:p>
                  </a:txBody>
                  <a:tcPr marL="11259" marR="11259" marT="11259" marB="1125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AutoShape 18"/>
          <p:cNvSpPr>
            <a:spLocks noChangeArrowheads="1"/>
          </p:cNvSpPr>
          <p:nvPr/>
        </p:nvSpPr>
        <p:spPr bwMode="auto">
          <a:xfrm>
            <a:off x="685845" y="1052736"/>
            <a:ext cx="1797922" cy="432048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ko-KR" alt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총괄배점</a:t>
            </a:r>
            <a:endParaRPr lang="ko-KR" altLang="en-US" spc="-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2" name="AutoShape 18"/>
          <p:cNvSpPr>
            <a:spLocks noChangeArrowheads="1"/>
          </p:cNvSpPr>
          <p:nvPr/>
        </p:nvSpPr>
        <p:spPr bwMode="auto">
          <a:xfrm>
            <a:off x="2555776" y="1052736"/>
            <a:ext cx="5832648" cy="432048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전문분야별 배점</a:t>
            </a:r>
            <a:endParaRPr lang="ko-KR" alt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8284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7504" y="836712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7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277411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3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2699792" y="260896"/>
            <a:ext cx="4176464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1.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기술제안입찰제도 현황</a:t>
            </a: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-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 개요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20" name="양쪽 모서리가 둥근 사각형 19"/>
          <p:cNvSpPr/>
          <p:nvPr/>
        </p:nvSpPr>
        <p:spPr>
          <a:xfrm>
            <a:off x="251520" y="2425923"/>
            <a:ext cx="8716963" cy="3887788"/>
          </a:xfrm>
          <a:prstGeom prst="round2SameRect">
            <a:avLst>
              <a:gd name="adj1" fmla="val 3630"/>
              <a:gd name="adj2" fmla="val 0"/>
            </a:avLst>
          </a:prstGeom>
          <a:solidFill>
            <a:srgbClr val="FFF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21" name="Picture 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033" y="4854798"/>
            <a:ext cx="6197600" cy="14398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Freeform 11"/>
          <p:cNvSpPr>
            <a:spLocks/>
          </p:cNvSpPr>
          <p:nvPr/>
        </p:nvSpPr>
        <p:spPr bwMode="auto">
          <a:xfrm flipV="1">
            <a:off x="1367533" y="2203673"/>
            <a:ext cx="6484937" cy="438150"/>
          </a:xfrm>
          <a:custGeom>
            <a:avLst/>
            <a:gdLst>
              <a:gd name="T0" fmla="*/ 2147483647 w 5034"/>
              <a:gd name="T1" fmla="*/ 0 h 1908"/>
              <a:gd name="T2" fmla="*/ 2147483647 w 5034"/>
              <a:gd name="T3" fmla="*/ 2147483647 h 1908"/>
              <a:gd name="T4" fmla="*/ 2147483647 w 5034"/>
              <a:gd name="T5" fmla="*/ 2147483647 h 1908"/>
              <a:gd name="T6" fmla="*/ 0 w 5034"/>
              <a:gd name="T7" fmla="*/ 2147483647 h 1908"/>
              <a:gd name="T8" fmla="*/ 2147483647 w 5034"/>
              <a:gd name="T9" fmla="*/ 2147483647 h 1908"/>
              <a:gd name="T10" fmla="*/ 2147483647 w 5034"/>
              <a:gd name="T11" fmla="*/ 2147483647 h 1908"/>
              <a:gd name="T12" fmla="*/ 2147483647 w 5034"/>
              <a:gd name="T13" fmla="*/ 2147483647 h 1908"/>
              <a:gd name="T14" fmla="*/ 2147483647 w 5034"/>
              <a:gd name="T15" fmla="*/ 0 h 19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034"/>
              <a:gd name="T25" fmla="*/ 0 h 1908"/>
              <a:gd name="T26" fmla="*/ 5034 w 5034"/>
              <a:gd name="T27" fmla="*/ 1908 h 190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034" h="1908">
                <a:moveTo>
                  <a:pt x="2502" y="0"/>
                </a:moveTo>
                <a:lnTo>
                  <a:pt x="1465" y="383"/>
                </a:lnTo>
                <a:lnTo>
                  <a:pt x="1783" y="383"/>
                </a:lnTo>
                <a:lnTo>
                  <a:pt x="0" y="1908"/>
                </a:lnTo>
                <a:lnTo>
                  <a:pt x="5034" y="1908"/>
                </a:lnTo>
                <a:lnTo>
                  <a:pt x="3229" y="383"/>
                </a:lnTo>
                <a:lnTo>
                  <a:pt x="3613" y="395"/>
                </a:lnTo>
                <a:lnTo>
                  <a:pt x="2502" y="0"/>
                </a:lnTo>
                <a:close/>
              </a:path>
            </a:pathLst>
          </a:custGeom>
          <a:gradFill rotWithShape="1">
            <a:gsLst>
              <a:gs pos="0">
                <a:srgbClr val="FFC0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8"/>
          <p:cNvSpPr>
            <a:spLocks noChangeArrowheads="1"/>
          </p:cNvSpPr>
          <p:nvPr/>
        </p:nvSpPr>
        <p:spPr bwMode="auto">
          <a:xfrm>
            <a:off x="280095" y="1295623"/>
            <a:ext cx="8640763" cy="1052513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0" lang="ko-KR" altLang="en-US" sz="180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0583" y="1560736"/>
            <a:ext cx="8478837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r>
              <a:rPr lang="ko-KR" altLang="en-US" sz="1600" dirty="0">
                <a:latin typeface="+mn-ea"/>
                <a:ea typeface="+mn-ea"/>
              </a:rPr>
              <a:t>발주기관이 교부한 설계도서와 입찰안내서에 따라 입찰자가 설계도서를 검토한 후 </a:t>
            </a:r>
            <a:r>
              <a:rPr lang="ko-KR" altLang="en-US" sz="1600" b="1" dirty="0">
                <a:solidFill>
                  <a:srgbClr val="C00000"/>
                </a:solidFill>
                <a:latin typeface="+mn-ea"/>
                <a:ea typeface="+mn-ea"/>
              </a:rPr>
              <a:t>공사비 절감</a:t>
            </a:r>
            <a:r>
              <a:rPr lang="en-US" altLang="ko-KR" sz="1600" b="1" dirty="0">
                <a:solidFill>
                  <a:srgbClr val="C00000"/>
                </a:solidFill>
                <a:latin typeface="+mn-ea"/>
                <a:ea typeface="+mn-ea"/>
              </a:rPr>
              <a:t>, </a:t>
            </a:r>
            <a:r>
              <a:rPr lang="ko-KR" altLang="en-US" sz="1600" b="1" dirty="0">
                <a:solidFill>
                  <a:srgbClr val="C00000"/>
                </a:solidFill>
                <a:latin typeface="+mn-ea"/>
                <a:ea typeface="+mn-ea"/>
              </a:rPr>
              <a:t>생애주기비용 개선</a:t>
            </a:r>
            <a:r>
              <a:rPr lang="en-US" altLang="ko-KR" sz="1600" b="1" dirty="0">
                <a:solidFill>
                  <a:srgbClr val="C00000"/>
                </a:solidFill>
                <a:latin typeface="+mn-ea"/>
                <a:ea typeface="+mn-ea"/>
              </a:rPr>
              <a:t>, </a:t>
            </a:r>
            <a:r>
              <a:rPr lang="ko-KR" altLang="en-US" sz="1600" b="1" dirty="0">
                <a:solidFill>
                  <a:srgbClr val="C00000"/>
                </a:solidFill>
                <a:latin typeface="+mn-ea"/>
                <a:ea typeface="+mn-ea"/>
              </a:rPr>
              <a:t>공기단축</a:t>
            </a:r>
            <a:r>
              <a:rPr lang="en-US" altLang="ko-KR" sz="1600" b="1" dirty="0">
                <a:solidFill>
                  <a:srgbClr val="C00000"/>
                </a:solidFill>
                <a:latin typeface="+mn-ea"/>
                <a:ea typeface="+mn-ea"/>
              </a:rPr>
              <a:t>, </a:t>
            </a:r>
            <a:r>
              <a:rPr lang="ko-KR" altLang="en-US" sz="1600" b="1" dirty="0">
                <a:solidFill>
                  <a:srgbClr val="C00000"/>
                </a:solidFill>
                <a:latin typeface="+mn-ea"/>
                <a:ea typeface="+mn-ea"/>
              </a:rPr>
              <a:t>공사관리</a:t>
            </a:r>
            <a:r>
              <a:rPr lang="ko-KR" altLang="en-US" sz="1600" dirty="0">
                <a:latin typeface="+mn-ea"/>
                <a:ea typeface="+mn-ea"/>
              </a:rPr>
              <a:t> 방안 등을 제안하고</a:t>
            </a:r>
            <a:r>
              <a:rPr lang="en-US" altLang="ko-KR" sz="1600" dirty="0">
                <a:latin typeface="+mn-ea"/>
                <a:ea typeface="+mn-ea"/>
              </a:rPr>
              <a:t>, </a:t>
            </a:r>
            <a:r>
              <a:rPr lang="ko-KR" altLang="en-US" sz="1600" dirty="0">
                <a:latin typeface="+mn-ea"/>
                <a:ea typeface="+mn-ea"/>
              </a:rPr>
              <a:t>이를 심사하여 </a:t>
            </a:r>
            <a:r>
              <a:rPr lang="ko-KR" altLang="en-US" sz="1600" dirty="0" smtClean="0">
                <a:latin typeface="+mn-ea"/>
                <a:ea typeface="+mn-ea"/>
              </a:rPr>
              <a:t>낙찰자 </a:t>
            </a:r>
            <a:r>
              <a:rPr lang="ko-KR" altLang="en-US" sz="1600" dirty="0">
                <a:latin typeface="+mn-ea"/>
                <a:ea typeface="+mn-ea"/>
              </a:rPr>
              <a:t>결정</a:t>
            </a:r>
          </a:p>
        </p:txBody>
      </p:sp>
      <p:sp>
        <p:nvSpPr>
          <p:cNvPr id="25" name="모서리가 둥근 직사각형 24"/>
          <p:cNvSpPr/>
          <p:nvPr/>
        </p:nvSpPr>
        <p:spPr>
          <a:xfrm>
            <a:off x="2512120" y="1052736"/>
            <a:ext cx="4319588" cy="431800"/>
          </a:xfrm>
          <a:prstGeom prst="roundRect">
            <a:avLst/>
          </a:prstGeom>
          <a:solidFill>
            <a:srgbClr val="8064A2">
              <a:lumMod val="50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b="1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기술제안 입찰제도</a:t>
            </a:r>
            <a:endParaRPr kumimoji="0" lang="en-US" altLang="ko-KR" sz="20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352352" y="2636242"/>
            <a:ext cx="8568703" cy="1534195"/>
          </a:xfrm>
          <a:prstGeom prst="roundRect">
            <a:avLst>
              <a:gd name="adj" fmla="val 4007"/>
            </a:avLst>
          </a:prstGeom>
          <a:gradFill>
            <a:gsLst>
              <a:gs pos="0">
                <a:sysClr val="window" lastClr="FFFFFF"/>
              </a:gs>
              <a:gs pos="54000">
                <a:sysClr val="window" lastClr="FFFFFF">
                  <a:lumMod val="85000"/>
                  <a:alpha val="50000"/>
                </a:sysClr>
              </a:gs>
              <a:gs pos="100000">
                <a:sysClr val="window" lastClr="FFFFFF">
                  <a:lumMod val="95000"/>
                </a:sysClr>
              </a:gs>
            </a:gsLst>
            <a:lin ang="5400000" scaled="1"/>
          </a:gradFill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800" dirty="0">
                <a:latin typeface="+mj-ea"/>
                <a:ea typeface="+mj-ea"/>
              </a:rPr>
              <a:t>  </a:t>
            </a:r>
            <a:r>
              <a:rPr lang="ko-KR" altLang="en-US" sz="2000" dirty="0">
                <a:latin typeface="+mj-ea"/>
                <a:ea typeface="+mj-ea"/>
              </a:rPr>
              <a:t>  </a:t>
            </a:r>
            <a:r>
              <a:rPr lang="ko-KR" altLang="en-US" sz="1600" dirty="0" err="1">
                <a:latin typeface="+mj-ea"/>
                <a:ea typeface="+mj-ea"/>
              </a:rPr>
              <a:t>가격이외에</a:t>
            </a:r>
            <a:r>
              <a:rPr lang="ko-KR" altLang="en-US" sz="1600" dirty="0">
                <a:latin typeface="+mj-ea"/>
                <a:ea typeface="+mj-ea"/>
              </a:rPr>
              <a:t> 기술적 요소를 반영한 </a:t>
            </a:r>
            <a:r>
              <a:rPr lang="ko-KR" altLang="en-US" sz="1600" b="1" dirty="0">
                <a:solidFill>
                  <a:srgbClr val="C00000"/>
                </a:solidFill>
                <a:latin typeface="+mj-ea"/>
                <a:ea typeface="+mj-ea"/>
              </a:rPr>
              <a:t>최고가치 기반 공공사업 조달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600" dirty="0">
                <a:latin typeface="+mj-ea"/>
                <a:ea typeface="+mj-ea"/>
              </a:rPr>
              <a:t>     </a:t>
            </a:r>
            <a:r>
              <a:rPr lang="ko-KR" altLang="en-US" sz="1600" dirty="0">
                <a:latin typeface="+mj-ea"/>
                <a:ea typeface="+mj-ea"/>
              </a:rPr>
              <a:t>일괄방식과 달리 발주자가 설계에 직접 참여하여 </a:t>
            </a:r>
            <a:r>
              <a:rPr lang="ko-KR" altLang="en-US" sz="1600" b="1" dirty="0">
                <a:solidFill>
                  <a:srgbClr val="C00000"/>
                </a:solidFill>
                <a:latin typeface="+mj-ea"/>
                <a:ea typeface="+mj-ea"/>
              </a:rPr>
              <a:t>설계의도 반영 용이 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600" dirty="0">
                <a:latin typeface="+mj-ea"/>
                <a:ea typeface="+mj-ea"/>
              </a:rPr>
              <a:t>     </a:t>
            </a:r>
            <a:r>
              <a:rPr lang="ko-KR" altLang="en-US" sz="1600" dirty="0">
                <a:latin typeface="+mj-ea"/>
                <a:ea typeface="+mj-ea"/>
              </a:rPr>
              <a:t>순수내역입찰제</a:t>
            </a:r>
            <a:r>
              <a:rPr lang="en-US" altLang="ko-KR" sz="1600" dirty="0">
                <a:latin typeface="+mj-ea"/>
                <a:ea typeface="+mj-ea"/>
              </a:rPr>
              <a:t>(</a:t>
            </a:r>
            <a:r>
              <a:rPr lang="ko-KR" altLang="en-US" sz="1600" dirty="0">
                <a:latin typeface="+mj-ea"/>
                <a:ea typeface="+mj-ea"/>
              </a:rPr>
              <a:t>총액계약</a:t>
            </a:r>
            <a:r>
              <a:rPr lang="en-US" altLang="ko-KR" sz="1600" dirty="0">
                <a:latin typeface="+mj-ea"/>
                <a:ea typeface="+mj-ea"/>
              </a:rPr>
              <a:t>)</a:t>
            </a:r>
            <a:r>
              <a:rPr lang="ko-KR" altLang="en-US" sz="1600" dirty="0">
                <a:latin typeface="+mj-ea"/>
                <a:ea typeface="+mj-ea"/>
              </a:rPr>
              <a:t>와 같이 시공물량조정 등에 따른 </a:t>
            </a:r>
            <a:r>
              <a:rPr lang="ko-KR" altLang="en-US" sz="1600" b="1" dirty="0">
                <a:solidFill>
                  <a:srgbClr val="C00000"/>
                </a:solidFill>
                <a:latin typeface="+mj-ea"/>
                <a:ea typeface="+mj-ea"/>
              </a:rPr>
              <a:t>설계변경 최소화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600" dirty="0">
                <a:latin typeface="+mj-ea"/>
                <a:ea typeface="+mj-ea"/>
              </a:rPr>
              <a:t>     </a:t>
            </a:r>
            <a:r>
              <a:rPr lang="ko-KR" altLang="en-US" sz="1600" dirty="0">
                <a:latin typeface="+mj-ea"/>
                <a:ea typeface="+mj-ea"/>
              </a:rPr>
              <a:t>공사비 절감방안을 요구하여 기술력을 통한 </a:t>
            </a:r>
            <a:r>
              <a:rPr lang="ko-KR" altLang="en-US" sz="1600" b="1" dirty="0">
                <a:solidFill>
                  <a:srgbClr val="C00000"/>
                </a:solidFill>
                <a:latin typeface="+mj-ea"/>
                <a:ea typeface="+mj-ea"/>
              </a:rPr>
              <a:t>가격절감 가능</a:t>
            </a: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58" y="2838673"/>
            <a:ext cx="128587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83" y="3200623"/>
            <a:ext cx="128587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08" y="3575273"/>
            <a:ext cx="128587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08" y="3932461"/>
            <a:ext cx="128587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241871"/>
              </p:ext>
            </p:extLst>
          </p:nvPr>
        </p:nvGraphicFramePr>
        <p:xfrm>
          <a:off x="495995" y="4361086"/>
          <a:ext cx="8247064" cy="2117724"/>
        </p:xfrm>
        <a:graphic>
          <a:graphicData uri="http://schemas.openxmlformats.org/drawingml/2006/table">
            <a:tbl>
              <a:tblPr/>
              <a:tblGrid>
                <a:gridCol w="2035832"/>
                <a:gridCol w="1552808"/>
                <a:gridCol w="1552808"/>
                <a:gridCol w="1552808"/>
                <a:gridCol w="1552808"/>
              </a:tblGrid>
              <a:tr h="3529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발주방식</a:t>
                      </a:r>
                    </a:p>
                  </a:txBody>
                  <a:tcPr marL="17908" marR="17908" marT="17910" marB="1791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기본계획</a:t>
                      </a:r>
                    </a:p>
                  </a:txBody>
                  <a:tcPr marL="17908" marR="17908" marT="17910" marB="1791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기본설계</a:t>
                      </a:r>
                    </a:p>
                  </a:txBody>
                  <a:tcPr marL="17908" marR="17908" marT="17910" marB="1791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실시설계</a:t>
                      </a:r>
                    </a:p>
                  </a:txBody>
                  <a:tcPr marL="17908" marR="17908" marT="17910" marB="1791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시공</a:t>
                      </a:r>
                    </a:p>
                  </a:txBody>
                  <a:tcPr marL="17908" marR="17908" marT="17910" marB="1791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3529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일괄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(</a:t>
                      </a:r>
                      <a:r>
                        <a:rPr lang="ko-KR" altLang="en-US" sz="1300" kern="0" spc="0" dirty="0" err="1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턴키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)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9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기본설계기술제안</a:t>
                      </a:r>
                    </a:p>
                  </a:txBody>
                  <a:tcPr marL="17908" marR="17908" marT="17910" marB="1791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9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대안</a:t>
                      </a:r>
                    </a:p>
                  </a:txBody>
                  <a:tcPr marL="17908" marR="17908" marT="17910" marB="1791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9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실시설계기술제안</a:t>
                      </a:r>
                    </a:p>
                  </a:txBody>
                  <a:tcPr marL="17908" marR="17908" marT="17910" marB="1791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9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기타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(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최저가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‧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적격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HY견명조" pitchFamily="18" charset="-127"/>
                          <a:ea typeface="HY견명조" pitchFamily="18" charset="-127"/>
                        </a:rPr>
                        <a:t>)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견명조" pitchFamily="18" charset="-127"/>
                        <a:ea typeface="HY견명조" pitchFamily="18" charset="-127"/>
                      </a:endParaRPr>
                    </a:p>
                  </a:txBody>
                  <a:tcPr marL="17908" marR="17908" marT="17910" marB="1791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959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7504" y="836712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7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277411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4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27" name="AutoShape 18"/>
          <p:cNvSpPr>
            <a:spLocks noChangeArrowheads="1"/>
          </p:cNvSpPr>
          <p:nvPr/>
        </p:nvSpPr>
        <p:spPr bwMode="auto">
          <a:xfrm>
            <a:off x="337738" y="1133385"/>
            <a:ext cx="559837" cy="720080"/>
          </a:xfrm>
          <a:prstGeom prst="roundRect">
            <a:avLst>
              <a:gd name="adj" fmla="val 6778"/>
            </a:avLst>
          </a:prstGeom>
          <a:solidFill>
            <a:srgbClr val="0070C0"/>
          </a:soli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ko-KR" altLang="en-US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" name="AutoShape 18"/>
          <p:cNvSpPr>
            <a:spLocks noChangeArrowheads="1"/>
          </p:cNvSpPr>
          <p:nvPr/>
        </p:nvSpPr>
        <p:spPr bwMode="auto">
          <a:xfrm>
            <a:off x="985810" y="1133385"/>
            <a:ext cx="7820571" cy="720080"/>
          </a:xfrm>
          <a:prstGeom prst="roundRect">
            <a:avLst>
              <a:gd name="adj" fmla="val 6778"/>
            </a:avLst>
          </a:prstGeom>
          <a:solidFill>
            <a:srgbClr val="0070C0"/>
          </a:soli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</a:rPr>
              <a:t>기술제안 입찰 적용대상 공사범위를 확대 조정 </a:t>
            </a:r>
            <a:endParaRPr lang="ko-KR" alt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AutoShape 4"/>
          <p:cNvSpPr>
            <a:spLocks noChangeArrowheads="1"/>
          </p:cNvSpPr>
          <p:nvPr/>
        </p:nvSpPr>
        <p:spPr bwMode="auto">
          <a:xfrm>
            <a:off x="251520" y="980727"/>
            <a:ext cx="8658225" cy="5462157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2087860" y="260896"/>
            <a:ext cx="5940524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1.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기술제안 입찰제도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운영현황</a:t>
            </a:r>
            <a:r>
              <a:rPr lang="en-US" altLang="ko-KR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(</a:t>
            </a:r>
            <a:r>
              <a:rPr lang="ko-KR" altLang="en-US" sz="1400" dirty="0" err="1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국토부</a:t>
            </a:r>
            <a:r>
              <a:rPr lang="ko-KR" altLang="en-US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  운영지침</a:t>
            </a:r>
            <a:r>
              <a:rPr lang="en-US" altLang="ko-KR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, 2013.7)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105174"/>
              </p:ext>
            </p:extLst>
          </p:nvPr>
        </p:nvGraphicFramePr>
        <p:xfrm>
          <a:off x="337739" y="1910328"/>
          <a:ext cx="8468642" cy="4487929"/>
        </p:xfrm>
        <a:graphic>
          <a:graphicData uri="http://schemas.openxmlformats.org/drawingml/2006/table">
            <a:tbl>
              <a:tblPr/>
              <a:tblGrid>
                <a:gridCol w="4182360"/>
                <a:gridCol w="4286282"/>
              </a:tblGrid>
              <a:tr h="3751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 행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1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 선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</a:tr>
              <a:tr h="64973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턴키와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기술제안 </a:t>
                      </a:r>
                      <a:r>
                        <a:rPr lang="ko-KR" altLang="en-US" sz="1600" u="sng" kern="0" spc="0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대상 시설기준 </a:t>
                      </a:r>
                      <a:r>
                        <a:rPr lang="ko-KR" altLang="en-US" sz="1600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동일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기술제안 </a:t>
                      </a:r>
                      <a:r>
                        <a:rPr lang="ko-KR" altLang="en-US" sz="1600" u="sng" kern="0" spc="0" dirty="0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0000"/>
                            </a:solidFill>
                          </a:uFill>
                          <a:latin typeface="+mn-ea"/>
                          <a:ea typeface="+mn-ea"/>
                        </a:rPr>
                        <a:t>시설기준을 별도 </a:t>
                      </a:r>
                      <a:r>
                        <a:rPr lang="ko-KR" altLang="en-US" sz="1600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0000"/>
                            </a:solidFill>
                          </a:uFill>
                          <a:latin typeface="+mn-ea"/>
                          <a:ea typeface="+mn-ea"/>
                        </a:rPr>
                        <a:t>분리</a:t>
                      </a:r>
                      <a:r>
                        <a:rPr lang="en-US" altLang="ko-KR" sz="1600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0000"/>
                            </a:solidFill>
                          </a:uFill>
                          <a:latin typeface="+mn-ea"/>
                          <a:ea typeface="+mn-ea"/>
                        </a:rPr>
                        <a:t>‧</a:t>
                      </a:r>
                      <a:r>
                        <a:rPr lang="ko-KR" altLang="en-US" sz="1600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FF0000"/>
                            </a:solidFill>
                          </a:uFill>
                          <a:latin typeface="+mn-ea"/>
                          <a:ea typeface="+mn-ea"/>
                        </a:rPr>
                        <a:t>완화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CC"/>
                    </a:solidFill>
                  </a:tcPr>
                </a:tc>
              </a:tr>
              <a:tr h="1809168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대상시설 예시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교량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6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연장 </a:t>
                      </a:r>
                      <a:r>
                        <a:rPr lang="en-US" altLang="ko-KR" sz="16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500m</a:t>
                      </a:r>
                      <a:r>
                        <a:rPr lang="ko-KR" altLang="en-US" sz="16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이며 </a:t>
                      </a:r>
                      <a:r>
                        <a:rPr lang="ko-KR" altLang="en-US" sz="1600" kern="0" spc="-11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경간장</a:t>
                      </a:r>
                      <a:r>
                        <a:rPr lang="ko-KR" altLang="en-US" sz="16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100m</a:t>
                      </a:r>
                      <a:r>
                        <a:rPr lang="ko-KR" altLang="en-US" sz="1600" kern="0" spc="-1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</a:t>
                      </a:r>
                      <a:r>
                        <a:rPr lang="en-US" altLang="ko-KR" sz="1600" kern="0" spc="6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/>
                      </a:r>
                      <a:b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      </a:t>
                      </a:r>
                      <a:r>
                        <a:rPr lang="ko-KR" altLang="en-US" sz="1600" kern="0" spc="-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특수교량 </a:t>
                      </a:r>
                      <a:r>
                        <a:rPr lang="ko-KR" altLang="en-US" sz="1600" kern="0" spc="-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 </a:t>
                      </a:r>
                      <a:r>
                        <a:rPr lang="ko-KR" altLang="en-US" sz="1600" kern="0" spc="-1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경간장</a:t>
                      </a:r>
                      <a:r>
                        <a:rPr lang="ko-KR" altLang="en-US" sz="1600" kern="0" spc="-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kern="0" spc="-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100m</a:t>
                      </a:r>
                      <a:r>
                        <a:rPr lang="ko-KR" altLang="en-US" sz="1600" kern="0" spc="-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600" kern="0" spc="-2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터널 </a:t>
                      </a:r>
                      <a:r>
                        <a:rPr lang="en-US" altLang="ko-KR" sz="1600" kern="0" spc="-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3km</a:t>
                      </a:r>
                      <a:r>
                        <a:rPr lang="ko-KR" altLang="en-US" sz="1600" kern="0" spc="-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 또는 방재</a:t>
                      </a:r>
                      <a:r>
                        <a:rPr lang="en-US" altLang="ko-KR" sz="1600" kern="0" spc="-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-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등급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대상시설 예시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600" kern="0" spc="-6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교량 </a:t>
                      </a:r>
                      <a:r>
                        <a:rPr lang="en-US" altLang="ko-KR" sz="1600" kern="0" spc="-6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연장 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500m 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또는 </a:t>
                      </a:r>
                      <a:r>
                        <a:rPr lang="ko-KR" altLang="en-US" sz="1600" kern="0" spc="-7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경간장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50m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</a:t>
                      </a:r>
                      <a:r>
                        <a:rPr lang="en-US" altLang="ko-KR" sz="1600" kern="0" spc="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</a:p>
                    <a:p>
                      <a:pPr marL="0" marR="0" indent="-50292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    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특수교량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600" kern="0" spc="-12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터널 </a:t>
                      </a:r>
                      <a:r>
                        <a:rPr lang="en-US" altLang="ko-KR" sz="1600" kern="0" spc="-1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1600" kern="0" spc="-6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1km </a:t>
                      </a:r>
                      <a:r>
                        <a:rPr lang="ko-KR" altLang="en-US" sz="1600" kern="0" spc="-6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또는 </a:t>
                      </a:r>
                      <a:r>
                        <a:rPr lang="en-US" altLang="ko-KR" sz="1600" kern="0" spc="-6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-6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차로이상</a:t>
                      </a:r>
                      <a:r>
                        <a:rPr lang="ko-KR" altLang="en-US" sz="1600" kern="0" spc="-6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터널</a:t>
                      </a:r>
                      <a:r>
                        <a:rPr lang="en-US" altLang="ko-KR" sz="1600" kern="0" spc="-6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500m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 지하차도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*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안전강화를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위해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｢</a:t>
                      </a:r>
                      <a:r>
                        <a:rPr lang="ko-KR" altLang="en-US" sz="1600" kern="0" spc="-60" dirty="0" err="1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시특법</a:t>
                      </a:r>
                      <a:r>
                        <a:rPr lang="en-US" altLang="ko-KR" sz="1600" kern="0" spc="-60" dirty="0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｣ </a:t>
                      </a:r>
                      <a:r>
                        <a:rPr lang="ko-KR" altLang="en-US" sz="1600" kern="0" spc="-60" dirty="0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상 </a:t>
                      </a:r>
                      <a:r>
                        <a:rPr lang="en-US" altLang="ko-KR" sz="1600" kern="0" spc="-60" dirty="0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  <a:r>
                        <a:rPr lang="ko-KR" altLang="en-US" sz="1600" kern="0" spc="-60" dirty="0" smtClean="0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등급시설</a:t>
                      </a:r>
                      <a:endParaRPr lang="en-US" altLang="ko-KR" sz="1600" kern="0" spc="-60" dirty="0" smtClean="0">
                        <a:solidFill>
                          <a:srgbClr val="000000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altLang="ko-KR" sz="1600" kern="0" spc="-60" dirty="0" smtClean="0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     </a:t>
                      </a:r>
                      <a:r>
                        <a:rPr lang="ko-KR" altLang="en-US" sz="1600" kern="0" spc="-60" dirty="0" smtClean="0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까지 범위 </a:t>
                      </a:r>
                      <a:r>
                        <a:rPr lang="ko-KR" altLang="en-US" sz="1600" kern="0" spc="-60" dirty="0"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확대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17907" marR="17907" marT="17907" marB="17907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69140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시설비율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대상시설이 전체의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50%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</a:t>
                      </a:r>
                    </a:p>
                  </a:txBody>
                  <a:tcPr marL="17907" marR="17907" marT="17907" marB="17907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시설비율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대상시설이 포함되는 경우</a:t>
                      </a:r>
                    </a:p>
                  </a:txBody>
                  <a:tcPr marL="17907" marR="17907" marT="17907" marB="17907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43063" y="1836738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6" name="직선 연결선 5"/>
          <p:cNvCxnSpPr/>
          <p:nvPr/>
        </p:nvCxnSpPr>
        <p:spPr>
          <a:xfrm flipH="1">
            <a:off x="4499992" y="1917387"/>
            <a:ext cx="8572" cy="4319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47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제목 10"/>
          <p:cNvSpPr>
            <a:spLocks noGrp="1"/>
          </p:cNvSpPr>
          <p:nvPr>
            <p:ph type="title"/>
          </p:nvPr>
        </p:nvSpPr>
        <p:spPr>
          <a:xfrm>
            <a:off x="1943844" y="260896"/>
            <a:ext cx="5940524" cy="4318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1.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기술제안 입찰제도 현황</a:t>
            </a:r>
            <a:r>
              <a:rPr lang="en-US" altLang="ko-KR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(</a:t>
            </a:r>
            <a:r>
              <a:rPr lang="ko-KR" altLang="en-US" sz="1400" dirty="0" err="1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국토부</a:t>
            </a:r>
            <a:r>
              <a:rPr lang="ko-KR" altLang="en-US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 </a:t>
            </a:r>
            <a:r>
              <a:rPr lang="ko-KR" altLang="en-US" sz="1400" dirty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운영지침</a:t>
            </a:r>
            <a:r>
              <a:rPr lang="en-US" altLang="ko-KR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, 2013.7)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7504" y="836712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7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277411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5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27" name="AutoShape 18"/>
          <p:cNvSpPr>
            <a:spLocks noChangeArrowheads="1"/>
          </p:cNvSpPr>
          <p:nvPr/>
        </p:nvSpPr>
        <p:spPr bwMode="auto">
          <a:xfrm>
            <a:off x="337738" y="1052736"/>
            <a:ext cx="559837" cy="720080"/>
          </a:xfrm>
          <a:prstGeom prst="roundRect">
            <a:avLst>
              <a:gd name="adj" fmla="val 6778"/>
            </a:avLst>
          </a:prstGeom>
          <a:solidFill>
            <a:srgbClr val="0070C0"/>
          </a:soli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spc="-1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</a:t>
            </a:r>
            <a:endParaRPr lang="ko-KR" altLang="en-US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" name="AutoShape 18"/>
          <p:cNvSpPr>
            <a:spLocks noChangeArrowheads="1"/>
          </p:cNvSpPr>
          <p:nvPr/>
        </p:nvSpPr>
        <p:spPr bwMode="auto">
          <a:xfrm>
            <a:off x="985810" y="1052736"/>
            <a:ext cx="7820571" cy="720080"/>
          </a:xfrm>
          <a:prstGeom prst="roundRect">
            <a:avLst>
              <a:gd name="adj" fmla="val 6778"/>
            </a:avLst>
          </a:prstGeom>
          <a:solidFill>
            <a:srgbClr val="0070C0"/>
          </a:soli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dirty="0">
                <a:solidFill>
                  <a:schemeClr val="bg1"/>
                </a:solidFill>
                <a:latin typeface="+mn-ea"/>
              </a:rPr>
              <a:t>기술제안 범위를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최대 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5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개 이내 핵심분야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전체 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50</a:t>
            </a:r>
            <a:r>
              <a:rPr lang="ko-KR" altLang="en-US" b="1" dirty="0" err="1">
                <a:solidFill>
                  <a:schemeClr val="bg1"/>
                </a:solidFill>
                <a:latin typeface="+mn-ea"/>
              </a:rPr>
              <a:t>개</a:t>
            </a:r>
            <a:r>
              <a:rPr lang="ko-KR" altLang="en-US" dirty="0" err="1">
                <a:solidFill>
                  <a:schemeClr val="bg1"/>
                </a:solidFill>
                <a:latin typeface="+mn-ea"/>
              </a:rPr>
              <a:t>이내</a:t>
            </a:r>
            <a:r>
              <a:rPr lang="en-US" altLang="ko-KR" dirty="0">
                <a:solidFill>
                  <a:schemeClr val="bg1"/>
                </a:solidFill>
                <a:latin typeface="+mn-ea"/>
              </a:rPr>
              <a:t>)</a:t>
            </a:r>
            <a:r>
              <a:rPr lang="ko-KR" altLang="en-US" dirty="0">
                <a:solidFill>
                  <a:schemeClr val="bg1"/>
                </a:solidFill>
                <a:latin typeface="+mn-ea"/>
              </a:rPr>
              <a:t>로 한정하고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</a:t>
            </a:r>
            <a:endParaRPr lang="en-US" altLang="ko-KR" b="1" dirty="0" smtClean="0">
              <a:solidFill>
                <a:schemeClr val="bg1"/>
              </a:solidFill>
              <a:latin typeface="+mn-ea"/>
            </a:endParaRPr>
          </a:p>
          <a:p>
            <a:pPr fontAlgn="base">
              <a:spcBef>
                <a:spcPts val="600"/>
              </a:spcBef>
            </a:pPr>
            <a:r>
              <a:rPr lang="ko-KR" altLang="en-US" dirty="0" smtClean="0">
                <a:solidFill>
                  <a:schemeClr val="bg1"/>
                </a:solidFill>
                <a:latin typeface="+mn-ea"/>
              </a:rPr>
              <a:t>기술제안이 </a:t>
            </a:r>
            <a:r>
              <a:rPr lang="ko-KR" altLang="en-US" dirty="0">
                <a:solidFill>
                  <a:schemeClr val="bg1"/>
                </a:solidFill>
                <a:latin typeface="+mn-ea"/>
              </a:rPr>
              <a:t>필요한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주요 과제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/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구간 등 구체적 제시</a:t>
            </a:r>
            <a:endParaRPr lang="ko-KR" altLang="en-US" dirty="0">
              <a:solidFill>
                <a:schemeClr val="bg1"/>
              </a:solidFill>
              <a:latin typeface="+mn-ea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496280"/>
              </p:ext>
            </p:extLst>
          </p:nvPr>
        </p:nvGraphicFramePr>
        <p:xfrm>
          <a:off x="971600" y="1855600"/>
          <a:ext cx="7820572" cy="1373124"/>
        </p:xfrm>
        <a:graphic>
          <a:graphicData uri="http://schemas.openxmlformats.org/drawingml/2006/table">
            <a:tbl>
              <a:tblPr/>
              <a:tblGrid>
                <a:gridCol w="3910286"/>
                <a:gridCol w="3910286"/>
              </a:tblGrid>
              <a:tr h="2727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행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1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 </a:t>
                      </a:r>
                      <a:r>
                        <a:rPr lang="ko-KR" altLang="en-US" sz="1400" b="1" kern="0" spc="-1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선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</a:tr>
              <a:tr h="78917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전분야 공사비절감방안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생애주기비용 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개선방안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공기단축방안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공사관리방안 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등에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대해 개수 무제한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4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토질 및 기초분야 </a:t>
                      </a:r>
                      <a:r>
                        <a:rPr lang="en-US" altLang="ko-KR" sz="14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- 00</a:t>
                      </a:r>
                      <a:r>
                        <a:rPr lang="ko-KR" altLang="en-US" sz="14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구간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사면처리 및 </a:t>
                      </a:r>
                      <a:r>
                        <a:rPr lang="en-US" altLang="ko-KR" sz="1400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00</a:t>
                      </a:r>
                      <a:r>
                        <a:rPr lang="ko-KR" altLang="en-US" sz="1400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 </a:t>
                      </a:r>
                      <a:endParaRPr lang="en-US" altLang="ko-KR" sz="1400" kern="0" spc="-7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7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</a:t>
                      </a:r>
                      <a:r>
                        <a:rPr lang="ko-KR" altLang="en-US" sz="1400" kern="0" spc="-7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기초형식 </a:t>
                      </a:r>
                      <a:r>
                        <a:rPr lang="ko-KR" altLang="en-US" sz="1400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등에 대해 전체 </a:t>
                      </a:r>
                      <a:r>
                        <a:rPr lang="en-US" altLang="ko-KR" sz="1400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400" kern="0" spc="-7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 이내에서 </a:t>
                      </a:r>
                      <a:endParaRPr lang="en-US" altLang="ko-KR" sz="1400" kern="0" spc="-7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7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 </a:t>
                      </a:r>
                      <a:r>
                        <a:rPr lang="ko-KR" altLang="en-US" sz="1400" kern="0" spc="-7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</a:t>
                      </a:r>
                      <a:r>
                        <a:rPr lang="ko-KR" altLang="en-US" sz="1400" kern="0" spc="-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제안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3" name="AutoShape 18"/>
          <p:cNvSpPr>
            <a:spLocks noChangeArrowheads="1"/>
          </p:cNvSpPr>
          <p:nvPr/>
        </p:nvSpPr>
        <p:spPr bwMode="auto">
          <a:xfrm>
            <a:off x="336971" y="3284984"/>
            <a:ext cx="559837" cy="720080"/>
          </a:xfrm>
          <a:prstGeom prst="roundRect">
            <a:avLst>
              <a:gd name="adj" fmla="val 6778"/>
            </a:avLst>
          </a:prstGeom>
          <a:solidFill>
            <a:srgbClr val="0070C0"/>
          </a:soli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spc="-1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</a:t>
            </a:r>
            <a:endParaRPr lang="ko-KR" altLang="en-US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4" name="AutoShape 18"/>
          <p:cNvSpPr>
            <a:spLocks noChangeArrowheads="1"/>
          </p:cNvSpPr>
          <p:nvPr/>
        </p:nvSpPr>
        <p:spPr bwMode="auto">
          <a:xfrm>
            <a:off x="985043" y="3284984"/>
            <a:ext cx="7820571" cy="720080"/>
          </a:xfrm>
          <a:prstGeom prst="roundRect">
            <a:avLst>
              <a:gd name="adj" fmla="val 6778"/>
            </a:avLst>
          </a:prstGeom>
          <a:solidFill>
            <a:srgbClr val="0070C0"/>
          </a:soli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b="1" dirty="0" smtClean="0">
                <a:solidFill>
                  <a:schemeClr val="bg1"/>
                </a:solidFill>
              </a:rPr>
              <a:t>기술 </a:t>
            </a:r>
            <a:r>
              <a:rPr lang="ko-KR" altLang="en-US" b="1" dirty="0" err="1" smtClean="0">
                <a:solidFill>
                  <a:schemeClr val="bg1"/>
                </a:solidFill>
              </a:rPr>
              <a:t>제안별</a:t>
            </a:r>
            <a:r>
              <a:rPr lang="ko-KR" altLang="en-US" b="1" dirty="0" smtClean="0">
                <a:solidFill>
                  <a:schemeClr val="bg1"/>
                </a:solidFill>
              </a:rPr>
              <a:t> 적격여부 판단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17656" y="4073004"/>
            <a:ext cx="8197483" cy="236988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sz="1600" b="1" dirty="0" err="1"/>
              <a:t>심의시</a:t>
            </a:r>
            <a:r>
              <a:rPr lang="ko-KR" altLang="en-US" sz="1600" dirty="0"/>
              <a:t> 각 </a:t>
            </a:r>
            <a:r>
              <a:rPr lang="ko-KR" altLang="en-US" sz="1600" dirty="0" err="1"/>
              <a:t>제안별로</a:t>
            </a:r>
            <a:r>
              <a:rPr lang="ko-KR" altLang="en-US" sz="1600" dirty="0"/>
              <a:t> </a:t>
            </a:r>
            <a:r>
              <a:rPr lang="ko-KR" altLang="en-US" sz="1600" b="1" dirty="0"/>
              <a:t>적격여부를</a:t>
            </a:r>
            <a:r>
              <a:rPr lang="ko-KR" altLang="en-US" sz="1600" dirty="0"/>
              <a:t> </a:t>
            </a:r>
            <a:r>
              <a:rPr lang="ko-KR" altLang="en-US" sz="1600" b="1" dirty="0"/>
              <a:t>결정</a:t>
            </a:r>
            <a:r>
              <a:rPr lang="ko-KR" altLang="en-US" sz="1600" dirty="0"/>
              <a:t>하되 품질</a:t>
            </a:r>
            <a:r>
              <a:rPr lang="en-US" altLang="ko-KR" sz="1600" dirty="0"/>
              <a:t>‧</a:t>
            </a:r>
            <a:r>
              <a:rPr lang="ko-KR" altLang="en-US" sz="1600" dirty="0"/>
              <a:t>성능</a:t>
            </a:r>
            <a:r>
              <a:rPr lang="en-US" altLang="ko-KR" sz="1600" dirty="0"/>
              <a:t>‧</a:t>
            </a:r>
            <a:r>
              <a:rPr lang="ko-KR" altLang="en-US" sz="1600" dirty="0"/>
              <a:t>안전 측면에서 </a:t>
            </a:r>
            <a:r>
              <a:rPr lang="ko-KR" altLang="en-US" sz="1600" b="1" dirty="0"/>
              <a:t>특별한 사유*가 없는 적격제안은 원칙적 수용</a:t>
            </a:r>
            <a:endParaRPr lang="ko-KR" altLang="en-US" sz="1600" dirty="0"/>
          </a:p>
          <a:p>
            <a:pPr fontAlgn="base">
              <a:spcBef>
                <a:spcPts val="1200"/>
              </a:spcBef>
            </a:pP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     * 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예 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성능이 검증되지 않는 아이디어 수준의 제안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목표성능 및 설계의도를 훼손하는 제안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기준</a:t>
            </a:r>
            <a:endParaRPr lang="en-US" altLang="ko-KR" sz="1400" dirty="0" smtClean="0">
              <a:latin typeface="HY견고딕" pitchFamily="18" charset="-127"/>
              <a:ea typeface="HY견고딕" pitchFamily="18" charset="-127"/>
            </a:endParaRPr>
          </a:p>
          <a:p>
            <a:pPr fontAlgn="base">
              <a:spcBef>
                <a:spcPts val="1200"/>
              </a:spcBef>
            </a:pP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            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미달 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및 관련 법령 </a:t>
            </a:r>
            <a:r>
              <a:rPr lang="ko-KR" altLang="en-US" sz="1400" dirty="0" err="1">
                <a:latin typeface="HY견고딕" pitchFamily="18" charset="-127"/>
                <a:ea typeface="HY견고딕" pitchFamily="18" charset="-127"/>
              </a:rPr>
              <a:t>미준수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 제안</a:t>
            </a:r>
          </a:p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sz="1600" dirty="0" smtClean="0"/>
              <a:t>단</a:t>
            </a:r>
            <a:r>
              <a:rPr lang="en-US" altLang="ko-KR" sz="1600" dirty="0"/>
              <a:t>, </a:t>
            </a:r>
            <a:r>
              <a:rPr lang="ko-KR" altLang="en-US" sz="1600" dirty="0"/>
              <a:t>시제품 제작 등이 필요하여 </a:t>
            </a:r>
            <a:r>
              <a:rPr lang="ko-KR" altLang="en-US" sz="1600" b="1" dirty="0" err="1"/>
              <a:t>시공전</a:t>
            </a:r>
            <a:r>
              <a:rPr lang="ko-KR" altLang="en-US" sz="1600" b="1" dirty="0"/>
              <a:t> 확인이 불가능</a:t>
            </a:r>
            <a:r>
              <a:rPr lang="ko-KR" altLang="en-US" sz="1600" dirty="0"/>
              <a:t>한 제안으로서 시공 중에 </a:t>
            </a:r>
            <a:r>
              <a:rPr lang="ko-KR" altLang="en-US" sz="1600" dirty="0" err="1"/>
              <a:t>발주청이</a:t>
            </a:r>
            <a:r>
              <a:rPr lang="ko-KR" altLang="en-US" sz="1600" dirty="0"/>
              <a:t> 문제가 있다고 판단하는 경우는 </a:t>
            </a:r>
            <a:r>
              <a:rPr lang="ko-KR" altLang="en-US" sz="1600" b="1" dirty="0"/>
              <a:t>설계자문위원회 심의를 거쳐</a:t>
            </a:r>
            <a:r>
              <a:rPr lang="ko-KR" altLang="en-US" sz="1600" dirty="0"/>
              <a:t> 적격 여부를 결정</a:t>
            </a:r>
          </a:p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sz="1600" dirty="0" smtClean="0"/>
              <a:t>심의결과 </a:t>
            </a:r>
            <a:r>
              <a:rPr lang="ko-KR" altLang="en-US" sz="1600" b="1" dirty="0"/>
              <a:t>부적격 제안은</a:t>
            </a:r>
            <a:r>
              <a:rPr lang="ko-KR" altLang="en-US" sz="1600" dirty="0"/>
              <a:t> </a:t>
            </a:r>
            <a:r>
              <a:rPr lang="ko-KR" altLang="en-US" sz="1600" b="1" dirty="0"/>
              <a:t>원안시공</a:t>
            </a:r>
            <a:endParaRPr lang="ko-KR" altLang="en-US" sz="1600" dirty="0"/>
          </a:p>
        </p:txBody>
      </p:sp>
      <p:sp>
        <p:nvSpPr>
          <p:cNvPr id="18" name="AutoShape 4"/>
          <p:cNvSpPr>
            <a:spLocks noChangeArrowheads="1"/>
          </p:cNvSpPr>
          <p:nvPr/>
        </p:nvSpPr>
        <p:spPr bwMode="auto">
          <a:xfrm>
            <a:off x="251520" y="980727"/>
            <a:ext cx="8658225" cy="5462157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339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7504" y="847488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7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6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27" name="AutoShape 18"/>
          <p:cNvSpPr>
            <a:spLocks noChangeArrowheads="1"/>
          </p:cNvSpPr>
          <p:nvPr/>
        </p:nvSpPr>
        <p:spPr bwMode="auto">
          <a:xfrm>
            <a:off x="271063" y="1279536"/>
            <a:ext cx="559837" cy="720080"/>
          </a:xfrm>
          <a:prstGeom prst="roundRect">
            <a:avLst>
              <a:gd name="adj" fmla="val 6778"/>
            </a:avLst>
          </a:prstGeom>
          <a:solidFill>
            <a:srgbClr val="0070C0"/>
          </a:soli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spc="-1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4</a:t>
            </a:r>
            <a:endParaRPr lang="ko-KR" altLang="en-US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" name="AutoShape 18"/>
          <p:cNvSpPr>
            <a:spLocks noChangeArrowheads="1"/>
          </p:cNvSpPr>
          <p:nvPr/>
        </p:nvSpPr>
        <p:spPr bwMode="auto">
          <a:xfrm>
            <a:off x="919135" y="1279536"/>
            <a:ext cx="7820571" cy="720080"/>
          </a:xfrm>
          <a:prstGeom prst="roundRect">
            <a:avLst>
              <a:gd name="adj" fmla="val 6778"/>
            </a:avLst>
          </a:prstGeom>
          <a:solidFill>
            <a:srgbClr val="0070C0"/>
          </a:soli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dirty="0" err="1">
                <a:solidFill>
                  <a:schemeClr val="bg1"/>
                </a:solidFill>
              </a:rPr>
              <a:t>기술평가시</a:t>
            </a:r>
            <a:r>
              <a:rPr lang="ko-KR" altLang="en-US" dirty="0">
                <a:solidFill>
                  <a:schemeClr val="bg1"/>
                </a:solidFill>
              </a:rPr>
              <a:t> 공사비 </a:t>
            </a:r>
            <a:r>
              <a:rPr lang="ko-KR" altLang="en-US" b="1" dirty="0" err="1" smtClean="0">
                <a:solidFill>
                  <a:schemeClr val="bg1"/>
                </a:solidFill>
              </a:rPr>
              <a:t>절감액</a:t>
            </a:r>
            <a:r>
              <a:rPr lang="ko-KR" altLang="en-US" b="1" dirty="0" smtClean="0">
                <a:solidFill>
                  <a:schemeClr val="bg1"/>
                </a:solidFill>
              </a:rPr>
              <a:t> 등을 참고하여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절감방안의 </a:t>
            </a:r>
            <a:r>
              <a:rPr lang="ko-KR" altLang="en-US" b="1" dirty="0">
                <a:solidFill>
                  <a:schemeClr val="bg1"/>
                </a:solidFill>
              </a:rPr>
              <a:t>우수성</a:t>
            </a:r>
            <a:r>
              <a:rPr lang="en-US" altLang="ko-KR" b="1" dirty="0">
                <a:solidFill>
                  <a:schemeClr val="bg1"/>
                </a:solidFill>
              </a:rPr>
              <a:t>․</a:t>
            </a:r>
            <a:r>
              <a:rPr lang="ko-KR" altLang="en-US" b="1" dirty="0" smtClean="0">
                <a:solidFill>
                  <a:schemeClr val="bg1"/>
                </a:solidFill>
              </a:rPr>
              <a:t>타당성을 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fontAlgn="base">
              <a:spcBef>
                <a:spcPts val="600"/>
              </a:spcBef>
            </a:pPr>
            <a:r>
              <a:rPr lang="ko-KR" altLang="en-US" dirty="0" smtClean="0">
                <a:solidFill>
                  <a:schemeClr val="bg1"/>
                </a:solidFill>
              </a:rPr>
              <a:t>중심으로 심의</a:t>
            </a:r>
            <a:r>
              <a:rPr lang="en-US" altLang="ko-KR" dirty="0">
                <a:solidFill>
                  <a:schemeClr val="bg1"/>
                </a:solidFill>
              </a:rPr>
              <a:t>, </a:t>
            </a:r>
            <a:r>
              <a:rPr lang="ko-KR" altLang="en-US" dirty="0" err="1">
                <a:solidFill>
                  <a:schemeClr val="bg1"/>
                </a:solidFill>
              </a:rPr>
              <a:t>절감액은</a:t>
            </a:r>
            <a:r>
              <a:rPr lang="ko-KR" altLang="en-US" dirty="0">
                <a:solidFill>
                  <a:schemeClr val="bg1"/>
                </a:solidFill>
              </a:rPr>
              <a:t> 실제 가격에 반영되도록 유도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79575" y="325755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AutoShape 18"/>
          <p:cNvSpPr>
            <a:spLocks noChangeArrowheads="1"/>
          </p:cNvSpPr>
          <p:nvPr/>
        </p:nvSpPr>
        <p:spPr bwMode="auto">
          <a:xfrm>
            <a:off x="270296" y="3797171"/>
            <a:ext cx="559837" cy="720080"/>
          </a:xfrm>
          <a:prstGeom prst="roundRect">
            <a:avLst>
              <a:gd name="adj" fmla="val 6778"/>
            </a:avLst>
          </a:prstGeom>
          <a:solidFill>
            <a:srgbClr val="0070C0"/>
          </a:soli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spc="-1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5</a:t>
            </a:r>
            <a:endParaRPr lang="ko-KR" altLang="en-US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4" name="AutoShape 18"/>
          <p:cNvSpPr>
            <a:spLocks noChangeArrowheads="1"/>
          </p:cNvSpPr>
          <p:nvPr/>
        </p:nvSpPr>
        <p:spPr bwMode="auto">
          <a:xfrm>
            <a:off x="918368" y="3797171"/>
            <a:ext cx="7820571" cy="720080"/>
          </a:xfrm>
          <a:prstGeom prst="roundRect">
            <a:avLst>
              <a:gd name="adj" fmla="val 6778"/>
            </a:avLst>
          </a:prstGeom>
          <a:solidFill>
            <a:srgbClr val="0070C0"/>
          </a:soli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b="1" dirty="0" smtClean="0">
                <a:solidFill>
                  <a:schemeClr val="bg1"/>
                </a:solidFill>
              </a:rPr>
              <a:t>기술제안서의 객관적 검증 평가를 위한 사전검증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50981" y="4585191"/>
            <a:ext cx="8197483" cy="1508105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sz="1600" dirty="0"/>
              <a:t>에너지효율 등 </a:t>
            </a:r>
            <a:r>
              <a:rPr lang="ko-KR" altLang="en-US" sz="1600" b="1" dirty="0"/>
              <a:t>특정분야</a:t>
            </a:r>
            <a:r>
              <a:rPr lang="ko-KR" altLang="en-US" sz="1600" dirty="0"/>
              <a:t> 기술제안을 받는 경우</a:t>
            </a:r>
            <a:r>
              <a:rPr lang="en-US" altLang="ko-KR" sz="1600" dirty="0"/>
              <a:t>, </a:t>
            </a:r>
            <a:r>
              <a:rPr lang="ko-KR" altLang="en-US" sz="1600" dirty="0"/>
              <a:t>검증방법을 미리 정하여 </a:t>
            </a:r>
            <a:r>
              <a:rPr lang="ko-KR" altLang="en-US" sz="1600" dirty="0" err="1"/>
              <a:t>입찰공고시</a:t>
            </a:r>
            <a:r>
              <a:rPr lang="ko-KR" altLang="en-US" sz="1600" dirty="0"/>
              <a:t> </a:t>
            </a:r>
            <a:endParaRPr lang="en-US" altLang="ko-KR" sz="1600" dirty="0" smtClean="0"/>
          </a:p>
          <a:p>
            <a:pPr fontAlgn="base">
              <a:spcBef>
                <a:spcPts val="1200"/>
              </a:spcBef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 </a:t>
            </a:r>
            <a:r>
              <a:rPr lang="ko-KR" altLang="en-US" sz="1600" dirty="0" smtClean="0"/>
              <a:t>통보하고 </a:t>
            </a:r>
            <a:r>
              <a:rPr lang="ko-KR" altLang="en-US" sz="1600" dirty="0" err="1"/>
              <a:t>심의전에</a:t>
            </a:r>
            <a:r>
              <a:rPr lang="ko-KR" altLang="en-US" sz="1600" dirty="0"/>
              <a:t> 검증실시</a:t>
            </a:r>
          </a:p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sz="1600" dirty="0" err="1" smtClean="0"/>
              <a:t>필요시</a:t>
            </a:r>
            <a:r>
              <a:rPr lang="ko-KR" altLang="en-US" sz="1600" dirty="0" smtClean="0"/>
              <a:t> </a:t>
            </a:r>
            <a:r>
              <a:rPr lang="ko-KR" altLang="en-US" sz="1600" b="1" dirty="0"/>
              <a:t>외부전문기관*</a:t>
            </a:r>
            <a:r>
              <a:rPr lang="ko-KR" altLang="en-US" sz="1600" dirty="0"/>
              <a:t>에게 검증을 의뢰하여 객관적 </a:t>
            </a:r>
            <a:r>
              <a:rPr lang="ko-KR" altLang="en-US" sz="1600" b="1" dirty="0"/>
              <a:t>검증</a:t>
            </a:r>
            <a:endParaRPr lang="ko-KR" altLang="en-US" sz="1600" dirty="0"/>
          </a:p>
          <a:p>
            <a:pPr fontAlgn="base">
              <a:spcBef>
                <a:spcPts val="1200"/>
              </a:spcBef>
            </a:pP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      * 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시설안전공단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400" dirty="0" err="1">
                <a:latin typeface="HY견고딕" pitchFamily="18" charset="-127"/>
                <a:ea typeface="HY견고딕" pitchFamily="18" charset="-127"/>
              </a:rPr>
              <a:t>건기연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 등 에너지 효율등급 인증기관 시설물 성능인증기관 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550981" y="2060848"/>
            <a:ext cx="8185409" cy="1477328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285750" indent="-285750" fontAlgn="base"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sz="1600" b="1" dirty="0"/>
              <a:t>공사비 </a:t>
            </a:r>
            <a:r>
              <a:rPr lang="ko-KR" altLang="en-US" sz="1600" b="1" dirty="0" err="1"/>
              <a:t>절감액은</a:t>
            </a:r>
            <a:r>
              <a:rPr lang="ko-KR" altLang="en-US" sz="1600" b="1" dirty="0"/>
              <a:t> 검증이 </a:t>
            </a:r>
            <a:r>
              <a:rPr lang="ko-KR" altLang="en-US" sz="1600" dirty="0"/>
              <a:t>쉽지 않아 과장하여 작성할 가능성이 크고 가격점수에 </a:t>
            </a:r>
            <a:r>
              <a:rPr lang="ko-KR" altLang="en-US" sz="1600" dirty="0" smtClean="0"/>
              <a:t>반영</a:t>
            </a:r>
            <a:endParaRPr lang="en-US" altLang="ko-KR" sz="1600" dirty="0" smtClean="0"/>
          </a:p>
          <a:p>
            <a:pPr fontAlgn="base">
              <a:spcBef>
                <a:spcPts val="1200"/>
              </a:spcBef>
            </a:pPr>
            <a:r>
              <a:rPr lang="en-US" altLang="ko-KR" sz="1600" dirty="0" smtClean="0"/>
              <a:t>    </a:t>
            </a:r>
            <a:r>
              <a:rPr lang="ko-KR" altLang="en-US" sz="1600" dirty="0" smtClean="0"/>
              <a:t>되어 </a:t>
            </a:r>
            <a:r>
              <a:rPr lang="ko-KR" altLang="en-US" sz="1600" b="1" dirty="0"/>
              <a:t>중복 평가됨</a:t>
            </a:r>
            <a:endParaRPr lang="ko-KR" altLang="en-US" sz="1600" dirty="0"/>
          </a:p>
          <a:p>
            <a:pPr fontAlgn="base">
              <a:spcBef>
                <a:spcPts val="1200"/>
              </a:spcBef>
            </a:pP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* 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기술력과는 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무관한 설계</a:t>
            </a:r>
            <a:r>
              <a:rPr lang="en-US" altLang="ko-KR" sz="1400" dirty="0"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sz="1400" dirty="0" err="1">
                <a:latin typeface="HY견고딕" pitchFamily="18" charset="-127"/>
                <a:ea typeface="HY견고딕" pitchFamily="18" charset="-127"/>
              </a:rPr>
              <a:t>실행가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 차이 등으로 업체가 </a:t>
            </a:r>
            <a:r>
              <a:rPr lang="ko-KR" altLang="en-US" sz="1400" dirty="0" err="1">
                <a:latin typeface="HY견고딕" pitchFamily="18" charset="-127"/>
                <a:ea typeface="HY견고딕" pitchFamily="18" charset="-127"/>
              </a:rPr>
              <a:t>절감액을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과대 포장할 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수 있고 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중복 </a:t>
            </a:r>
            <a:r>
              <a:rPr lang="ko-KR" altLang="en-US" sz="1400" dirty="0" err="1" smtClean="0">
                <a:latin typeface="HY견고딕" pitchFamily="18" charset="-127"/>
                <a:ea typeface="HY견고딕" pitchFamily="18" charset="-127"/>
              </a:rPr>
              <a:t>평가시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sz="1400" dirty="0" smtClean="0">
              <a:latin typeface="HY견고딕" pitchFamily="18" charset="-127"/>
              <a:ea typeface="HY견고딕" pitchFamily="18" charset="-127"/>
            </a:endParaRPr>
          </a:p>
          <a:p>
            <a:pPr fontAlgn="base">
              <a:spcBef>
                <a:spcPts val="1200"/>
              </a:spcBef>
            </a:pPr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기술</a:t>
            </a:r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점수만 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잘 받고 </a:t>
            </a:r>
            <a:r>
              <a:rPr lang="ko-KR" altLang="en-US" sz="1400" dirty="0" err="1">
                <a:latin typeface="HY견고딕" pitchFamily="18" charset="-127"/>
                <a:ea typeface="HY견고딕" pitchFamily="18" charset="-127"/>
              </a:rPr>
              <a:t>실가격에는</a:t>
            </a:r>
            <a:r>
              <a:rPr lang="ko-KR" altLang="en-US" sz="1400" dirty="0">
                <a:latin typeface="HY견고딕" pitchFamily="18" charset="-127"/>
                <a:ea typeface="HY견고딕" pitchFamily="18" charset="-127"/>
              </a:rPr>
              <a:t> 반영 안될 가능성</a:t>
            </a: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179512" y="1052736"/>
            <a:ext cx="8658225" cy="5256584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5" name="제목 10"/>
          <p:cNvSpPr>
            <a:spLocks noGrp="1"/>
          </p:cNvSpPr>
          <p:nvPr>
            <p:ph type="title"/>
          </p:nvPr>
        </p:nvSpPr>
        <p:spPr>
          <a:xfrm>
            <a:off x="2231876" y="260896"/>
            <a:ext cx="5940524" cy="4318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1.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기술제안 입찰제도 현황</a:t>
            </a:r>
            <a:r>
              <a:rPr lang="en-US" altLang="ko-KR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(</a:t>
            </a:r>
            <a:r>
              <a:rPr lang="ko-KR" altLang="en-US" sz="1400" dirty="0" err="1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국토부</a:t>
            </a:r>
            <a:r>
              <a:rPr lang="ko-KR" altLang="en-US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 </a:t>
            </a:r>
            <a:r>
              <a:rPr lang="ko-KR" altLang="en-US" sz="1400" dirty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운영지침</a:t>
            </a:r>
            <a:r>
              <a:rPr lang="en-US" altLang="ko-KR" sz="14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, 2013.7)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638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16416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7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2627784" y="188640"/>
            <a:ext cx="3960440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2.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표준 입찰안내서 작성방향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325806" y="1268760"/>
            <a:ext cx="559837" cy="720080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ko-KR" altLang="en-US" spc="-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973878" y="1268760"/>
            <a:ext cx="7820571" cy="720080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b="1" dirty="0" smtClean="0">
                <a:latin typeface="+mn-ea"/>
              </a:rPr>
              <a:t>발주공사의 </a:t>
            </a:r>
            <a:r>
              <a:rPr lang="ko-KR" altLang="en-US" b="1" dirty="0" smtClean="0">
                <a:latin typeface="+mn-ea"/>
              </a:rPr>
              <a:t>기술적 특성을 고려하여 </a:t>
            </a:r>
            <a:r>
              <a:rPr lang="ko-KR" altLang="en-US" b="1" dirty="0" smtClean="0">
                <a:latin typeface="+mn-ea"/>
              </a:rPr>
              <a:t>기술제안의 범위를 </a:t>
            </a:r>
            <a:r>
              <a:rPr lang="ko-KR" altLang="en-US" b="1" dirty="0" err="1" smtClean="0">
                <a:latin typeface="+mn-ea"/>
              </a:rPr>
              <a:t>발주청이</a:t>
            </a:r>
            <a:r>
              <a:rPr lang="ko-KR" altLang="en-US" b="1" dirty="0" smtClean="0">
                <a:latin typeface="+mn-ea"/>
              </a:rPr>
              <a:t> 선택적</a:t>
            </a:r>
            <a:endParaRPr lang="en-US" altLang="ko-KR" b="1" dirty="0" smtClean="0">
              <a:latin typeface="+mn-ea"/>
            </a:endParaRPr>
          </a:p>
          <a:p>
            <a:pPr fontAlgn="base">
              <a:spcBef>
                <a:spcPts val="600"/>
              </a:spcBef>
            </a:pPr>
            <a:r>
              <a:rPr lang="ko-KR" altLang="en-US" b="1" dirty="0" err="1" smtClean="0">
                <a:latin typeface="+mn-ea"/>
              </a:rPr>
              <a:t>으로</a:t>
            </a:r>
            <a:r>
              <a:rPr lang="ko-KR" altLang="en-US" b="1" dirty="0" smtClean="0">
                <a:latin typeface="+mn-ea"/>
              </a:rPr>
              <a:t> 제시할 수 있도록 기술제안 전문분야와 과제를 마련</a:t>
            </a:r>
            <a:endParaRPr lang="ko-KR" altLang="en-US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334564" y="2564904"/>
            <a:ext cx="559837" cy="720080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ko-KR" altLang="en-US" spc="-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982636" y="2564904"/>
            <a:ext cx="7820571" cy="720080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b="1" dirty="0" smtClean="0">
                <a:latin typeface="+mn-ea"/>
              </a:rPr>
              <a:t>기술제안 전문분야별 세부적인 기술제안서 </a:t>
            </a:r>
            <a:r>
              <a:rPr lang="ko-KR" altLang="en-US" b="1" dirty="0" smtClean="0">
                <a:latin typeface="+mn-ea"/>
              </a:rPr>
              <a:t>작성범위 및 </a:t>
            </a:r>
            <a:r>
              <a:rPr lang="ko-KR" altLang="en-US" b="1" dirty="0" smtClean="0">
                <a:latin typeface="+mn-ea"/>
              </a:rPr>
              <a:t>내용을 제시  </a:t>
            </a:r>
            <a:endParaRPr lang="ko-KR" altLang="en-US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21" name="AutoShape 18"/>
          <p:cNvSpPr>
            <a:spLocks noChangeArrowheads="1"/>
          </p:cNvSpPr>
          <p:nvPr/>
        </p:nvSpPr>
        <p:spPr bwMode="auto">
          <a:xfrm>
            <a:off x="334564" y="3861048"/>
            <a:ext cx="559837" cy="720080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spc="-1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</a:t>
            </a:r>
            <a:endParaRPr lang="ko-KR" altLang="en-US" spc="-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2" name="AutoShape 18"/>
          <p:cNvSpPr>
            <a:spLocks noChangeArrowheads="1"/>
          </p:cNvSpPr>
          <p:nvPr/>
        </p:nvSpPr>
        <p:spPr bwMode="auto">
          <a:xfrm>
            <a:off x="982636" y="3861048"/>
            <a:ext cx="7820571" cy="720080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b="1" dirty="0" smtClean="0">
                <a:latin typeface="+mn-ea"/>
              </a:rPr>
              <a:t>공사비절감</a:t>
            </a:r>
            <a:r>
              <a:rPr lang="en-US" altLang="ko-KR" b="1" dirty="0" smtClean="0">
                <a:latin typeface="+mn-ea"/>
              </a:rPr>
              <a:t>, </a:t>
            </a:r>
            <a:r>
              <a:rPr lang="ko-KR" altLang="en-US" b="1" dirty="0" smtClean="0">
                <a:latin typeface="+mn-ea"/>
              </a:rPr>
              <a:t>생애주기비용</a:t>
            </a:r>
            <a:r>
              <a:rPr lang="en-US" altLang="ko-KR" b="1" dirty="0" smtClean="0">
                <a:latin typeface="+mn-ea"/>
              </a:rPr>
              <a:t>, </a:t>
            </a:r>
            <a:r>
              <a:rPr lang="ko-KR" altLang="en-US" b="1" dirty="0" smtClean="0">
                <a:latin typeface="+mn-ea"/>
              </a:rPr>
              <a:t>공기단축 등 제안서 작성 기준제시  </a:t>
            </a:r>
            <a:endParaRPr lang="ko-KR" altLang="en-US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23" name="AutoShape 18"/>
          <p:cNvSpPr>
            <a:spLocks noChangeArrowheads="1"/>
          </p:cNvSpPr>
          <p:nvPr/>
        </p:nvSpPr>
        <p:spPr bwMode="auto">
          <a:xfrm>
            <a:off x="334564" y="5085184"/>
            <a:ext cx="559837" cy="720080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spc="-1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4</a:t>
            </a:r>
            <a:endParaRPr lang="ko-KR" altLang="en-US" spc="-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4" name="AutoShape 18"/>
          <p:cNvSpPr>
            <a:spLocks noChangeArrowheads="1"/>
          </p:cNvSpPr>
          <p:nvPr/>
        </p:nvSpPr>
        <p:spPr bwMode="auto">
          <a:xfrm>
            <a:off x="982636" y="5085184"/>
            <a:ext cx="7820571" cy="720080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ts val="600"/>
              </a:spcBef>
            </a:pPr>
            <a:r>
              <a:rPr lang="ko-KR" altLang="en-US" b="1" dirty="0" smtClean="0">
                <a:latin typeface="+mn-ea"/>
              </a:rPr>
              <a:t>제안 </a:t>
            </a:r>
            <a:r>
              <a:rPr lang="ko-KR" altLang="en-US" b="1" dirty="0" err="1" smtClean="0">
                <a:latin typeface="+mn-ea"/>
              </a:rPr>
              <a:t>기술별</a:t>
            </a:r>
            <a:r>
              <a:rPr lang="ko-KR" altLang="en-US" b="1" dirty="0" smtClean="0">
                <a:latin typeface="+mn-ea"/>
              </a:rPr>
              <a:t> </a:t>
            </a:r>
            <a:r>
              <a:rPr lang="ko-KR" altLang="en-US" b="1" dirty="0" smtClean="0">
                <a:latin typeface="+mn-ea"/>
              </a:rPr>
              <a:t>평가방법 </a:t>
            </a:r>
            <a:r>
              <a:rPr lang="ko-KR" altLang="en-US" b="1" dirty="0" smtClean="0">
                <a:latin typeface="+mn-ea"/>
              </a:rPr>
              <a:t>및 평가항목</a:t>
            </a:r>
            <a:r>
              <a:rPr lang="en-US" altLang="ko-KR" b="1" dirty="0" smtClean="0">
                <a:latin typeface="+mn-ea"/>
              </a:rPr>
              <a:t>, </a:t>
            </a:r>
            <a:r>
              <a:rPr lang="ko-KR" altLang="en-US" b="1" dirty="0" smtClean="0">
                <a:latin typeface="+mn-ea"/>
              </a:rPr>
              <a:t>배점기준</a:t>
            </a:r>
            <a:r>
              <a:rPr lang="en-US" altLang="ko-KR" b="1" dirty="0" smtClean="0">
                <a:latin typeface="+mn-ea"/>
              </a:rPr>
              <a:t>(</a:t>
            </a:r>
            <a:r>
              <a:rPr lang="ko-KR" altLang="en-US" b="1" dirty="0" smtClean="0">
                <a:latin typeface="+mn-ea"/>
              </a:rPr>
              <a:t>안</a:t>
            </a:r>
            <a:r>
              <a:rPr lang="en-US" altLang="ko-KR" b="1" dirty="0" smtClean="0">
                <a:latin typeface="+mn-ea"/>
              </a:rPr>
              <a:t>)</a:t>
            </a:r>
            <a:r>
              <a:rPr lang="ko-KR" altLang="en-US" b="1" dirty="0" smtClean="0">
                <a:latin typeface="+mn-ea"/>
              </a:rPr>
              <a:t> </a:t>
            </a:r>
            <a:r>
              <a:rPr lang="ko-KR" altLang="en-US" b="1" dirty="0" smtClean="0">
                <a:latin typeface="+mn-ea"/>
              </a:rPr>
              <a:t>제시  </a:t>
            </a:r>
            <a:endParaRPr lang="ko-KR" altLang="en-US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25" name="AutoShape 4"/>
          <p:cNvSpPr>
            <a:spLocks noChangeArrowheads="1"/>
          </p:cNvSpPr>
          <p:nvPr/>
        </p:nvSpPr>
        <p:spPr bwMode="auto">
          <a:xfrm>
            <a:off x="234255" y="980728"/>
            <a:ext cx="8658225" cy="5256584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844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8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2627784" y="188640"/>
            <a:ext cx="3888432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3.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입찰안내서 구성 및 내용</a:t>
            </a: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-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구성 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40" name="AutoShape 4"/>
          <p:cNvSpPr>
            <a:spLocks noChangeArrowheads="1"/>
          </p:cNvSpPr>
          <p:nvPr/>
        </p:nvSpPr>
        <p:spPr bwMode="auto">
          <a:xfrm>
            <a:off x="234950" y="942091"/>
            <a:ext cx="8658225" cy="5472608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33483" y="1799972"/>
            <a:ext cx="3960440" cy="1268988"/>
          </a:xfrm>
          <a:prstGeom prst="roundRect">
            <a:avLst>
              <a:gd name="adj" fmla="val 1220"/>
            </a:avLst>
          </a:prstGeom>
          <a:gradFill flip="none" rotWithShape="1">
            <a:gsLst>
              <a:gs pos="0">
                <a:schemeClr val="bg2"/>
              </a:gs>
              <a:gs pos="100000">
                <a:sysClr val="window" lastClr="FFFFFF">
                  <a:lumMod val="85000"/>
                  <a:alpha val="50000"/>
                </a:sysClr>
              </a:gs>
              <a:gs pos="100000">
                <a:sysClr val="window" lastClr="FFFFFF">
                  <a:lumMod val="95000"/>
                </a:sysClr>
              </a:gs>
            </a:gsLst>
            <a:path path="circle">
              <a:fillToRect l="100000" t="100000"/>
            </a:path>
            <a:tileRect r="-100000" b="-100000"/>
          </a:gradFill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342900" indent="-342900" fontAlgn="base">
              <a:spcBef>
                <a:spcPts val="600"/>
              </a:spcBef>
              <a:buAutoNum type="arabicPeriod"/>
            </a:pP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입찰안내서 유의사항</a:t>
            </a:r>
            <a:endParaRPr lang="en-US" altLang="ko-KR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342900" indent="-342900" fontAlgn="base">
              <a:spcBef>
                <a:spcPts val="600"/>
              </a:spcBef>
              <a:buAutoNum type="arabicPeriod"/>
            </a:pP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공사설명서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39728" y="1281117"/>
            <a:ext cx="3961806" cy="582880"/>
          </a:xfrm>
          <a:prstGeom prst="roundRect">
            <a:avLst>
              <a:gd name="adj" fmla="val 9120"/>
            </a:avLst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Y헤드라인M" pitchFamily="18" charset="-127"/>
              </a:rPr>
              <a:t>일반사항</a:t>
            </a:r>
            <a:endParaRPr kumimoji="0" lang="en-US" altLang="ko-KR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HY헤드라인M" pitchFamily="18" charset="-127"/>
            </a:endParaRPr>
          </a:p>
        </p:txBody>
      </p:sp>
      <p:sp>
        <p:nvSpPr>
          <p:cNvPr id="32" name="AutoShape 18"/>
          <p:cNvSpPr>
            <a:spLocks noChangeArrowheads="1"/>
          </p:cNvSpPr>
          <p:nvPr/>
        </p:nvSpPr>
        <p:spPr bwMode="auto">
          <a:xfrm>
            <a:off x="433484" y="1301323"/>
            <a:ext cx="566082" cy="562674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Ⅰ</a:t>
            </a:r>
            <a:endParaRPr lang="ko-KR" altLang="en-US" spc="-15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35219" y="3816196"/>
            <a:ext cx="3960440" cy="2205092"/>
          </a:xfrm>
          <a:prstGeom prst="roundRect">
            <a:avLst>
              <a:gd name="adj" fmla="val 1220"/>
            </a:avLst>
          </a:prstGeom>
          <a:gradFill flip="none" rotWithShape="1">
            <a:gsLst>
              <a:gs pos="0">
                <a:schemeClr val="bg2"/>
              </a:gs>
              <a:gs pos="100000">
                <a:sysClr val="window" lastClr="FFFFFF">
                  <a:lumMod val="85000"/>
                  <a:alpha val="50000"/>
                </a:sysClr>
              </a:gs>
              <a:gs pos="100000">
                <a:sysClr val="window" lastClr="FFFFFF">
                  <a:lumMod val="95000"/>
                </a:sysClr>
              </a:gs>
            </a:gsLst>
            <a:path path="circle">
              <a:fillToRect l="100000" t="100000"/>
            </a:path>
            <a:tileRect r="-100000" b="-100000"/>
          </a:gradFill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공사입찰유의서</a:t>
            </a: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기술제안입찰 특별유의서</a:t>
            </a: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청렴계약 입찰유의서</a:t>
            </a: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공동도급입찰 참가유의서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441464" y="3297341"/>
            <a:ext cx="3961806" cy="582880"/>
          </a:xfrm>
          <a:prstGeom prst="roundRect">
            <a:avLst>
              <a:gd name="adj" fmla="val 9120"/>
            </a:avLst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Y헤드라인M" pitchFamily="18" charset="-127"/>
              </a:rPr>
              <a:t>입찰에 관한 사항</a:t>
            </a:r>
            <a:endParaRPr kumimoji="0" lang="en-US" altLang="ko-KR" sz="16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HY헤드라인M" pitchFamily="18" charset="-127"/>
            </a:endParaRPr>
          </a:p>
        </p:txBody>
      </p:sp>
      <p:sp>
        <p:nvSpPr>
          <p:cNvPr id="26" name="AutoShape 18"/>
          <p:cNvSpPr>
            <a:spLocks noChangeArrowheads="1"/>
          </p:cNvSpPr>
          <p:nvPr/>
        </p:nvSpPr>
        <p:spPr bwMode="auto">
          <a:xfrm>
            <a:off x="435220" y="3305190"/>
            <a:ext cx="566082" cy="562674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Ⅱ</a:t>
            </a:r>
            <a:endParaRPr lang="ko-KR" altLang="en-US" spc="-15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4636396" y="1643599"/>
            <a:ext cx="4099993" cy="1268988"/>
          </a:xfrm>
          <a:prstGeom prst="roundRect">
            <a:avLst>
              <a:gd name="adj" fmla="val 1220"/>
            </a:avLst>
          </a:prstGeom>
          <a:gradFill flip="none" rotWithShape="1">
            <a:gsLst>
              <a:gs pos="0">
                <a:schemeClr val="bg2"/>
              </a:gs>
              <a:gs pos="100000">
                <a:sysClr val="window" lastClr="FFFFFF">
                  <a:lumMod val="85000"/>
                  <a:alpha val="50000"/>
                </a:sysClr>
              </a:gs>
              <a:gs pos="100000">
                <a:sysClr val="window" lastClr="FFFFFF">
                  <a:lumMod val="95000"/>
                </a:sysClr>
              </a:gs>
            </a:gsLst>
            <a:path path="circle">
              <a:fillToRect l="100000" t="100000"/>
            </a:path>
            <a:tileRect r="-100000" b="-100000"/>
          </a:gradFill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2060"/>
                </a:solidFill>
              </a:rPr>
              <a:t>1. 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공사계약 일반조건</a:t>
            </a: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기술제안입찰의 공사계약 특수조건</a:t>
            </a: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청렴계약 특수조건</a:t>
            </a:r>
          </a:p>
        </p:txBody>
      </p:sp>
      <p:sp>
        <p:nvSpPr>
          <p:cNvPr id="42" name="모서리가 둥근 직사각형 41"/>
          <p:cNvSpPr/>
          <p:nvPr/>
        </p:nvSpPr>
        <p:spPr>
          <a:xfrm>
            <a:off x="4642641" y="1124744"/>
            <a:ext cx="4101407" cy="582880"/>
          </a:xfrm>
          <a:prstGeom prst="roundRect">
            <a:avLst>
              <a:gd name="adj" fmla="val 9120"/>
            </a:avLst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Y헤드라인M" pitchFamily="18" charset="-127"/>
              </a:rPr>
              <a:t>계약에 관한 사항</a:t>
            </a:r>
            <a:endParaRPr kumimoji="0" lang="en-US" altLang="ko-KR" sz="16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HY헤드라인M" pitchFamily="18" charset="-127"/>
            </a:endParaRPr>
          </a:p>
        </p:txBody>
      </p:sp>
      <p:sp>
        <p:nvSpPr>
          <p:cNvPr id="43" name="AutoShape 18"/>
          <p:cNvSpPr>
            <a:spLocks noChangeArrowheads="1"/>
          </p:cNvSpPr>
          <p:nvPr/>
        </p:nvSpPr>
        <p:spPr bwMode="auto">
          <a:xfrm>
            <a:off x="4636397" y="1144950"/>
            <a:ext cx="586029" cy="562674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Ⅲ</a:t>
            </a:r>
            <a:endParaRPr lang="ko-KR" altLang="en-US" spc="-15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4644008" y="3528164"/>
            <a:ext cx="4099993" cy="1268988"/>
          </a:xfrm>
          <a:prstGeom prst="roundRect">
            <a:avLst>
              <a:gd name="adj" fmla="val 1220"/>
            </a:avLst>
          </a:prstGeom>
          <a:gradFill flip="none" rotWithShape="1">
            <a:gsLst>
              <a:gs pos="0">
                <a:schemeClr val="bg2"/>
              </a:gs>
              <a:gs pos="100000">
                <a:sysClr val="window" lastClr="FFFFFF">
                  <a:lumMod val="85000"/>
                  <a:alpha val="50000"/>
                </a:sysClr>
              </a:gs>
              <a:gs pos="100000">
                <a:sysClr val="window" lastClr="FFFFFF">
                  <a:lumMod val="95000"/>
                </a:sysClr>
              </a:gs>
            </a:gsLst>
            <a:path path="circle">
              <a:fillToRect l="100000" t="100000"/>
            </a:path>
            <a:tileRect r="-100000" b="-100000"/>
          </a:gradFill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en-US" altLang="ko-KR" b="1" dirty="0"/>
              <a:t>1</a:t>
            </a: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일반지침</a:t>
            </a:r>
            <a:endParaRPr lang="ko-KR" alt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시공지침</a:t>
            </a:r>
            <a:r>
              <a:rPr lang="en-US" altLang="ko-K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실시설계지침</a:t>
            </a:r>
            <a:r>
              <a:rPr lang="en-US" altLang="ko-K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*)</a:t>
            </a:r>
            <a:endParaRPr lang="ko-KR" alt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기술제안서 작성지침</a:t>
            </a:r>
            <a:endParaRPr lang="ko-KR" alt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>
            <a:off x="4650253" y="3009309"/>
            <a:ext cx="4101407" cy="582880"/>
          </a:xfrm>
          <a:prstGeom prst="roundRect">
            <a:avLst>
              <a:gd name="adj" fmla="val 9120"/>
            </a:avLst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Y헤드라인M" pitchFamily="18" charset="-127"/>
              </a:rPr>
              <a:t>기술에 관한 사항</a:t>
            </a:r>
            <a:endParaRPr kumimoji="0" lang="en-US" altLang="ko-KR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HY헤드라인M" pitchFamily="18" charset="-127"/>
            </a:endParaRPr>
          </a:p>
        </p:txBody>
      </p:sp>
      <p:sp>
        <p:nvSpPr>
          <p:cNvPr id="46" name="AutoShape 18"/>
          <p:cNvSpPr>
            <a:spLocks noChangeArrowheads="1"/>
          </p:cNvSpPr>
          <p:nvPr/>
        </p:nvSpPr>
        <p:spPr bwMode="auto">
          <a:xfrm>
            <a:off x="4644009" y="3029515"/>
            <a:ext cx="586029" cy="562674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Ⅳ</a:t>
            </a:r>
            <a:endParaRPr lang="ko-KR" altLang="en-US" spc="-15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4644008" y="5388015"/>
            <a:ext cx="4099993" cy="921305"/>
          </a:xfrm>
          <a:prstGeom prst="roundRect">
            <a:avLst>
              <a:gd name="adj" fmla="val 1220"/>
            </a:avLst>
          </a:prstGeom>
          <a:gradFill flip="none" rotWithShape="1">
            <a:gsLst>
              <a:gs pos="0">
                <a:schemeClr val="bg2"/>
              </a:gs>
              <a:gs pos="100000">
                <a:sysClr val="window" lastClr="FFFFFF">
                  <a:lumMod val="85000"/>
                  <a:alpha val="50000"/>
                </a:sysClr>
              </a:gs>
              <a:gs pos="100000">
                <a:sysClr val="window" lastClr="FFFFFF">
                  <a:lumMod val="95000"/>
                </a:sysClr>
              </a:gs>
            </a:gsLst>
            <a:path path="circle">
              <a:fillToRect l="100000" t="100000"/>
            </a:path>
            <a:tileRect r="-100000" b="-100000"/>
          </a:gradFill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낙찰자 결정 세부기준</a:t>
            </a:r>
            <a:endParaRPr lang="ko-KR" alt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기술제안서 평가지침</a:t>
            </a:r>
            <a:endParaRPr lang="ko-KR" alt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4650253" y="4869160"/>
            <a:ext cx="4101407" cy="582880"/>
          </a:xfrm>
          <a:prstGeom prst="roundRect">
            <a:avLst>
              <a:gd name="adj" fmla="val 9120"/>
            </a:avLst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Y헤드라인M" pitchFamily="18" charset="-127"/>
              </a:rPr>
              <a:t>평가에 관한 사항</a:t>
            </a:r>
            <a:endParaRPr kumimoji="0" lang="en-US" altLang="ko-KR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HY헤드라인M" pitchFamily="18" charset="-127"/>
            </a:endParaRPr>
          </a:p>
        </p:txBody>
      </p:sp>
      <p:sp>
        <p:nvSpPr>
          <p:cNvPr id="49" name="AutoShape 18"/>
          <p:cNvSpPr>
            <a:spLocks noChangeArrowheads="1"/>
          </p:cNvSpPr>
          <p:nvPr/>
        </p:nvSpPr>
        <p:spPr bwMode="auto">
          <a:xfrm>
            <a:off x="4644009" y="4889366"/>
            <a:ext cx="586029" cy="562674"/>
          </a:xfrm>
          <a:prstGeom prst="roundRect">
            <a:avLst>
              <a:gd name="adj" fmla="val 6778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600"/>
              </a:spcBef>
            </a:pPr>
            <a:r>
              <a:rPr lang="en-US" altLang="ko-K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Ⅴ</a:t>
            </a:r>
            <a:endParaRPr lang="ko-KR" altLang="en-US" spc="-15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605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104188" y="692696"/>
            <a:ext cx="897563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1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20844" y="6525344"/>
            <a:ext cx="831093" cy="2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1C526B2E-4131-438F-864D-1D1CA207713F}" type="slidenum">
              <a:rPr lang="en-US" altLang="ko-KR" sz="1200" b="1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pPr algn="r" eaLnBrk="1" hangingPunct="1"/>
              <a:t>9</a:t>
            </a:fld>
            <a:r>
              <a:rPr lang="en-US" altLang="ko-KR" sz="1200" b="1" dirty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 / </a:t>
            </a:r>
            <a:r>
              <a:rPr lang="en-US" altLang="ko-KR" sz="1200" b="1" dirty="0" smtClean="0">
                <a:solidFill>
                  <a:srgbClr val="202A38"/>
                </a:solidFill>
                <a:latin typeface="나눔고딕 ExtraBold" pitchFamily="50" charset="-127"/>
                <a:ea typeface="나눔고딕 ExtraBold" pitchFamily="50" charset="-127"/>
              </a:rPr>
              <a:t>22</a:t>
            </a:r>
            <a:endParaRPr lang="en-US" altLang="ko-KR" sz="1200" b="1" dirty="0">
              <a:solidFill>
                <a:srgbClr val="202A38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제목 10"/>
          <p:cNvSpPr txBox="1">
            <a:spLocks/>
          </p:cNvSpPr>
          <p:nvPr/>
        </p:nvSpPr>
        <p:spPr>
          <a:xfrm>
            <a:off x="2483768" y="188640"/>
            <a:ext cx="4824536" cy="43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3. 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입찰안내서 구성 및 내용</a:t>
            </a:r>
            <a:r>
              <a:rPr lang="en-US" altLang="ko-KR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-</a:t>
            </a:r>
            <a:r>
              <a:rPr lang="ko-KR" altLang="en-US" sz="2200" dirty="0" smtClean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  <a:cs typeface="+mn-cs"/>
              </a:rPr>
              <a:t>기술제안 구간</a:t>
            </a:r>
            <a:endParaRPr lang="ko-KR" altLang="en-US" sz="1600" dirty="0">
              <a:solidFill>
                <a:srgbClr val="088CB0"/>
              </a:solidFill>
              <a:latin typeface="나눔고딕 ExtraBold" pitchFamily="50" charset="-127"/>
              <a:ea typeface="나눔고딕 ExtraBold" pitchFamily="50" charset="-127"/>
              <a:cs typeface="+mn-cs"/>
            </a:endParaRPr>
          </a:p>
        </p:txBody>
      </p:sp>
      <p:sp>
        <p:nvSpPr>
          <p:cNvPr id="40" name="AutoShape 4"/>
          <p:cNvSpPr>
            <a:spLocks noChangeArrowheads="1"/>
          </p:cNvSpPr>
          <p:nvPr/>
        </p:nvSpPr>
        <p:spPr bwMode="auto">
          <a:xfrm>
            <a:off x="234950" y="942091"/>
            <a:ext cx="8658225" cy="5472608"/>
          </a:xfrm>
          <a:prstGeom prst="roundRect">
            <a:avLst>
              <a:gd name="adj" fmla="val 2292"/>
            </a:avLst>
          </a:prstGeom>
          <a:noFill/>
          <a:ln w="57150" cmpd="thinThick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17961" dir="2700000" algn="ctr" rotWithShape="0">
              <a:srgbClr val="DDDDDD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0"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225268"/>
              </p:ext>
            </p:extLst>
          </p:nvPr>
        </p:nvGraphicFramePr>
        <p:xfrm>
          <a:off x="401573" y="1052739"/>
          <a:ext cx="8340854" cy="5220005"/>
        </p:xfrm>
        <a:graphic>
          <a:graphicData uri="http://schemas.openxmlformats.org/drawingml/2006/table">
            <a:tbl>
              <a:tblPr/>
              <a:tblGrid>
                <a:gridCol w="1497077"/>
                <a:gridCol w="1449214"/>
                <a:gridCol w="216024"/>
                <a:gridCol w="720080"/>
                <a:gridCol w="1079182"/>
                <a:gridCol w="1513106"/>
                <a:gridCol w="216024"/>
                <a:gridCol w="1650147"/>
              </a:tblGrid>
              <a:tr h="363235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 사 설 명 서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68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1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사 업 명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국도 제</a:t>
                      </a:r>
                      <a:r>
                        <a:rPr lang="en-US" altLang="ko-KR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OO</a:t>
                      </a:r>
                      <a:r>
                        <a:rPr lang="ko-KR" altLang="en-US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호선 </a:t>
                      </a:r>
                      <a:r>
                        <a:rPr lang="en-US" altLang="ko-KR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OO~OO</a:t>
                      </a:r>
                      <a:r>
                        <a:rPr lang="ko-KR" altLang="en-US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간 도로 건설공사 제</a:t>
                      </a:r>
                      <a:r>
                        <a:rPr lang="en-US" altLang="ko-KR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</a:t>
                      </a:r>
                      <a:r>
                        <a:rPr lang="ko-KR" altLang="en-US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공구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6323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2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발주기관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한국도로공사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621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3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사업목적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본 공사는 실시설계가 완료된 국도 제</a:t>
                      </a:r>
                      <a:r>
                        <a:rPr lang="en-US" altLang="ko-KR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OO</a:t>
                      </a:r>
                      <a:r>
                        <a:rPr lang="ko-KR" altLang="en-US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호선 </a:t>
                      </a:r>
                      <a:r>
                        <a:rPr lang="en-US" altLang="ko-KR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OO~OO</a:t>
                      </a:r>
                      <a:r>
                        <a:rPr lang="ko-KR" altLang="en-US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간 도로 건설공사 제</a:t>
                      </a:r>
                      <a:r>
                        <a:rPr lang="en-US" altLang="ko-KR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</a:t>
                      </a:r>
                      <a:r>
                        <a:rPr lang="ko-KR" altLang="en-US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공구</a:t>
                      </a:r>
                      <a:r>
                        <a:rPr lang="en-US" altLang="ko-KR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(L=00km)</a:t>
                      </a:r>
                      <a:r>
                        <a:rPr lang="ko-KR" altLang="en-US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에 대하여 기술제안입찰 방식으로 추진함으로써 설계의 전문성과 건설업체의 우수한 기술능력을 접목하여 기술개발 유도와 기술수준 향상을 기하는데 그 목적이 있음</a:t>
                      </a:r>
                      <a:r>
                        <a:rPr lang="en-US" altLang="ko-KR" sz="1100" kern="0" spc="0" dirty="0"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100" kern="0" spc="0" dirty="0"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2008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4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사업위치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행정구역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좌 표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87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시점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종점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시점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종점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0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기술제안 구간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 </a:t>
                      </a:r>
                      <a:r>
                        <a:rPr lang="ko-KR" altLang="en-US" sz="1200" kern="0" spc="0" dirty="0" smtClean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도면 등</a:t>
                      </a:r>
                      <a:r>
                        <a:rPr lang="en-US" altLang="ko-KR" sz="1200" kern="0" spc="0" dirty="0" smtClean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kern="0" spc="0" dirty="0" smtClean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제시</a:t>
                      </a:r>
                      <a:endParaRPr lang="ko-KR" altLang="en-US" sz="1200" kern="0" spc="0" dirty="0">
                        <a:solidFill>
                          <a:srgbClr val="C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37364">
                <a:tc rowSpan="5">
                  <a:txBody>
                    <a:bodyPr/>
                    <a:lstStyle/>
                    <a:p>
                      <a:pPr marL="0" marR="0" algn="l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5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시설개요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연장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km)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폭원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m,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차로수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설계속도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km/</a:t>
                      </a:r>
                      <a:r>
                        <a:rPr 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38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4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토공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㎥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구조물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개소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m)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기타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38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26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기술제안 구간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latinLnBrk="1"/>
                      <a:r>
                        <a:rPr lang="ko-KR" altLang="en-US" sz="1200" kern="0" spc="0" dirty="0" smtClean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기술제안 구간 개요 기술</a:t>
                      </a:r>
                      <a:endParaRPr lang="ko-KR" altLang="en-US" sz="1200" kern="0" spc="0" dirty="0">
                        <a:solidFill>
                          <a:srgbClr val="C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8928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6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 고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발주기관이 요구하는 </a:t>
                      </a:r>
                      <a:r>
                        <a:rPr lang="ko-KR" altLang="en-US" sz="1200" kern="0" spc="0" dirty="0" smtClean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기술제안의</a:t>
                      </a:r>
                      <a:r>
                        <a:rPr lang="en-US" altLang="ko-KR" sz="1200" kern="0" spc="0" dirty="0" smtClean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kern="0" spc="0" dirty="0" smtClean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주요사항을 </a:t>
                      </a:r>
                      <a:r>
                        <a:rPr lang="ko-KR" altLang="en-US" sz="1200" kern="0" spc="0" dirty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기술</a:t>
                      </a:r>
                    </a:p>
                  </a:txBody>
                  <a:tcPr marL="51784" marR="51784" marT="14317" marB="1431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11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8GddyVW0iDArHEpK4ko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KtRWYxlZk.TMcaPKrkw0g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3244</TotalTime>
  <Words>2294</Words>
  <Application>Microsoft Office PowerPoint</Application>
  <PresentationFormat>화면 슬라이드 쇼(4:3)</PresentationFormat>
  <Paragraphs>518</Paragraphs>
  <Slides>20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35" baseType="lpstr">
      <vt:lpstr>굴림</vt:lpstr>
      <vt:lpstr>Arial</vt:lpstr>
      <vt:lpstr>바탕</vt:lpstr>
      <vt:lpstr>Wingdings</vt:lpstr>
      <vt:lpstr>HY헤드라인M</vt:lpstr>
      <vt:lpstr>나눔고딕 ExtraBold</vt:lpstr>
      <vt:lpstr>Tahoma</vt:lpstr>
      <vt:lpstr>맑은 고딕</vt:lpstr>
      <vt:lpstr>HY견고딕</vt:lpstr>
      <vt:lpstr>Arial Unicode MS</vt:lpstr>
      <vt:lpstr>돋움</vt:lpstr>
      <vt:lpstr>HY울릉도M</vt:lpstr>
      <vt:lpstr>한양중고딕</vt:lpstr>
      <vt:lpstr>HY견명조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1. 기술제안 입찰제도 현황(국토부  운영지침, 2013.7)</vt:lpstr>
      <vt:lpstr>1. 기술제안 입찰제도 현황(국토부  운영지침, 2013.7)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김종진</dc:creator>
  <cp:lastModifiedBy>gmc-이유섭</cp:lastModifiedBy>
  <cp:revision>258</cp:revision>
  <cp:lastPrinted>2013-07-22T10:13:04Z</cp:lastPrinted>
  <dcterms:created xsi:type="dcterms:W3CDTF">2012-10-15T07:04:17Z</dcterms:created>
  <dcterms:modified xsi:type="dcterms:W3CDTF">2013-10-11T05:03:31Z</dcterms:modified>
</cp:coreProperties>
</file>