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4" r:id="rId2"/>
    <p:sldId id="261" r:id="rId3"/>
    <p:sldId id="283" r:id="rId4"/>
    <p:sldId id="270" r:id="rId5"/>
    <p:sldId id="274" r:id="rId6"/>
    <p:sldId id="291" r:id="rId7"/>
    <p:sldId id="295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8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3158">
          <p15:clr>
            <a:srgbClr val="A4A3A4"/>
          </p15:clr>
        </p15:guide>
        <p15:guide id="5" orient="horz" pos="2614">
          <p15:clr>
            <a:srgbClr val="A4A3A4"/>
          </p15:clr>
        </p15:guide>
        <p15:guide id="6" orient="horz" pos="1752">
          <p15:clr>
            <a:srgbClr val="A4A3A4"/>
          </p15:clr>
        </p15:guide>
        <p15:guide id="7" pos="5602">
          <p15:clr>
            <a:srgbClr val="A4A3A4"/>
          </p15:clr>
        </p15:guide>
        <p15:guide id="8" pos="249">
          <p15:clr>
            <a:srgbClr val="A4A3A4"/>
          </p15:clr>
        </p15:guide>
        <p15:guide id="9" pos="2880">
          <p15:clr>
            <a:srgbClr val="A4A3A4"/>
          </p15:clr>
        </p15:guide>
        <p15:guide id="10" pos="30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49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1888"/>
        <p:guide orient="horz" pos="3838"/>
        <p:guide orient="horz" pos="4110"/>
        <p:guide orient="horz" pos="3158"/>
        <p:guide orient="horz" pos="2614"/>
        <p:guide orient="horz" pos="1752"/>
        <p:guide pos="5602"/>
        <p:guide pos="249"/>
        <p:guide pos="2880"/>
        <p:guide pos="3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A5D1-F5DD-46C6-AC48-314FDDFC95E7}" type="datetimeFigureOut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DE532-C32A-46CD-822B-8553A58376D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3006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13D8D-A118-48D0-8273-3C8AC6AFCFFF}" type="datetimeFigureOut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65D52-0ED3-4545-92E7-406074E5C9E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18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44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7098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493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b="1" u="none" strike="noStrike" dirty="0" smtClean="0">
                <a:effectLst/>
                <a:latin typeface="맑은 고딕 (본문)"/>
              </a:rPr>
              <a:t>* </a:t>
            </a:r>
            <a:r>
              <a:rPr lang="ko-KR" altLang="en-US" sz="1200" b="1" u="none" strike="noStrike" dirty="0" smtClean="0">
                <a:effectLst/>
                <a:latin typeface="맑은 고딕 (본문)"/>
              </a:rPr>
              <a:t>추정가격 </a:t>
            </a:r>
            <a:r>
              <a:rPr lang="en-US" altLang="ko-KR" sz="1200" b="1" u="none" strike="noStrike" dirty="0" smtClean="0">
                <a:effectLst/>
                <a:latin typeface="맑은 고딕 (본문)"/>
              </a:rPr>
              <a:t>50</a:t>
            </a:r>
            <a:r>
              <a:rPr lang="ko-KR" altLang="en-US" sz="1200" b="1" u="none" strike="noStrike" dirty="0" err="1" smtClean="0">
                <a:effectLst/>
                <a:latin typeface="맑은 고딕 (본문)"/>
              </a:rPr>
              <a:t>억이상</a:t>
            </a:r>
            <a:r>
              <a:rPr lang="ko-KR" altLang="en-US" sz="1200" b="1" u="none" strike="noStrike" dirty="0" smtClean="0">
                <a:effectLst/>
                <a:latin typeface="맑은 고딕 (본문)"/>
              </a:rPr>
              <a:t> </a:t>
            </a:r>
            <a:r>
              <a:rPr lang="ko-KR" altLang="en-US" sz="1200" b="1" u="none" strike="noStrike" dirty="0" err="1" smtClean="0">
                <a:effectLst/>
                <a:latin typeface="맑은 고딕 (본문)"/>
              </a:rPr>
              <a:t>지자체</a:t>
            </a:r>
            <a:r>
              <a:rPr lang="ko-KR" altLang="en-US" sz="1200" b="1" u="none" strike="noStrike" dirty="0" smtClean="0">
                <a:effectLst/>
                <a:latin typeface="맑은 고딕 (본문)"/>
              </a:rPr>
              <a:t> 적격심사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2493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8112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65D52-0ED3-4545-92E7-406074E5C9E0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42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7B548-2059-4845-BE43-9695FD8B97B0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3216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2B55-5465-4511-A152-AC0DB5AB17B1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792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5B55-3978-435E-8FDE-7381ADD21616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70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2628F-CE0B-4627-A277-5A2C821D7B81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8415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33BAC-7789-4DE2-84B4-5CB2C544B332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94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F861-AB68-404B-8051-44ED3DA80AA1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23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67A6-2584-47B7-B072-86B269C3E929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66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E2D9-7B3F-4C80-B024-E3173ACEEB77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265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B0F3A-C9B7-4296-BEBF-059D71F0BEB3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82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FC0E-4D50-4385-B81A-B51087406C65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173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B4DC4-6371-46A6-BDCE-EA01F30814D5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40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C8D6E-ABCC-4E2B-8BA6-F31D793EBC31}" type="datetime1">
              <a:rPr lang="ko-KR" altLang="en-US" smtClean="0"/>
              <a:pPr/>
              <a:t>2019-12-16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B2210-1E45-4870-8CFC-D404AF38F03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26" name="Picture 2" descr="E:\문서자료\PPT 템플릿\표지이미지\마스터2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63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42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iljuk.cak.or.kr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1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483768" y="1988840"/>
            <a:ext cx="45015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600" b="1" dirty="0" smtClean="0"/>
              <a:t>하도급직불</a:t>
            </a:r>
            <a:r>
              <a:rPr lang="en-US" altLang="ko-KR" sz="3600" b="1" dirty="0" smtClean="0"/>
              <a:t> </a:t>
            </a:r>
            <a:r>
              <a:rPr lang="ko-KR" altLang="en-US" sz="3600" b="1" dirty="0" smtClean="0"/>
              <a:t>실적신고</a:t>
            </a:r>
            <a:endParaRPr lang="ko-KR" altLang="en-US" sz="2500" b="1" dirty="0"/>
          </a:p>
        </p:txBody>
      </p:sp>
      <p:sp>
        <p:nvSpPr>
          <p:cNvPr id="6" name="직사각형 5"/>
          <p:cNvSpPr/>
          <p:nvPr/>
        </p:nvSpPr>
        <p:spPr>
          <a:xfrm>
            <a:off x="3475596" y="4581128"/>
            <a:ext cx="210826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500" b="1" dirty="0" smtClean="0"/>
              <a:t>대한건설협회</a:t>
            </a:r>
            <a:endParaRPr lang="en-US" altLang="ko-KR" sz="2500" b="1" dirty="0" smtClean="0"/>
          </a:p>
          <a:p>
            <a:pPr algn="ctr"/>
            <a:r>
              <a:rPr lang="ko-KR" altLang="en-US" sz="2500" b="1" dirty="0" smtClean="0"/>
              <a:t>울산광역시회</a:t>
            </a:r>
            <a:endParaRPr lang="ko-KR" alt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22386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107"/>
          <p:cNvSpPr>
            <a:spLocks noChangeArrowheads="1"/>
          </p:cNvSpPr>
          <p:nvPr/>
        </p:nvSpPr>
        <p:spPr bwMode="auto">
          <a:xfrm>
            <a:off x="711448" y="1268413"/>
            <a:ext cx="2708424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Text Box 99"/>
          <p:cNvSpPr txBox="1">
            <a:spLocks noChangeArrowheads="1"/>
          </p:cNvSpPr>
          <p:nvPr/>
        </p:nvSpPr>
        <p:spPr bwMode="auto">
          <a:xfrm>
            <a:off x="773361" y="1273176"/>
            <a:ext cx="2790528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평가근거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3" name="AutoShape 109"/>
          <p:cNvSpPr>
            <a:spLocks noChangeArrowheads="1"/>
          </p:cNvSpPr>
          <p:nvPr/>
        </p:nvSpPr>
        <p:spPr bwMode="auto">
          <a:xfrm flipH="1">
            <a:off x="3491880" y="1268413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AutoShape 110"/>
          <p:cNvSpPr>
            <a:spLocks noChangeArrowheads="1"/>
          </p:cNvSpPr>
          <p:nvPr/>
        </p:nvSpPr>
        <p:spPr bwMode="auto">
          <a:xfrm>
            <a:off x="535235" y="1268413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AutoShape 111"/>
          <p:cNvSpPr>
            <a:spLocks noChangeArrowheads="1"/>
          </p:cNvSpPr>
          <p:nvPr/>
        </p:nvSpPr>
        <p:spPr bwMode="auto">
          <a:xfrm flipH="1">
            <a:off x="3752230" y="1268413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AutoShape 112"/>
          <p:cNvSpPr>
            <a:spLocks noChangeArrowheads="1"/>
          </p:cNvSpPr>
          <p:nvPr/>
        </p:nvSpPr>
        <p:spPr bwMode="auto">
          <a:xfrm>
            <a:off x="409823" y="126841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AutoShape 113"/>
          <p:cNvSpPr>
            <a:spLocks noChangeArrowheads="1"/>
          </p:cNvSpPr>
          <p:nvPr/>
        </p:nvSpPr>
        <p:spPr bwMode="auto">
          <a:xfrm>
            <a:off x="3966543" y="126841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" name="Rectangle 121"/>
          <p:cNvSpPr>
            <a:spLocks noChangeArrowheads="1"/>
          </p:cNvSpPr>
          <p:nvPr/>
        </p:nvSpPr>
        <p:spPr bwMode="auto">
          <a:xfrm>
            <a:off x="395287" y="1828284"/>
            <a:ext cx="8497887" cy="124067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dirty="0" smtClean="0"/>
              <a:t>◦ 「</a:t>
            </a:r>
            <a:r>
              <a:rPr lang="ko-KR" altLang="en-US" dirty="0"/>
              <a:t>지방자치단체 </a:t>
            </a:r>
            <a:r>
              <a:rPr lang="ko-KR" altLang="en-US" dirty="0" err="1"/>
              <a:t>입찰시</a:t>
            </a:r>
            <a:r>
              <a:rPr lang="ko-KR" altLang="en-US" dirty="0"/>
              <a:t> 낙찰자 결정기준」제</a:t>
            </a:r>
            <a:r>
              <a:rPr lang="en-US" altLang="ko-KR" dirty="0"/>
              <a:t>2</a:t>
            </a:r>
            <a:r>
              <a:rPr lang="ko-KR" altLang="en-US" dirty="0"/>
              <a:t>장 시설공사 적격심사 세부기준 중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 smtClean="0"/>
              <a:t>추정가격 </a:t>
            </a:r>
            <a:r>
              <a:rPr lang="en-US" altLang="ko-KR" dirty="0"/>
              <a:t>50</a:t>
            </a:r>
            <a:r>
              <a:rPr lang="ko-KR" altLang="en-US" dirty="0" err="1"/>
              <a:t>억원</a:t>
            </a:r>
            <a:r>
              <a:rPr lang="ko-KR" altLang="en-US" dirty="0"/>
              <a:t> </a:t>
            </a:r>
            <a:r>
              <a:rPr lang="ko-KR" altLang="en-US" dirty="0" smtClean="0"/>
              <a:t>이상 </a:t>
            </a:r>
            <a:r>
              <a:rPr lang="ko-KR" altLang="en-US" dirty="0"/>
              <a:t>입찰공사 평가기준 </a:t>
            </a:r>
            <a:r>
              <a:rPr lang="ko-KR" altLang="en-US" dirty="0" smtClean="0"/>
              <a:t>“</a:t>
            </a:r>
            <a:r>
              <a:rPr lang="en-US" altLang="ko-KR" dirty="0" smtClean="0"/>
              <a:t>3. </a:t>
            </a:r>
            <a:r>
              <a:rPr lang="ko-KR" altLang="en-US" dirty="0" smtClean="0"/>
              <a:t>하도급관리계획 </a:t>
            </a:r>
            <a:r>
              <a:rPr lang="ko-KR" altLang="en-US" dirty="0"/>
              <a:t>등의 적정성 평가</a:t>
            </a:r>
            <a:r>
              <a:rPr lang="ko-KR" altLang="en-US" dirty="0" smtClean="0"/>
              <a:t>”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&lt;</a:t>
            </a:r>
            <a:r>
              <a:rPr lang="ko-KR" altLang="en-US" dirty="0"/>
              <a:t>별표</a:t>
            </a:r>
            <a:r>
              <a:rPr lang="en-US" altLang="ko-KR" dirty="0"/>
              <a:t>6&gt;</a:t>
            </a:r>
            <a:r>
              <a:rPr lang="ko-KR" altLang="en-US" dirty="0"/>
              <a:t>하도급관리계획 </a:t>
            </a:r>
            <a:r>
              <a:rPr lang="ko-KR" altLang="en-US" dirty="0" smtClean="0"/>
              <a:t>③</a:t>
            </a:r>
            <a:r>
              <a:rPr lang="ko-KR" altLang="en-US" dirty="0"/>
              <a:t>최근</a:t>
            </a:r>
            <a:r>
              <a:rPr lang="en-US" altLang="ko-KR" dirty="0"/>
              <a:t>1</a:t>
            </a:r>
            <a:r>
              <a:rPr lang="ko-KR" altLang="en-US" dirty="0"/>
              <a:t>년간 하도급대금 </a:t>
            </a:r>
            <a:r>
              <a:rPr lang="ko-KR" altLang="en-US" dirty="0" smtClean="0"/>
              <a:t>직불실적</a:t>
            </a:r>
            <a:endParaRPr lang="ko-KR" altLang="en-US" dirty="0"/>
          </a:p>
        </p:txBody>
      </p:sp>
      <p:sp>
        <p:nvSpPr>
          <p:cNvPr id="19" name="직사각형 18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하도급대금 직불실적평가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8" name="AutoShape 107"/>
          <p:cNvSpPr>
            <a:spLocks noChangeArrowheads="1"/>
          </p:cNvSpPr>
          <p:nvPr/>
        </p:nvSpPr>
        <p:spPr bwMode="auto">
          <a:xfrm>
            <a:off x="697161" y="3552304"/>
            <a:ext cx="2708424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" name="Text Box 99"/>
          <p:cNvSpPr txBox="1">
            <a:spLocks noChangeArrowheads="1"/>
          </p:cNvSpPr>
          <p:nvPr/>
        </p:nvSpPr>
        <p:spPr bwMode="auto">
          <a:xfrm>
            <a:off x="759074" y="3557067"/>
            <a:ext cx="2790528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평가기관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0" name="AutoShape 109"/>
          <p:cNvSpPr>
            <a:spLocks noChangeArrowheads="1"/>
          </p:cNvSpPr>
          <p:nvPr/>
        </p:nvSpPr>
        <p:spPr bwMode="auto">
          <a:xfrm flipH="1">
            <a:off x="3477593" y="3552304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1" name="AutoShape 110"/>
          <p:cNvSpPr>
            <a:spLocks noChangeArrowheads="1"/>
          </p:cNvSpPr>
          <p:nvPr/>
        </p:nvSpPr>
        <p:spPr bwMode="auto">
          <a:xfrm>
            <a:off x="520948" y="3552304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2" name="AutoShape 111"/>
          <p:cNvSpPr>
            <a:spLocks noChangeArrowheads="1"/>
          </p:cNvSpPr>
          <p:nvPr/>
        </p:nvSpPr>
        <p:spPr bwMode="auto">
          <a:xfrm flipH="1">
            <a:off x="3737943" y="3552304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AutoShape 112"/>
          <p:cNvSpPr>
            <a:spLocks noChangeArrowheads="1"/>
          </p:cNvSpPr>
          <p:nvPr/>
        </p:nvSpPr>
        <p:spPr bwMode="auto">
          <a:xfrm>
            <a:off x="395536" y="3552304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" name="AutoShape 113"/>
          <p:cNvSpPr>
            <a:spLocks noChangeArrowheads="1"/>
          </p:cNvSpPr>
          <p:nvPr/>
        </p:nvSpPr>
        <p:spPr bwMode="auto">
          <a:xfrm>
            <a:off x="3952256" y="3552304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5" name="Rectangle 121"/>
          <p:cNvSpPr>
            <a:spLocks noChangeArrowheads="1"/>
          </p:cNvSpPr>
          <p:nvPr/>
        </p:nvSpPr>
        <p:spPr bwMode="auto">
          <a:xfrm>
            <a:off x="399356" y="4077320"/>
            <a:ext cx="8497887" cy="1655936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dirty="0"/>
              <a:t>◦  </a:t>
            </a:r>
            <a:r>
              <a:rPr lang="ko-KR" altLang="en-US" dirty="0" smtClean="0"/>
              <a:t>대한건설협회</a:t>
            </a:r>
            <a:r>
              <a:rPr lang="en-US" altLang="ko-KR" dirty="0"/>
              <a:t>(</a:t>
            </a:r>
            <a:r>
              <a:rPr lang="ko-KR" altLang="en-US" dirty="0" smtClean="0"/>
              <a:t>행정자치부예규</a:t>
            </a:r>
            <a:r>
              <a:rPr lang="en-US" altLang="ko-KR" dirty="0" smtClean="0"/>
              <a:t>) </a:t>
            </a:r>
            <a:r>
              <a:rPr lang="en-US" altLang="ko-KR" dirty="0"/>
              <a:t>&lt;</a:t>
            </a:r>
            <a:r>
              <a:rPr lang="ko-KR" altLang="en-US" dirty="0"/>
              <a:t>별표 </a:t>
            </a:r>
            <a:r>
              <a:rPr lang="en-US" altLang="ko-KR" dirty="0"/>
              <a:t>6-1</a:t>
            </a:r>
            <a:r>
              <a:rPr lang="en-US" altLang="ko-KR" dirty="0" smtClean="0"/>
              <a:t>&gt;</a:t>
            </a:r>
          </a:p>
          <a:p>
            <a:endParaRPr lang="en-US" altLang="ko-KR" dirty="0"/>
          </a:p>
          <a:p>
            <a:pPr algn="ctr"/>
            <a:r>
              <a:rPr lang="ko-KR" altLang="en-US" sz="2500" b="1" dirty="0" smtClean="0">
                <a:solidFill>
                  <a:schemeClr val="accent6">
                    <a:lumMod val="75000"/>
                  </a:schemeClr>
                </a:solidFill>
              </a:rPr>
              <a:t>연중 </a:t>
            </a:r>
            <a:r>
              <a:rPr lang="en-US" altLang="ko-KR" sz="2500" b="1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ko-KR" altLang="en-US" sz="2500" b="1" dirty="0" smtClean="0">
                <a:solidFill>
                  <a:schemeClr val="accent6">
                    <a:lumMod val="75000"/>
                  </a:schemeClr>
                </a:solidFill>
              </a:rPr>
              <a:t>직불확인서</a:t>
            </a:r>
            <a:r>
              <a:rPr lang="en-US" altLang="ko-KR" sz="2500" b="1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  <a:r>
              <a:rPr lang="ko-KR" altLang="en-US" sz="2500" b="1" dirty="0" smtClean="0">
                <a:solidFill>
                  <a:schemeClr val="accent6">
                    <a:lumMod val="75000"/>
                  </a:schemeClr>
                </a:solidFill>
              </a:rPr>
              <a:t> 증명발급을 위해서는 </a:t>
            </a:r>
            <a:endParaRPr lang="en-US" altLang="ko-KR" sz="25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ko-KR" altLang="en-US" sz="2500" b="1" dirty="0" smtClean="0">
                <a:solidFill>
                  <a:schemeClr val="accent6">
                    <a:lumMod val="75000"/>
                  </a:schemeClr>
                </a:solidFill>
              </a:rPr>
              <a:t>협회 직불실적신고는 필수사항임</a:t>
            </a:r>
            <a:endParaRPr lang="ko-KR" altLang="en-US" sz="2500" dirty="0"/>
          </a:p>
        </p:txBody>
      </p:sp>
      <p:sp>
        <p:nvSpPr>
          <p:cNvPr id="37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5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107"/>
          <p:cNvSpPr>
            <a:spLocks noChangeArrowheads="1"/>
          </p:cNvSpPr>
          <p:nvPr/>
        </p:nvSpPr>
        <p:spPr bwMode="auto">
          <a:xfrm>
            <a:off x="711448" y="2975992"/>
            <a:ext cx="2708424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Text Box 99"/>
          <p:cNvSpPr txBox="1">
            <a:spLocks noChangeArrowheads="1"/>
          </p:cNvSpPr>
          <p:nvPr/>
        </p:nvSpPr>
        <p:spPr bwMode="auto">
          <a:xfrm>
            <a:off x="773361" y="2980755"/>
            <a:ext cx="2790528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세부평가기준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3" name="AutoShape 109"/>
          <p:cNvSpPr>
            <a:spLocks noChangeArrowheads="1"/>
          </p:cNvSpPr>
          <p:nvPr/>
        </p:nvSpPr>
        <p:spPr bwMode="auto">
          <a:xfrm flipH="1">
            <a:off x="3491880" y="2975992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AutoShape 110"/>
          <p:cNvSpPr>
            <a:spLocks noChangeArrowheads="1"/>
          </p:cNvSpPr>
          <p:nvPr/>
        </p:nvSpPr>
        <p:spPr bwMode="auto">
          <a:xfrm>
            <a:off x="535235" y="2975992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AutoShape 111"/>
          <p:cNvSpPr>
            <a:spLocks noChangeArrowheads="1"/>
          </p:cNvSpPr>
          <p:nvPr/>
        </p:nvSpPr>
        <p:spPr bwMode="auto">
          <a:xfrm flipH="1">
            <a:off x="3752230" y="2975992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AutoShape 112"/>
          <p:cNvSpPr>
            <a:spLocks noChangeArrowheads="1"/>
          </p:cNvSpPr>
          <p:nvPr/>
        </p:nvSpPr>
        <p:spPr bwMode="auto">
          <a:xfrm>
            <a:off x="409823" y="2975992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AutoShape 113"/>
          <p:cNvSpPr>
            <a:spLocks noChangeArrowheads="1"/>
          </p:cNvSpPr>
          <p:nvPr/>
        </p:nvSpPr>
        <p:spPr bwMode="auto">
          <a:xfrm>
            <a:off x="3966543" y="2975992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980025"/>
              </p:ext>
            </p:extLst>
          </p:nvPr>
        </p:nvGraphicFramePr>
        <p:xfrm>
          <a:off x="378966" y="3501009"/>
          <a:ext cx="8497888" cy="2754471"/>
        </p:xfrm>
        <a:graphic>
          <a:graphicData uri="http://schemas.openxmlformats.org/drawingml/2006/table">
            <a:tbl>
              <a:tblPr/>
              <a:tblGrid>
                <a:gridCol w="1224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2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809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 </a:t>
                      </a: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평 가 기 준</a:t>
                      </a: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1) 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평가대상 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기간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◦ </a:t>
                      </a:r>
                      <a:r>
                        <a:rPr lang="ko-KR" altLang="en-US" sz="1300" b="1" dirty="0" err="1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원도급계약과</a:t>
                      </a:r>
                      <a:r>
                        <a:rPr lang="ko-KR" altLang="en-US" sz="1300" b="1" dirty="0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하도급계약 </a:t>
                      </a:r>
                      <a:r>
                        <a:rPr lang="ko-KR" altLang="en-US" sz="1300" b="1" dirty="0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체결일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모두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’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19.1.1</a:t>
                      </a:r>
                      <a:r>
                        <a:rPr lang="en-US" altLang="ko-KR" sz="1300" b="1" dirty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~</a:t>
                      </a:r>
                      <a:r>
                        <a:rPr lang="ko-KR" altLang="en-US" sz="1300" b="1" dirty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’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19.12.31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  <a:ea typeface="+mn-ea"/>
                        </a:rPr>
                        <a:t>경우</a:t>
                      </a: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 rowSpan="3">
                  <a:txBody>
                    <a:bodyPr/>
                    <a:lstStyle/>
                    <a:p>
                      <a:pPr marL="127000" marR="0" indent="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2)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계약금액 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12700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r>
                        <a:rPr lang="ko-KR" altLang="en-US" sz="15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억원</a:t>
                      </a: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이상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당초계약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,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변경계약의 경우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◦ </a:t>
                      </a:r>
                      <a:r>
                        <a:rPr lang="ko-KR" altLang="en-US" sz="1300" b="1" dirty="0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당초 </a:t>
                      </a:r>
                      <a:r>
                        <a:rPr lang="ko-KR" altLang="en-US" sz="1300" b="1" dirty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계약금액으로 인정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하며</a:t>
                      </a:r>
                      <a:r>
                        <a:rPr lang="en-US" altLang="ko-KR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,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계약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변경후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금액이 아님</a:t>
                      </a: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다년도계약의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경우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◦ </a:t>
                      </a:r>
                      <a:r>
                        <a:rPr lang="ko-KR" altLang="en-US" sz="1300" b="1" dirty="0" err="1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총공사</a:t>
                      </a:r>
                      <a:r>
                        <a:rPr lang="ko-KR" altLang="en-US" sz="1300" b="1" dirty="0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계약금액으로 인정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하며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,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차수별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계약금액이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아님</a:t>
                      </a: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31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공동도급의 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경우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◦ </a:t>
                      </a:r>
                      <a:r>
                        <a:rPr lang="ko-KR" altLang="en-US" sz="1300" b="1" dirty="0" err="1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총공사</a:t>
                      </a:r>
                      <a:r>
                        <a:rPr lang="ko-KR" altLang="en-US" sz="1300" b="1" dirty="0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계약금액으로 </a:t>
                      </a:r>
                      <a:r>
                        <a:rPr lang="ko-KR" altLang="en-US" sz="1300" b="1" dirty="0" smtClean="0">
                          <a:solidFill>
                            <a:srgbClr val="0000FF"/>
                          </a:solidFill>
                          <a:effectLst/>
                          <a:latin typeface="맑은 고딕 (본문)"/>
                          <a:ea typeface="+mn-ea"/>
                        </a:rPr>
                        <a:t>구성사별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계약금액이 아님</a:t>
                      </a: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498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 smtClean="0">
                          <a:solidFill>
                            <a:srgbClr val="FF0000"/>
                          </a:solidFill>
                        </a:rPr>
                        <a:t>3)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관급공사의 범위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6350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◦ 국가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・지방자치단체・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공공기관의 운영에 관한 법률에 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따른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/>
                      </a:r>
                      <a:b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</a:b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 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공기업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・</a:t>
                      </a:r>
                      <a:r>
                        <a:rPr lang="ko-KR" altLang="en-US" sz="1300" b="1" dirty="0" err="1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준정부기관</a:t>
                      </a:r>
                      <a:r>
                        <a:rPr lang="en-US" altLang="ko-KR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, </a:t>
                      </a:r>
                      <a:r>
                        <a:rPr lang="ko-KR" altLang="en-US" sz="1300" b="1" dirty="0" err="1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지방공기업법에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따른 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지방공사・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공단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/>
                      </a:r>
                      <a:b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</a:b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 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에서  </a:t>
                      </a:r>
                      <a:r>
                        <a:rPr lang="ko-KR" altLang="en-US" sz="1300" b="1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발주한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공사 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  *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  <a:ea typeface="+mn-ea"/>
                        </a:rPr>
                        <a:t>교재 참고</a:t>
                      </a:r>
                      <a:endParaRPr lang="ko-KR" altLang="en-US" sz="13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  <a:ea typeface="+mn-ea"/>
                      </a:endParaRPr>
                    </a:p>
                  </a:txBody>
                  <a:tcPr marL="17907" marR="1790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직사각형 17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하도급대금 직불실적평가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3</a:t>
            </a:fld>
            <a:endParaRPr lang="ko-KR" altLang="en-US"/>
          </a:p>
        </p:txBody>
      </p:sp>
      <p:sp>
        <p:nvSpPr>
          <p:cNvPr id="20" name="AutoShape 107"/>
          <p:cNvSpPr>
            <a:spLocks noChangeArrowheads="1"/>
          </p:cNvSpPr>
          <p:nvPr/>
        </p:nvSpPr>
        <p:spPr bwMode="auto">
          <a:xfrm>
            <a:off x="726381" y="1268760"/>
            <a:ext cx="2708424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788294" y="1280195"/>
            <a:ext cx="2790528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평가대상 공사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2" name="AutoShape 109"/>
          <p:cNvSpPr>
            <a:spLocks noChangeArrowheads="1"/>
          </p:cNvSpPr>
          <p:nvPr/>
        </p:nvSpPr>
        <p:spPr bwMode="auto">
          <a:xfrm flipH="1">
            <a:off x="3506813" y="1268760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" name="AutoShape 110"/>
          <p:cNvSpPr>
            <a:spLocks noChangeArrowheads="1"/>
          </p:cNvSpPr>
          <p:nvPr/>
        </p:nvSpPr>
        <p:spPr bwMode="auto">
          <a:xfrm>
            <a:off x="550168" y="1268760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" name="AutoShape 111"/>
          <p:cNvSpPr>
            <a:spLocks noChangeArrowheads="1"/>
          </p:cNvSpPr>
          <p:nvPr/>
        </p:nvSpPr>
        <p:spPr bwMode="auto">
          <a:xfrm flipH="1">
            <a:off x="3767163" y="1268760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AutoShape 112"/>
          <p:cNvSpPr>
            <a:spLocks noChangeArrowheads="1"/>
          </p:cNvSpPr>
          <p:nvPr/>
        </p:nvSpPr>
        <p:spPr bwMode="auto">
          <a:xfrm>
            <a:off x="424756" y="1268760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6" name="AutoShape 113"/>
          <p:cNvSpPr>
            <a:spLocks noChangeArrowheads="1"/>
          </p:cNvSpPr>
          <p:nvPr/>
        </p:nvSpPr>
        <p:spPr bwMode="auto">
          <a:xfrm>
            <a:off x="3981476" y="1268760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7" name="Rectangle 121"/>
          <p:cNvSpPr>
            <a:spLocks noChangeArrowheads="1"/>
          </p:cNvSpPr>
          <p:nvPr/>
        </p:nvSpPr>
        <p:spPr bwMode="auto">
          <a:xfrm>
            <a:off x="395536" y="1772816"/>
            <a:ext cx="8497887" cy="1080120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ko-KR" altLang="en-US" dirty="0"/>
              <a:t>◦ </a:t>
            </a:r>
            <a:r>
              <a:rPr lang="en-US" altLang="ko-KR" b="1" u="sng" dirty="0" smtClean="0"/>
              <a:t>2019</a:t>
            </a:r>
            <a:r>
              <a:rPr lang="ko-KR" altLang="en-US" b="1" u="sng" dirty="0" smtClean="0"/>
              <a:t>년에 </a:t>
            </a:r>
            <a:r>
              <a:rPr lang="ko-KR" altLang="en-US" b="1" u="sng" dirty="0" err="1"/>
              <a:t>신규계약한</a:t>
            </a:r>
            <a:r>
              <a:rPr lang="ko-KR" altLang="en-US" b="1" u="sng" dirty="0"/>
              <a:t> 계약금액</a:t>
            </a:r>
            <a:r>
              <a:rPr lang="ko-KR" altLang="en-US" b="1" dirty="0" smtClean="0"/>
              <a:t> </a:t>
            </a:r>
            <a:r>
              <a:rPr lang="en-US" altLang="ko-KR" b="1" u="sng" dirty="0"/>
              <a:t>20</a:t>
            </a:r>
            <a:r>
              <a:rPr lang="ko-KR" altLang="en-US" b="1" u="sng" dirty="0" err="1"/>
              <a:t>억원</a:t>
            </a:r>
            <a:r>
              <a:rPr lang="en-US" altLang="ko-KR" b="1" u="sng" dirty="0"/>
              <a:t>(</a:t>
            </a:r>
            <a:r>
              <a:rPr lang="ko-KR" altLang="en-US" b="1" u="sng" dirty="0"/>
              <a:t>최초계약금액 기준</a:t>
            </a:r>
            <a:r>
              <a:rPr lang="en-US" altLang="ko-KR" b="1" u="sng" dirty="0"/>
              <a:t>)</a:t>
            </a:r>
            <a:r>
              <a:rPr lang="ko-KR" altLang="en-US" b="1" u="sng" dirty="0"/>
              <a:t>이상</a:t>
            </a:r>
            <a:r>
              <a:rPr lang="ko-KR" altLang="en-US" b="1" dirty="0"/>
              <a:t> </a:t>
            </a:r>
            <a:r>
              <a:rPr lang="ko-KR" altLang="en-US" b="1" u="sng" dirty="0"/>
              <a:t>관급공사로서</a:t>
            </a:r>
            <a:r>
              <a:rPr lang="ko-KR" altLang="en-US" b="1" dirty="0"/>
              <a:t> </a:t>
            </a:r>
            <a:endParaRPr lang="en-US" altLang="ko-KR" b="1" dirty="0" smtClean="0"/>
          </a:p>
          <a:p>
            <a:r>
              <a:rPr lang="en-US" altLang="ko-KR" b="1" dirty="0"/>
              <a:t> 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하도급 </a:t>
            </a:r>
            <a:r>
              <a:rPr lang="ko-KR" altLang="en-US" b="1" dirty="0"/>
              <a:t>계약이 체결된 공사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54844" y="1764308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1)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779863" y="1751608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2)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075388" y="1738908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3</a:t>
            </a:r>
            <a:r>
              <a:rPr lang="en-US" altLang="ko-KR" b="1" dirty="0" smtClean="0">
                <a:solidFill>
                  <a:srgbClr val="FF0000"/>
                </a:solidFill>
              </a:rPr>
              <a:t>)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7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107"/>
          <p:cNvSpPr>
            <a:spLocks noChangeArrowheads="1"/>
          </p:cNvSpPr>
          <p:nvPr/>
        </p:nvSpPr>
        <p:spPr bwMode="auto">
          <a:xfrm>
            <a:off x="711448" y="1268413"/>
            <a:ext cx="42926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" name="Text Box 99"/>
          <p:cNvSpPr txBox="1">
            <a:spLocks noChangeArrowheads="1"/>
          </p:cNvSpPr>
          <p:nvPr/>
        </p:nvSpPr>
        <p:spPr bwMode="auto">
          <a:xfrm>
            <a:off x="773360" y="1273176"/>
            <a:ext cx="4230688" cy="36933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1800" b="1" dirty="0" smtClean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rPr>
              <a:t>평가결과 우대사항</a:t>
            </a:r>
            <a:endParaRPr lang="en-US" altLang="ko-KR" sz="1800" b="1" dirty="0">
              <a:solidFill>
                <a:srgbClr val="333399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3" name="AutoShape 109"/>
          <p:cNvSpPr>
            <a:spLocks noChangeArrowheads="1"/>
          </p:cNvSpPr>
          <p:nvPr/>
        </p:nvSpPr>
        <p:spPr bwMode="auto">
          <a:xfrm flipH="1">
            <a:off x="5102845" y="1268413"/>
            <a:ext cx="204788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" name="AutoShape 110"/>
          <p:cNvSpPr>
            <a:spLocks noChangeArrowheads="1"/>
          </p:cNvSpPr>
          <p:nvPr/>
        </p:nvSpPr>
        <p:spPr bwMode="auto">
          <a:xfrm>
            <a:off x="535235" y="1268413"/>
            <a:ext cx="125413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AutoShape 111"/>
          <p:cNvSpPr>
            <a:spLocks noChangeArrowheads="1"/>
          </p:cNvSpPr>
          <p:nvPr/>
        </p:nvSpPr>
        <p:spPr bwMode="auto">
          <a:xfrm flipH="1">
            <a:off x="5363195" y="1268413"/>
            <a:ext cx="152400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" name="AutoShape 112"/>
          <p:cNvSpPr>
            <a:spLocks noChangeArrowheads="1"/>
          </p:cNvSpPr>
          <p:nvPr/>
        </p:nvSpPr>
        <p:spPr bwMode="auto">
          <a:xfrm>
            <a:off x="409823" y="126841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" name="AutoShape 113"/>
          <p:cNvSpPr>
            <a:spLocks noChangeArrowheads="1"/>
          </p:cNvSpPr>
          <p:nvPr/>
        </p:nvSpPr>
        <p:spPr bwMode="auto">
          <a:xfrm>
            <a:off x="5577508" y="1268413"/>
            <a:ext cx="74612" cy="38100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0099FF"/>
              </a:gs>
              <a:gs pos="50000">
                <a:srgbClr val="99DDFF"/>
              </a:gs>
              <a:gs pos="100000">
                <a:srgbClr val="0099FF"/>
              </a:gs>
            </a:gsLst>
            <a:lin ang="5400000" scaled="1"/>
          </a:gradFill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605560"/>
              </p:ext>
            </p:extLst>
          </p:nvPr>
        </p:nvGraphicFramePr>
        <p:xfrm>
          <a:off x="467544" y="1916832"/>
          <a:ext cx="8446046" cy="2506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4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8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구                     분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적격심사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*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>
                          <a:effectLst/>
                          <a:latin typeface="맑은 고딕 (본문)"/>
                        </a:rPr>
                        <a:t>종합평가낙찰제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비 고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134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 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b="1" u="none" strike="noStrike" dirty="0" err="1" smtClean="0">
                          <a:effectLst/>
                          <a:latin typeface="맑은 고딕 (본문)"/>
                        </a:rPr>
                        <a:t>억이상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신규 관급공사 </a:t>
                      </a:r>
                      <a:endParaRPr lang="en-US" altLang="ko-KR" sz="1500" b="1" u="none" strike="noStrike" dirty="0" smtClean="0">
                        <a:effectLst/>
                        <a:latin typeface="맑은 고딕 (본문)"/>
                      </a:endParaRPr>
                    </a:p>
                    <a:p>
                      <a:pPr algn="l" fontAlgn="ctr"/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하도급직불실적 </a:t>
                      </a:r>
                      <a:r>
                        <a:rPr lang="en-US" altLang="ko-KR" sz="1500" b="1" u="none" strike="noStrike" dirty="0">
                          <a:effectLst/>
                          <a:latin typeface="맑은 고딕 (본문)"/>
                        </a:rPr>
                        <a:t>10% </a:t>
                      </a:r>
                      <a:r>
                        <a:rPr lang="ko-KR" altLang="en-US" sz="1500" b="1" u="none" strike="noStrike" dirty="0">
                          <a:effectLst/>
                          <a:latin typeface="맑은 고딕 (본문)"/>
                        </a:rPr>
                        <a:t>이상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1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점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1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점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500" b="1" u="none" strike="noStrike" dirty="0">
                          <a:effectLst/>
                          <a:latin typeface="맑은 고딕 (본문)"/>
                        </a:rPr>
                        <a:t>　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34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 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b="1" u="none" strike="noStrike" dirty="0" err="1" smtClean="0">
                          <a:effectLst/>
                          <a:latin typeface="맑은 고딕 (본문)"/>
                        </a:rPr>
                        <a:t>억이상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신규 관급공사 </a:t>
                      </a:r>
                      <a:endParaRPr lang="en-US" altLang="ko-KR" sz="1500" b="1" u="none" strike="noStrike" dirty="0" smtClean="0">
                        <a:effectLst/>
                        <a:latin typeface="맑은 고딕 (본문)"/>
                      </a:endParaRPr>
                    </a:p>
                    <a:p>
                      <a:pPr algn="l" fontAlgn="ctr"/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하도급직불실적 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10% 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이하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0.5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점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0.5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점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500" b="1" u="none" strike="noStrike" dirty="0">
                          <a:effectLst/>
                          <a:latin typeface="맑은 고딕 (본문)"/>
                        </a:rPr>
                        <a:t>　</a:t>
                      </a:r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134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 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b="1" u="none" strike="noStrike" dirty="0" err="1" smtClean="0">
                          <a:effectLst/>
                          <a:latin typeface="맑은 고딕 (본문)"/>
                        </a:rPr>
                        <a:t>억이상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신규 관급공사 </a:t>
                      </a:r>
                      <a:endParaRPr lang="en-US" altLang="ko-KR" sz="1500" b="1" u="none" strike="noStrike" dirty="0" smtClean="0">
                        <a:effectLst/>
                        <a:latin typeface="맑은 고딕 (본문)"/>
                      </a:endParaRPr>
                    </a:p>
                    <a:p>
                      <a:pPr algn="l" fontAlgn="ctr"/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없는 경우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(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해당사항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 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없음 </a:t>
                      </a:r>
                      <a:r>
                        <a:rPr lang="ko-KR" altLang="en-US" sz="1500" b="1" u="none" strike="noStrike" dirty="0" err="1" smtClean="0">
                          <a:effectLst/>
                          <a:latin typeface="맑은 고딕 (본문)"/>
                        </a:rPr>
                        <a:t>신고시</a:t>
                      </a:r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)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 </a:t>
                      </a:r>
                      <a:endParaRPr lang="ko-KR" altLang="en-US" sz="1500" b="1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1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점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500" b="1" u="none" strike="noStrike" dirty="0" smtClean="0">
                          <a:effectLst/>
                          <a:latin typeface="맑은 고딕 (본문)"/>
                        </a:rPr>
                        <a:t>1</a:t>
                      </a:r>
                      <a:r>
                        <a:rPr lang="ko-KR" altLang="en-US" sz="1500" b="1" u="none" strike="noStrike" dirty="0" smtClean="0">
                          <a:effectLst/>
                          <a:latin typeface="맑은 고딕 (본문)"/>
                        </a:rPr>
                        <a:t>점</a:t>
                      </a:r>
                      <a:endParaRPr lang="en-US" altLang="ko-KR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323528" y="4725144"/>
            <a:ext cx="467858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b="1" dirty="0" smtClean="0">
                <a:latin typeface="맑은 고딕 (본문)"/>
              </a:rPr>
              <a:t>* </a:t>
            </a:r>
            <a:r>
              <a:rPr lang="ko-KR" altLang="en-US" sz="1500" b="1" dirty="0">
                <a:latin typeface="맑은 고딕 (본문)"/>
              </a:rPr>
              <a:t>추정가격 </a:t>
            </a:r>
            <a:r>
              <a:rPr lang="en-US" altLang="ko-KR" sz="1500" b="1" dirty="0">
                <a:latin typeface="맑은 고딕 (본문)"/>
              </a:rPr>
              <a:t>50</a:t>
            </a:r>
            <a:r>
              <a:rPr lang="ko-KR" altLang="en-US" sz="1500" b="1" dirty="0" err="1">
                <a:latin typeface="맑은 고딕 (본문)"/>
              </a:rPr>
              <a:t>억이상</a:t>
            </a:r>
            <a:r>
              <a:rPr lang="ko-KR" altLang="en-US" sz="1500" b="1" dirty="0">
                <a:latin typeface="맑은 고딕 (본문)"/>
              </a:rPr>
              <a:t> </a:t>
            </a:r>
            <a:r>
              <a:rPr lang="ko-KR" altLang="en-US" sz="1500" b="1" dirty="0" err="1">
                <a:latin typeface="맑은 고딕 (본문)"/>
              </a:rPr>
              <a:t>지자체</a:t>
            </a:r>
            <a:r>
              <a:rPr lang="ko-KR" altLang="en-US" sz="1500" b="1" dirty="0">
                <a:latin typeface="맑은 고딕 (본문)"/>
              </a:rPr>
              <a:t> 적격심사</a:t>
            </a:r>
            <a:endParaRPr lang="ko-KR" altLang="en-US" sz="1500" b="1" dirty="0"/>
          </a:p>
        </p:txBody>
      </p:sp>
      <p:sp>
        <p:nvSpPr>
          <p:cNvPr id="18" name="직사각형 17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하도급대금 직불실적평가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13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2325" y="271862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-5437112" y="1804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409823" y="1251874"/>
            <a:ext cx="3563937" cy="381000"/>
            <a:chOff x="556667" y="1119981"/>
            <a:chExt cx="3563937" cy="381000"/>
          </a:xfrm>
        </p:grpSpPr>
        <p:sp>
          <p:nvSpPr>
            <p:cNvPr id="20" name="AutoShape 107"/>
            <p:cNvSpPr>
              <a:spLocks noChangeArrowheads="1"/>
            </p:cNvSpPr>
            <p:nvPr/>
          </p:nvSpPr>
          <p:spPr bwMode="auto">
            <a:xfrm>
              <a:off x="858292" y="1119981"/>
              <a:ext cx="2667000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1" name="Text Box 99"/>
            <p:cNvSpPr txBox="1">
              <a:spLocks noChangeArrowheads="1"/>
            </p:cNvSpPr>
            <p:nvPr/>
          </p:nvSpPr>
          <p:spPr bwMode="auto">
            <a:xfrm>
              <a:off x="920204" y="1124744"/>
              <a:ext cx="2605088" cy="36933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ko-KR" altLang="en-US" sz="1800" b="1" dirty="0" smtClean="0">
                  <a:solidFill>
                    <a:srgbClr val="333399"/>
                  </a:solidFill>
                  <a:latin typeface="HY울릉도M" pitchFamily="18" charset="-127"/>
                  <a:ea typeface="HY울릉도M" pitchFamily="18" charset="-127"/>
                </a:rPr>
                <a:t>신고 및 평가 업무 순서</a:t>
              </a:r>
              <a:endParaRPr lang="en-US" altLang="ko-KR" sz="1800" b="1" dirty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2" name="AutoShape 109"/>
            <p:cNvSpPr>
              <a:spLocks noChangeArrowheads="1"/>
            </p:cNvSpPr>
            <p:nvPr/>
          </p:nvSpPr>
          <p:spPr bwMode="auto">
            <a:xfrm flipH="1">
              <a:off x="3571329" y="1119981"/>
              <a:ext cx="204788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3" name="AutoShape 110"/>
            <p:cNvSpPr>
              <a:spLocks noChangeArrowheads="1"/>
            </p:cNvSpPr>
            <p:nvPr/>
          </p:nvSpPr>
          <p:spPr bwMode="auto">
            <a:xfrm>
              <a:off x="682079" y="1119981"/>
              <a:ext cx="125413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" name="AutoShape 111"/>
            <p:cNvSpPr>
              <a:spLocks noChangeArrowheads="1"/>
            </p:cNvSpPr>
            <p:nvPr/>
          </p:nvSpPr>
          <p:spPr bwMode="auto">
            <a:xfrm flipH="1">
              <a:off x="3831679" y="1119981"/>
              <a:ext cx="152400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5" name="AutoShape 112"/>
            <p:cNvSpPr>
              <a:spLocks noChangeArrowheads="1"/>
            </p:cNvSpPr>
            <p:nvPr/>
          </p:nvSpPr>
          <p:spPr bwMode="auto">
            <a:xfrm>
              <a:off x="556667" y="1119981"/>
              <a:ext cx="74612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6" name="AutoShape 113"/>
            <p:cNvSpPr>
              <a:spLocks noChangeArrowheads="1"/>
            </p:cNvSpPr>
            <p:nvPr/>
          </p:nvSpPr>
          <p:spPr bwMode="auto">
            <a:xfrm>
              <a:off x="4045992" y="1119981"/>
              <a:ext cx="74612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6" name="Rectangle 121"/>
          <p:cNvSpPr>
            <a:spLocks noChangeArrowheads="1"/>
          </p:cNvSpPr>
          <p:nvPr/>
        </p:nvSpPr>
        <p:spPr bwMode="auto">
          <a:xfrm>
            <a:off x="395287" y="1784506"/>
            <a:ext cx="8497887" cy="3804734"/>
          </a:xfrm>
          <a:prstGeom prst="rect">
            <a:avLst/>
          </a:prstGeom>
          <a:solidFill>
            <a:srgbClr val="E1E1FF"/>
          </a:solidFill>
          <a:ln w="9525">
            <a:solidFill>
              <a:srgbClr val="6666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>
              <a:buAutoNum type="arabicPeriod"/>
            </a:pPr>
            <a:r>
              <a:rPr lang="ko-KR" altLang="en-US" b="1" dirty="0" smtClean="0"/>
              <a:t>신고안내 시스템</a:t>
            </a:r>
            <a:r>
              <a:rPr lang="en-US" altLang="ko-KR" b="1" dirty="0" smtClean="0"/>
              <a:t>(</a:t>
            </a:r>
            <a:r>
              <a:rPr lang="en-US" altLang="ko-KR" b="1" dirty="0" smtClean="0">
                <a:hlinkClick r:id="rId3"/>
              </a:rPr>
              <a:t>http://siljuk.cak.or.kr</a:t>
            </a:r>
            <a:r>
              <a:rPr lang="en-US" altLang="ko-KR" b="1" dirty="0" smtClean="0"/>
              <a:t>) </a:t>
            </a:r>
            <a:r>
              <a:rPr lang="ko-KR" altLang="en-US" b="1" dirty="0" smtClean="0"/>
              <a:t>에서 프로그램 </a:t>
            </a:r>
            <a:r>
              <a:rPr lang="ko-KR" altLang="en-US" b="1" dirty="0"/>
              <a:t>사용료 결제 </a:t>
            </a:r>
            <a:r>
              <a:rPr lang="en-US" altLang="ko-KR" b="1" dirty="0" smtClean="0"/>
              <a:t>: 3</a:t>
            </a:r>
            <a:r>
              <a:rPr lang="ko-KR" altLang="en-US" b="1" dirty="0" err="1" smtClean="0"/>
              <a:t>월중순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endParaRPr lang="en-US" altLang="ko-KR" b="1" dirty="0"/>
          </a:p>
          <a:p>
            <a:pPr marL="342900" indent="-342900">
              <a:buAutoNum type="arabicPeriod"/>
            </a:pPr>
            <a:r>
              <a:rPr lang="ko-KR" altLang="en-US" b="1" dirty="0" smtClean="0"/>
              <a:t>신고내용 </a:t>
            </a:r>
            <a:r>
              <a:rPr lang="ko-KR" altLang="en-US" b="1" dirty="0"/>
              <a:t>입력</a:t>
            </a:r>
            <a:r>
              <a:rPr lang="en-US" altLang="ko-KR" b="1" dirty="0"/>
              <a:t>/</a:t>
            </a:r>
            <a:r>
              <a:rPr lang="ko-KR" altLang="en-US" b="1" dirty="0" smtClean="0"/>
              <a:t>출력 </a:t>
            </a:r>
            <a:r>
              <a:rPr lang="en-US" altLang="ko-KR" b="1" dirty="0" smtClean="0"/>
              <a:t>: </a:t>
            </a:r>
            <a:r>
              <a:rPr lang="en-US" altLang="ko-KR" b="1" dirty="0" smtClean="0"/>
              <a:t>4.16</a:t>
            </a:r>
            <a:r>
              <a:rPr lang="ko-KR" altLang="en-US" b="1" dirty="0" smtClean="0"/>
              <a:t>일까지</a:t>
            </a:r>
            <a:endParaRPr lang="en-US" altLang="ko-KR" b="1" dirty="0" smtClean="0"/>
          </a:p>
          <a:p>
            <a:pPr marL="342900" indent="-342900">
              <a:buAutoNum type="arabicPeriod"/>
            </a:pPr>
            <a:endParaRPr lang="en-US" altLang="ko-KR" b="1" dirty="0" smtClean="0"/>
          </a:p>
          <a:p>
            <a:pPr marL="342900" indent="-342900">
              <a:buFontTx/>
              <a:buAutoNum type="arabicPeriod"/>
            </a:pPr>
            <a:r>
              <a:rPr lang="ko-KR" altLang="en-US" b="1" dirty="0" smtClean="0"/>
              <a:t>협회 </a:t>
            </a:r>
            <a:r>
              <a:rPr lang="ko-KR" altLang="en-US" b="1" dirty="0" smtClean="0">
                <a:solidFill>
                  <a:srgbClr val="FF0000"/>
                </a:solidFill>
              </a:rPr>
              <a:t>직접제출</a:t>
            </a:r>
            <a:r>
              <a:rPr lang="en-US" altLang="ko-KR" b="1" dirty="0" smtClean="0">
                <a:solidFill>
                  <a:srgbClr val="FF0000"/>
                </a:solidFill>
              </a:rPr>
              <a:t>, </a:t>
            </a:r>
            <a:r>
              <a:rPr lang="ko-KR" altLang="en-US" b="1" dirty="0" smtClean="0">
                <a:solidFill>
                  <a:srgbClr val="FF0000"/>
                </a:solidFill>
              </a:rPr>
              <a:t>우편접수 </a:t>
            </a:r>
            <a:r>
              <a:rPr lang="en-US" altLang="ko-KR" b="1" dirty="0" smtClean="0">
                <a:solidFill>
                  <a:srgbClr val="FF0000"/>
                </a:solidFill>
              </a:rPr>
              <a:t>: </a:t>
            </a:r>
            <a:r>
              <a:rPr lang="en-US" altLang="ko-KR" b="1" dirty="0" smtClean="0">
                <a:solidFill>
                  <a:srgbClr val="FF0000"/>
                </a:solidFill>
              </a:rPr>
              <a:t>4.16(</a:t>
            </a:r>
            <a:r>
              <a:rPr lang="ko-KR" altLang="en-US" b="1" dirty="0">
                <a:solidFill>
                  <a:srgbClr val="FF0000"/>
                </a:solidFill>
              </a:rPr>
              <a:t>목</a:t>
            </a:r>
            <a:r>
              <a:rPr lang="en-US" altLang="ko-KR" b="1" dirty="0" smtClean="0">
                <a:solidFill>
                  <a:srgbClr val="FF0000"/>
                </a:solidFill>
              </a:rPr>
              <a:t>)</a:t>
            </a:r>
            <a:r>
              <a:rPr lang="ko-KR" altLang="en-US" b="1" dirty="0" smtClean="0">
                <a:solidFill>
                  <a:srgbClr val="FF0000"/>
                </a:solidFill>
              </a:rPr>
              <a:t>까지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altLang="ko-KR" b="1" dirty="0" smtClean="0">
              <a:solidFill>
                <a:srgbClr val="FF000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ko-KR" altLang="en-US" b="1" dirty="0" smtClean="0"/>
              <a:t>중간평가 </a:t>
            </a:r>
            <a:r>
              <a:rPr lang="ko-KR" altLang="en-US" b="1" dirty="0"/>
              <a:t>결과 확인 </a:t>
            </a:r>
            <a:r>
              <a:rPr lang="en-US" altLang="ko-KR" b="1" dirty="0"/>
              <a:t>: </a:t>
            </a:r>
            <a:r>
              <a:rPr lang="en-US" altLang="ko-KR" b="1" dirty="0" smtClean="0"/>
              <a:t>5</a:t>
            </a:r>
            <a:r>
              <a:rPr lang="ko-KR" altLang="en-US" b="1" dirty="0" smtClean="0"/>
              <a:t>월초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신고안내 시스템</a:t>
            </a:r>
            <a:r>
              <a:rPr lang="en-US" altLang="ko-KR" b="1" dirty="0" smtClean="0"/>
              <a:t>(</a:t>
            </a:r>
            <a:r>
              <a:rPr lang="en-US" altLang="ko-KR" b="1" dirty="0" smtClean="0">
                <a:hlinkClick r:id="rId3"/>
              </a:rPr>
              <a:t>http://siljuk.cak.or.kr</a:t>
            </a:r>
            <a:r>
              <a:rPr lang="en-US" altLang="ko-KR" b="1" dirty="0" smtClean="0"/>
              <a:t>) </a:t>
            </a:r>
            <a:br>
              <a:rPr lang="en-US" altLang="ko-KR" b="1" dirty="0" smtClean="0"/>
            </a:br>
            <a:r>
              <a:rPr lang="ko-KR" altLang="en-US" b="1" dirty="0" smtClean="0"/>
              <a:t>확인</a:t>
            </a:r>
            <a:endParaRPr lang="en-US" altLang="ko-KR" b="1" dirty="0" smtClean="0"/>
          </a:p>
          <a:p>
            <a:pPr marL="342900" indent="-342900">
              <a:buFontTx/>
              <a:buAutoNum type="arabicPeriod"/>
            </a:pPr>
            <a:endParaRPr lang="en-US" altLang="ko-KR" b="1" dirty="0" smtClean="0"/>
          </a:p>
          <a:p>
            <a:pPr marL="342900" indent="-342900">
              <a:buFontTx/>
              <a:buAutoNum type="arabicPeriod"/>
            </a:pPr>
            <a:r>
              <a:rPr lang="ko-KR" altLang="en-US" b="1" dirty="0"/>
              <a:t>중간평가에 대한 이의 신청 및 결과 </a:t>
            </a:r>
            <a:r>
              <a:rPr lang="ko-KR" altLang="en-US" b="1" dirty="0" smtClean="0"/>
              <a:t>확인 </a:t>
            </a:r>
            <a:r>
              <a:rPr lang="en-US" altLang="ko-KR" b="1" dirty="0" smtClean="0"/>
              <a:t>:  5</a:t>
            </a:r>
            <a:r>
              <a:rPr lang="ko-KR" altLang="en-US" b="1" dirty="0" smtClean="0"/>
              <a:t>월말</a:t>
            </a:r>
            <a:endParaRPr lang="en-US" altLang="ko-KR" b="1" dirty="0" smtClean="0"/>
          </a:p>
          <a:p>
            <a:pPr marL="342900" indent="-342900">
              <a:buFontTx/>
              <a:buAutoNum type="arabicPeriod"/>
            </a:pPr>
            <a:endParaRPr lang="ko-KR" altLang="en-US" b="1" dirty="0"/>
          </a:p>
          <a:p>
            <a:pPr marL="342900" indent="-342900">
              <a:buFontTx/>
              <a:buAutoNum type="arabicPeriod"/>
            </a:pPr>
            <a:r>
              <a:rPr lang="ko-KR" altLang="en-US" b="1" dirty="0" err="1" smtClean="0"/>
              <a:t>하도급대금직불실적증명서</a:t>
            </a:r>
            <a:r>
              <a:rPr lang="ko-KR" altLang="en-US" b="1" dirty="0" smtClean="0"/>
              <a:t> </a:t>
            </a:r>
            <a:r>
              <a:rPr lang="ko-KR" altLang="en-US" b="1" dirty="0"/>
              <a:t>발급 </a:t>
            </a:r>
            <a:r>
              <a:rPr lang="en-US" altLang="ko-KR" b="1" dirty="0"/>
              <a:t>: </a:t>
            </a:r>
            <a:r>
              <a:rPr lang="en-US" altLang="ko-KR" b="1" dirty="0" smtClean="0"/>
              <a:t>6.1 </a:t>
            </a:r>
            <a:r>
              <a:rPr lang="en-US" altLang="ko-KR" b="1" dirty="0" smtClean="0"/>
              <a:t>(</a:t>
            </a:r>
            <a:r>
              <a:rPr lang="ko-KR" altLang="en-US" b="1" dirty="0"/>
              <a:t>예정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37" name="직사각형 36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하도급대금 직불실적평가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122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411312" y="1268760"/>
            <a:ext cx="3563937" cy="381000"/>
            <a:chOff x="556667" y="1119981"/>
            <a:chExt cx="3563937" cy="381000"/>
          </a:xfrm>
        </p:grpSpPr>
        <p:sp>
          <p:nvSpPr>
            <p:cNvPr id="6" name="AutoShape 107"/>
            <p:cNvSpPr>
              <a:spLocks noChangeArrowheads="1"/>
            </p:cNvSpPr>
            <p:nvPr/>
          </p:nvSpPr>
          <p:spPr bwMode="auto">
            <a:xfrm>
              <a:off x="858292" y="1119981"/>
              <a:ext cx="2667000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Text Box 99"/>
            <p:cNvSpPr txBox="1">
              <a:spLocks noChangeArrowheads="1"/>
            </p:cNvSpPr>
            <p:nvPr/>
          </p:nvSpPr>
          <p:spPr bwMode="auto">
            <a:xfrm>
              <a:off x="920204" y="1124744"/>
              <a:ext cx="1842171" cy="369332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ko-KR" altLang="en-US" sz="1800" b="1" dirty="0" err="1" smtClean="0">
                  <a:solidFill>
                    <a:srgbClr val="333399"/>
                  </a:solidFill>
                  <a:latin typeface="HY울릉도M" pitchFamily="18" charset="-127"/>
                  <a:ea typeface="HY울릉도M" pitchFamily="18" charset="-127"/>
                </a:rPr>
                <a:t>신고시</a:t>
              </a:r>
              <a:r>
                <a:rPr lang="ko-KR" altLang="en-US" sz="1800" b="1" dirty="0" smtClean="0">
                  <a:solidFill>
                    <a:srgbClr val="333399"/>
                  </a:solidFill>
                  <a:latin typeface="HY울릉도M" pitchFamily="18" charset="-127"/>
                  <a:ea typeface="HY울릉도M" pitchFamily="18" charset="-127"/>
                </a:rPr>
                <a:t> 제출서류</a:t>
              </a:r>
              <a:endParaRPr lang="en-US" altLang="ko-KR" sz="1800" b="1" dirty="0">
                <a:solidFill>
                  <a:srgbClr val="333399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8" name="AutoShape 109"/>
            <p:cNvSpPr>
              <a:spLocks noChangeArrowheads="1"/>
            </p:cNvSpPr>
            <p:nvPr/>
          </p:nvSpPr>
          <p:spPr bwMode="auto">
            <a:xfrm flipH="1">
              <a:off x="3571329" y="1119981"/>
              <a:ext cx="204788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AutoShape 110"/>
            <p:cNvSpPr>
              <a:spLocks noChangeArrowheads="1"/>
            </p:cNvSpPr>
            <p:nvPr/>
          </p:nvSpPr>
          <p:spPr bwMode="auto">
            <a:xfrm>
              <a:off x="682079" y="1119981"/>
              <a:ext cx="125413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AutoShape 111"/>
            <p:cNvSpPr>
              <a:spLocks noChangeArrowheads="1"/>
            </p:cNvSpPr>
            <p:nvPr/>
          </p:nvSpPr>
          <p:spPr bwMode="auto">
            <a:xfrm flipH="1">
              <a:off x="3831679" y="1119981"/>
              <a:ext cx="152400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AutoShape 112"/>
            <p:cNvSpPr>
              <a:spLocks noChangeArrowheads="1"/>
            </p:cNvSpPr>
            <p:nvPr/>
          </p:nvSpPr>
          <p:spPr bwMode="auto">
            <a:xfrm>
              <a:off x="556667" y="1119981"/>
              <a:ext cx="74612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AutoShape 113"/>
            <p:cNvSpPr>
              <a:spLocks noChangeArrowheads="1"/>
            </p:cNvSpPr>
            <p:nvPr/>
          </p:nvSpPr>
          <p:spPr bwMode="auto">
            <a:xfrm>
              <a:off x="4045992" y="1119981"/>
              <a:ext cx="74612" cy="381000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rgbClr val="0099FF"/>
                </a:gs>
                <a:gs pos="50000">
                  <a:srgbClr val="99DDFF"/>
                </a:gs>
                <a:gs pos="100000">
                  <a:srgbClr val="0099FF"/>
                </a:gs>
              </a:gsLst>
              <a:lin ang="5400000" scaled="1"/>
            </a:gradFill>
            <a:ln w="9525">
              <a:solidFill>
                <a:srgbClr val="33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217417"/>
              </p:ext>
            </p:extLst>
          </p:nvPr>
        </p:nvGraphicFramePr>
        <p:xfrm>
          <a:off x="416299" y="1857083"/>
          <a:ext cx="8462390" cy="4389120"/>
        </p:xfrm>
        <a:graphic>
          <a:graphicData uri="http://schemas.openxmlformats.org/drawingml/2006/table">
            <a:tbl>
              <a:tblPr/>
              <a:tblGrid>
                <a:gridCol w="2557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5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6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구 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      분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제 출 서 류</a:t>
                      </a: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>
                          <a:solidFill>
                            <a:srgbClr val="000000"/>
                          </a:solidFill>
                          <a:effectLst/>
                          <a:latin typeface="맑은 고딕"/>
                        </a:rPr>
                        <a:t>비 고</a:t>
                      </a: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7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신규계약금액 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억원이상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 관급공사로써 하도급대금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직불실적이 있는 경우 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하도급대금직불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(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직접지급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)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실적신고서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228600" marR="0" indent="-2286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하도급대금직불합의서</a:t>
                      </a:r>
                      <a:r>
                        <a:rPr lang="en-US" altLang="ko-KR" sz="1500" baseline="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 </a:t>
                      </a:r>
                      <a:r>
                        <a:rPr lang="ko-KR" altLang="en-US" sz="1500" baseline="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또는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228600" marR="0" indent="-2286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하도급대금직불인정확인서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0" marR="0" indent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  </a:t>
                      </a:r>
                      <a:r>
                        <a:rPr lang="en-US" altLang="ko-KR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* </a:t>
                      </a:r>
                      <a:r>
                        <a:rPr lang="ko-KR" altLang="en-US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사본에 발주자 </a:t>
                      </a:r>
                      <a:r>
                        <a:rPr lang="ko-KR" altLang="en-US" sz="1500" b="1" dirty="0" err="1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원본대조필</a:t>
                      </a:r>
                      <a:r>
                        <a:rPr lang="ko-KR" altLang="en-US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 및 원본 </a:t>
                      </a:r>
                      <a:r>
                        <a:rPr lang="en-US" altLang="ko-KR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(</a:t>
                      </a:r>
                      <a:r>
                        <a:rPr lang="ko-KR" altLang="en-US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복사본 안됨</a:t>
                      </a:r>
                      <a:r>
                        <a:rPr lang="en-US" altLang="ko-KR" sz="1500" b="1" dirty="0" smtClean="0">
                          <a:solidFill>
                            <a:srgbClr val="FF0000"/>
                          </a:solidFill>
                          <a:effectLst/>
                          <a:latin typeface="맑은 고딕 (본문)"/>
                        </a:rPr>
                        <a:t>)</a:t>
                      </a:r>
                      <a:endParaRPr lang="en-US" altLang="ko-KR" sz="1500" b="1" dirty="0" smtClean="0">
                        <a:solidFill>
                          <a:srgbClr val="FF0000"/>
                        </a:solidFill>
                        <a:effectLst/>
                        <a:latin typeface="맑은 고딕 (본문)"/>
                        <a:ea typeface="바탕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전산출력분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발주자확인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7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신규계약금액 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억원이상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 관급공사로써 하도급 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계약이 없는 경우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하도급대금직불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(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직접지급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)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실적신고서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228600" marR="0" indent="-2286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하도급계약사실이 없음을 인정하는 확약서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전산출력분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13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평가대상공사가 없는 경우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/>
                      </a:r>
                      <a:b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</a:b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(</a:t>
                      </a: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신규계약 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b="1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억원이상</a:t>
                      </a:r>
                      <a:endParaRPr lang="en-US" altLang="ko-KR" sz="1500" b="1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관급공사가 없는 경우</a:t>
                      </a:r>
                      <a:r>
                        <a:rPr lang="en-US" altLang="ko-KR" sz="1500" b="1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)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 anchor="ctr"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하도급대금직불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(</a:t>
                      </a:r>
                      <a:r>
                        <a:rPr lang="ko-KR" altLang="en-US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직접지급</a:t>
                      </a:r>
                      <a:r>
                        <a:rPr lang="en-US" altLang="ko-KR" sz="1500" dirty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)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실적신고서</a:t>
                      </a:r>
                      <a:endParaRPr lang="en-US" altLang="ko-KR" sz="1500" dirty="0" smtClean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  <a:p>
                      <a:pPr marL="0" marR="0" indent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  - “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신규계약금액 </a:t>
                      </a: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20</a:t>
                      </a:r>
                      <a:r>
                        <a:rPr lang="ko-KR" altLang="en-US" sz="1500" dirty="0" err="1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억원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 이상 관급공사 없음</a:t>
                      </a: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”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서류 </a:t>
                      </a: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/>
                      </a:r>
                      <a:br>
                        <a:rPr lang="en-US" altLang="ko-KR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</a:br>
                      <a:r>
                        <a:rPr lang="en-US" altLang="ko-KR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     </a:t>
                      </a:r>
                      <a:r>
                        <a:rPr lang="ko-KR" altLang="en-US" sz="1500" dirty="0" smtClean="0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제출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dirty="0" err="1">
                          <a:solidFill>
                            <a:srgbClr val="000000"/>
                          </a:solidFill>
                          <a:effectLst/>
                          <a:latin typeface="맑은 고딕 (본문)"/>
                        </a:rPr>
                        <a:t>전산출력분</a:t>
                      </a:r>
                      <a:endParaRPr lang="ko-KR" altLang="en-US" sz="1500" dirty="0">
                        <a:solidFill>
                          <a:srgbClr val="000000"/>
                        </a:solidFill>
                        <a:effectLst/>
                        <a:latin typeface="맑은 고딕 (본문)"/>
                      </a:endParaRPr>
                    </a:p>
                  </a:txBody>
                  <a:tcPr>
                    <a:lnL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11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직사각형 15"/>
          <p:cNvSpPr/>
          <p:nvPr/>
        </p:nvSpPr>
        <p:spPr>
          <a:xfrm>
            <a:off x="323528" y="260648"/>
            <a:ext cx="8734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2088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I. </a:t>
            </a:r>
            <a:r>
              <a:rPr lang="ko-KR" altLang="en-US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Y울릉도M" pitchFamily="18" charset="-127"/>
                <a:ea typeface="HY울릉도M" pitchFamily="18" charset="-127"/>
              </a:rPr>
              <a:t>하도급대금 직불실적평가</a:t>
            </a:r>
            <a:endParaRPr lang="ko-KR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1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590528" y="6448251"/>
            <a:ext cx="2133600" cy="365125"/>
          </a:xfrm>
        </p:spPr>
        <p:txBody>
          <a:bodyPr/>
          <a:lstStyle/>
          <a:p>
            <a:pPr algn="ctr"/>
            <a:fld id="{8FBB2210-1E45-4870-8CFC-D404AF38F035}" type="slidenum">
              <a:rPr lang="ko-KR" altLang="en-US" smtClean="0"/>
              <a:pPr algn="ctr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093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B2210-1E45-4870-8CFC-D404AF38F035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5" name="Picture 7" descr="그림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827584" y="3212976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48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감사합니다</a:t>
            </a:r>
            <a:r>
              <a:rPr lang="en-US" altLang="ko-KR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울릉도M" pitchFamily="18" charset="-127"/>
                <a:ea typeface="HY울릉도M" pitchFamily="18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14884</TotalTime>
  <Words>363</Words>
  <Application>Microsoft Office PowerPoint</Application>
  <PresentationFormat>화면 슬라이드 쇼(4:3)</PresentationFormat>
  <Paragraphs>107</Paragraphs>
  <Slides>7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HY울릉도M</vt:lpstr>
      <vt:lpstr>굴림</vt:lpstr>
      <vt:lpstr>맑은 고딕</vt:lpstr>
      <vt:lpstr>맑은 고딕 (본문)</vt:lpstr>
      <vt:lpstr>바탕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김영우</dc:creator>
  <cp:lastModifiedBy>user</cp:lastModifiedBy>
  <cp:revision>161</cp:revision>
  <cp:lastPrinted>2016-12-06T08:38:14Z</cp:lastPrinted>
  <dcterms:created xsi:type="dcterms:W3CDTF">2013-11-19T04:05:27Z</dcterms:created>
  <dcterms:modified xsi:type="dcterms:W3CDTF">2019-12-16T08:37:35Z</dcterms:modified>
</cp:coreProperties>
</file>