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3" r:id="rId2"/>
  </p:sldMasterIdLst>
  <p:sldIdLst>
    <p:sldId id="256" r:id="rId3"/>
    <p:sldId id="257" r:id="rId4"/>
    <p:sldId id="397" r:id="rId5"/>
    <p:sldId id="398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5" r:id="rId25"/>
    <p:sldId id="476" r:id="rId26"/>
    <p:sldId id="491" r:id="rId27"/>
    <p:sldId id="477" r:id="rId28"/>
    <p:sldId id="399" r:id="rId29"/>
    <p:sldId id="400" r:id="rId30"/>
    <p:sldId id="401" r:id="rId31"/>
    <p:sldId id="403" r:id="rId32"/>
    <p:sldId id="404" r:id="rId33"/>
    <p:sldId id="405" r:id="rId34"/>
    <p:sldId id="406" r:id="rId35"/>
    <p:sldId id="407" r:id="rId36"/>
    <p:sldId id="408" r:id="rId37"/>
    <p:sldId id="409" r:id="rId38"/>
    <p:sldId id="410" r:id="rId39"/>
    <p:sldId id="411" r:id="rId40"/>
    <p:sldId id="412" r:id="rId41"/>
    <p:sldId id="413" r:id="rId42"/>
    <p:sldId id="414" r:id="rId43"/>
    <p:sldId id="415" r:id="rId44"/>
    <p:sldId id="416" r:id="rId45"/>
    <p:sldId id="417" r:id="rId46"/>
    <p:sldId id="418" r:id="rId47"/>
    <p:sldId id="419" r:id="rId48"/>
    <p:sldId id="420" r:id="rId49"/>
    <p:sldId id="421" r:id="rId50"/>
    <p:sldId id="422" r:id="rId51"/>
    <p:sldId id="423" r:id="rId52"/>
    <p:sldId id="424" r:id="rId53"/>
    <p:sldId id="425" r:id="rId54"/>
    <p:sldId id="426" r:id="rId55"/>
    <p:sldId id="427" r:id="rId56"/>
    <p:sldId id="428" r:id="rId57"/>
    <p:sldId id="429" r:id="rId58"/>
    <p:sldId id="430" r:id="rId59"/>
    <p:sldId id="431" r:id="rId60"/>
    <p:sldId id="432" r:id="rId61"/>
    <p:sldId id="433" r:id="rId62"/>
    <p:sldId id="434" r:id="rId63"/>
    <p:sldId id="435" r:id="rId64"/>
    <p:sldId id="480" r:id="rId65"/>
    <p:sldId id="481" r:id="rId66"/>
    <p:sldId id="436" r:id="rId67"/>
    <p:sldId id="437" r:id="rId68"/>
    <p:sldId id="439" r:id="rId69"/>
    <p:sldId id="440" r:id="rId70"/>
    <p:sldId id="445" r:id="rId71"/>
    <p:sldId id="446" r:id="rId72"/>
    <p:sldId id="447" r:id="rId73"/>
    <p:sldId id="448" r:id="rId74"/>
    <p:sldId id="449" r:id="rId75"/>
    <p:sldId id="450" r:id="rId76"/>
    <p:sldId id="372" r:id="rId77"/>
    <p:sldId id="373" r:id="rId78"/>
    <p:sldId id="388" r:id="rId79"/>
    <p:sldId id="395" r:id="rId80"/>
    <p:sldId id="385" r:id="rId81"/>
    <p:sldId id="386" r:id="rId82"/>
    <p:sldId id="394" r:id="rId83"/>
    <p:sldId id="387" r:id="rId84"/>
    <p:sldId id="396" r:id="rId85"/>
    <p:sldId id="483" r:id="rId86"/>
    <p:sldId id="484" r:id="rId87"/>
    <p:sldId id="485" r:id="rId88"/>
    <p:sldId id="486" r:id="rId89"/>
    <p:sldId id="487" r:id="rId90"/>
    <p:sldId id="488" r:id="rId91"/>
    <p:sldId id="489" r:id="rId92"/>
    <p:sldId id="490" r:id="rId93"/>
    <p:sldId id="304" r:id="rId94"/>
    <p:sldId id="305" r:id="rId9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7"/>
    <p:restoredTop sz="95051"/>
  </p:normalViewPr>
  <p:slideViewPr>
    <p:cSldViewPr>
      <p:cViewPr>
        <p:scale>
          <a:sx n="116" d="100"/>
          <a:sy n="116" d="100"/>
        </p:scale>
        <p:origin x="-1458" y="-72"/>
      </p:cViewPr>
      <p:guideLst>
        <p:guide orient="horz" pos="2157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08B42-0853-45DB-9850-6281347305B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A193DF3-DEF2-4D37-8F1E-0AD8A04C6987}">
      <dgm:prSet phldrT="[텍스트]" custT="1"/>
      <dgm:spPr>
        <a:solidFill>
          <a:schemeClr val="accent3">
            <a:lumMod val="60000"/>
            <a:lumOff val="40000"/>
            <a:alpha val="5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dirty="0" smtClean="0"/>
            <a:t>금융자료</a:t>
          </a:r>
          <a:endParaRPr lang="en-US" altLang="ko-KR" sz="1600" dirty="0" smtClean="0"/>
        </a:p>
        <a:p>
          <a:pPr latinLnBrk="1"/>
          <a:r>
            <a:rPr lang="ko-KR" altLang="en-US" sz="1600" dirty="0" smtClean="0"/>
            <a:t> 확보</a:t>
          </a:r>
          <a:endParaRPr lang="ko-KR" altLang="en-US" sz="1600" dirty="0"/>
        </a:p>
      </dgm:t>
    </dgm:pt>
    <dgm:pt modelId="{E6894663-508A-43E1-8C3F-F9BCC446CC7A}" type="parTrans" cxnId="{C78586A7-C3CA-4883-822B-580CFBE7CD11}">
      <dgm:prSet/>
      <dgm:spPr/>
      <dgm:t>
        <a:bodyPr/>
        <a:lstStyle/>
        <a:p>
          <a:pPr latinLnBrk="1"/>
          <a:endParaRPr lang="ko-KR" altLang="en-US" sz="2000"/>
        </a:p>
      </dgm:t>
    </dgm:pt>
    <dgm:pt modelId="{95EFC15E-C10F-4947-ADE5-9003361519E8}" type="sibTrans" cxnId="{C78586A7-C3CA-4883-822B-580CFBE7CD11}">
      <dgm:prSet/>
      <dgm:spPr/>
      <dgm:t>
        <a:bodyPr/>
        <a:lstStyle/>
        <a:p>
          <a:pPr latinLnBrk="1"/>
          <a:endParaRPr lang="ko-KR" altLang="en-US" sz="2000"/>
        </a:p>
      </dgm:t>
    </dgm:pt>
    <dgm:pt modelId="{57C4694B-22BF-4EAB-B768-4E8C9632389C}">
      <dgm:prSet phldrT="[텍스트]" custT="1"/>
      <dgm:spPr>
        <a:solidFill>
          <a:schemeClr val="accent3">
            <a:lumMod val="60000"/>
            <a:lumOff val="40000"/>
            <a:alpha val="5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dirty="0" smtClean="0"/>
            <a:t>컴퓨터 </a:t>
          </a:r>
          <a:endParaRPr lang="en-US" altLang="ko-KR" sz="1600" dirty="0" smtClean="0"/>
        </a:p>
        <a:p>
          <a:pPr latinLnBrk="1"/>
          <a:r>
            <a:rPr lang="ko-KR" altLang="en-US" sz="1600" dirty="0" smtClean="0"/>
            <a:t>파일 확보</a:t>
          </a:r>
          <a:endParaRPr lang="ko-KR" altLang="en-US" sz="1600" dirty="0"/>
        </a:p>
      </dgm:t>
    </dgm:pt>
    <dgm:pt modelId="{36EBDBD1-C39D-4586-AE7A-AE35F24F1968}" type="parTrans" cxnId="{3CC29B8A-5DC4-4DA7-B617-DD6B6C49CA24}">
      <dgm:prSet/>
      <dgm:spPr/>
      <dgm:t>
        <a:bodyPr/>
        <a:lstStyle/>
        <a:p>
          <a:pPr latinLnBrk="1"/>
          <a:endParaRPr lang="ko-KR" altLang="en-US" sz="2000"/>
        </a:p>
      </dgm:t>
    </dgm:pt>
    <dgm:pt modelId="{5CA35407-82D6-4D32-A538-D2EB4035484C}" type="sibTrans" cxnId="{3CC29B8A-5DC4-4DA7-B617-DD6B6C49CA24}">
      <dgm:prSet/>
      <dgm:spPr/>
      <dgm:t>
        <a:bodyPr/>
        <a:lstStyle/>
        <a:p>
          <a:pPr latinLnBrk="1"/>
          <a:endParaRPr lang="ko-KR" altLang="en-US" sz="2000"/>
        </a:p>
      </dgm:t>
    </dgm:pt>
    <dgm:pt modelId="{FA98709E-EE99-4B43-AD92-CEB60982C786}">
      <dgm:prSet phldrT="[텍스트]" custT="1"/>
      <dgm:spPr>
        <a:solidFill>
          <a:schemeClr val="accent3">
            <a:lumMod val="60000"/>
            <a:lumOff val="40000"/>
            <a:alpha val="5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600" dirty="0" smtClean="0"/>
            <a:t>원시증빙 자료 확보</a:t>
          </a:r>
          <a:endParaRPr lang="ko-KR" altLang="en-US" sz="1600" dirty="0"/>
        </a:p>
      </dgm:t>
    </dgm:pt>
    <dgm:pt modelId="{923F6A12-21E6-4F0F-A0E3-774CC686B9C6}" type="parTrans" cxnId="{E9B3C7D9-FF9D-4413-A838-B64BE57B663E}">
      <dgm:prSet/>
      <dgm:spPr/>
      <dgm:t>
        <a:bodyPr/>
        <a:lstStyle/>
        <a:p>
          <a:pPr latinLnBrk="1"/>
          <a:endParaRPr lang="ko-KR" altLang="en-US" sz="2000"/>
        </a:p>
      </dgm:t>
    </dgm:pt>
    <dgm:pt modelId="{43C2CB37-72A2-4186-843A-D124933DEE30}" type="sibTrans" cxnId="{E9B3C7D9-FF9D-4413-A838-B64BE57B663E}">
      <dgm:prSet/>
      <dgm:spPr/>
      <dgm:t>
        <a:bodyPr/>
        <a:lstStyle/>
        <a:p>
          <a:pPr latinLnBrk="1"/>
          <a:endParaRPr lang="ko-KR" altLang="en-US" sz="2000"/>
        </a:p>
      </dgm:t>
    </dgm:pt>
    <dgm:pt modelId="{918F9C66-B131-426A-9AD3-81AB15C3D7B2}" type="pres">
      <dgm:prSet presAssocID="{49F08B42-0853-45DB-9850-6281347305B5}" presName="compositeShape" presStyleCnt="0">
        <dgm:presLayoutVars>
          <dgm:chMax val="7"/>
          <dgm:dir/>
          <dgm:resizeHandles val="exact"/>
        </dgm:presLayoutVars>
      </dgm:prSet>
      <dgm:spPr/>
    </dgm:pt>
    <dgm:pt modelId="{6B0FEBA6-93EE-46FB-BE9A-2C7AE15B96DC}" type="pres">
      <dgm:prSet presAssocID="{CA193DF3-DEF2-4D37-8F1E-0AD8A04C6987}" presName="circ1" presStyleLbl="venn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80DC5F87-44AE-428C-86F5-3704ADA659F4}" type="pres">
      <dgm:prSet presAssocID="{CA193DF3-DEF2-4D37-8F1E-0AD8A04C698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A9C1491-46A6-4592-8C40-E87D36109FFA}" type="pres">
      <dgm:prSet presAssocID="{57C4694B-22BF-4EAB-B768-4E8C9632389C}" presName="circ2" presStyleLbl="venn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36734EDA-81C1-460C-832C-8CF50ABDE0E3}" type="pres">
      <dgm:prSet presAssocID="{57C4694B-22BF-4EAB-B768-4E8C9632389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8742C63-2295-474C-8C48-5439D6B0B1BE}" type="pres">
      <dgm:prSet presAssocID="{FA98709E-EE99-4B43-AD92-CEB60982C786}" presName="circ3" presStyleLbl="venn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AD35E9B7-5FA3-4453-953A-581903188DAA}" type="pres">
      <dgm:prSet presAssocID="{FA98709E-EE99-4B43-AD92-CEB60982C78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1F16F48-6C9B-4B45-A57C-2FDD66AB45BA}" type="presOf" srcId="{57C4694B-22BF-4EAB-B768-4E8C9632389C}" destId="{36734EDA-81C1-460C-832C-8CF50ABDE0E3}" srcOrd="1" destOrd="0" presId="urn:microsoft.com/office/officeart/2005/8/layout/venn1"/>
    <dgm:cxn modelId="{E9B3C7D9-FF9D-4413-A838-B64BE57B663E}" srcId="{49F08B42-0853-45DB-9850-6281347305B5}" destId="{FA98709E-EE99-4B43-AD92-CEB60982C786}" srcOrd="2" destOrd="0" parTransId="{923F6A12-21E6-4F0F-A0E3-774CC686B9C6}" sibTransId="{43C2CB37-72A2-4186-843A-D124933DEE30}"/>
    <dgm:cxn modelId="{9BB0CE78-4325-4441-B05A-FA6813CC0FF4}" type="presOf" srcId="{49F08B42-0853-45DB-9850-6281347305B5}" destId="{918F9C66-B131-426A-9AD3-81AB15C3D7B2}" srcOrd="0" destOrd="0" presId="urn:microsoft.com/office/officeart/2005/8/layout/venn1"/>
    <dgm:cxn modelId="{2A53C246-3AE1-46D2-B5AD-60BEB061B3B2}" type="presOf" srcId="{FA98709E-EE99-4B43-AD92-CEB60982C786}" destId="{AD35E9B7-5FA3-4453-953A-581903188DAA}" srcOrd="1" destOrd="0" presId="urn:microsoft.com/office/officeart/2005/8/layout/venn1"/>
    <dgm:cxn modelId="{C78586A7-C3CA-4883-822B-580CFBE7CD11}" srcId="{49F08B42-0853-45DB-9850-6281347305B5}" destId="{CA193DF3-DEF2-4D37-8F1E-0AD8A04C6987}" srcOrd="0" destOrd="0" parTransId="{E6894663-508A-43E1-8C3F-F9BCC446CC7A}" sibTransId="{95EFC15E-C10F-4947-ADE5-9003361519E8}"/>
    <dgm:cxn modelId="{126E5E10-7C3B-41F5-B435-4F90CFCE5163}" type="presOf" srcId="{CA193DF3-DEF2-4D37-8F1E-0AD8A04C6987}" destId="{6B0FEBA6-93EE-46FB-BE9A-2C7AE15B96DC}" srcOrd="0" destOrd="0" presId="urn:microsoft.com/office/officeart/2005/8/layout/venn1"/>
    <dgm:cxn modelId="{FBC6C7CF-1012-45EF-B02E-35C14E116EEE}" type="presOf" srcId="{FA98709E-EE99-4B43-AD92-CEB60982C786}" destId="{C8742C63-2295-474C-8C48-5439D6B0B1BE}" srcOrd="0" destOrd="0" presId="urn:microsoft.com/office/officeart/2005/8/layout/venn1"/>
    <dgm:cxn modelId="{3CC29B8A-5DC4-4DA7-B617-DD6B6C49CA24}" srcId="{49F08B42-0853-45DB-9850-6281347305B5}" destId="{57C4694B-22BF-4EAB-B768-4E8C9632389C}" srcOrd="1" destOrd="0" parTransId="{36EBDBD1-C39D-4586-AE7A-AE35F24F1968}" sibTransId="{5CA35407-82D6-4D32-A538-D2EB4035484C}"/>
    <dgm:cxn modelId="{D1F31365-F778-47CC-AFB0-DCC35F2659BF}" type="presOf" srcId="{CA193DF3-DEF2-4D37-8F1E-0AD8A04C6987}" destId="{80DC5F87-44AE-428C-86F5-3704ADA659F4}" srcOrd="1" destOrd="0" presId="urn:microsoft.com/office/officeart/2005/8/layout/venn1"/>
    <dgm:cxn modelId="{5318571C-6F83-45BC-84CF-660C45FCF73E}" type="presOf" srcId="{57C4694B-22BF-4EAB-B768-4E8C9632389C}" destId="{9A9C1491-46A6-4592-8C40-E87D36109FFA}" srcOrd="0" destOrd="0" presId="urn:microsoft.com/office/officeart/2005/8/layout/venn1"/>
    <dgm:cxn modelId="{234535A6-71C2-4534-90D1-93A713A95F37}" type="presParOf" srcId="{918F9C66-B131-426A-9AD3-81AB15C3D7B2}" destId="{6B0FEBA6-93EE-46FB-BE9A-2C7AE15B96DC}" srcOrd="0" destOrd="0" presId="urn:microsoft.com/office/officeart/2005/8/layout/venn1"/>
    <dgm:cxn modelId="{3676EB5B-746F-4C20-9D39-EC10B802314F}" type="presParOf" srcId="{918F9C66-B131-426A-9AD3-81AB15C3D7B2}" destId="{80DC5F87-44AE-428C-86F5-3704ADA659F4}" srcOrd="1" destOrd="0" presId="urn:microsoft.com/office/officeart/2005/8/layout/venn1"/>
    <dgm:cxn modelId="{1A9F79BF-F5DC-4108-8F4B-03B21D4A0E7B}" type="presParOf" srcId="{918F9C66-B131-426A-9AD3-81AB15C3D7B2}" destId="{9A9C1491-46A6-4592-8C40-E87D36109FFA}" srcOrd="2" destOrd="0" presId="urn:microsoft.com/office/officeart/2005/8/layout/venn1"/>
    <dgm:cxn modelId="{D780FDA7-1AF8-4ADE-94FA-442F92AD5E62}" type="presParOf" srcId="{918F9C66-B131-426A-9AD3-81AB15C3D7B2}" destId="{36734EDA-81C1-460C-832C-8CF50ABDE0E3}" srcOrd="3" destOrd="0" presId="urn:microsoft.com/office/officeart/2005/8/layout/venn1"/>
    <dgm:cxn modelId="{A5F56714-50A7-44FE-AFB1-3781372FFA67}" type="presParOf" srcId="{918F9C66-B131-426A-9AD3-81AB15C3D7B2}" destId="{C8742C63-2295-474C-8C48-5439D6B0B1BE}" srcOrd="4" destOrd="0" presId="urn:microsoft.com/office/officeart/2005/8/layout/venn1"/>
    <dgm:cxn modelId="{91CEE37D-5DBE-4EC5-AACE-8B5B0B1A1656}" type="presParOf" srcId="{918F9C66-B131-426A-9AD3-81AB15C3D7B2}" destId="{AD35E9B7-5FA3-4453-953A-581903188DA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784EF4-EB78-4584-9194-6125969BE20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8AE36B92-56AA-4DA8-818A-E53EBB7AF9E5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총원가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F4F35946-A473-4407-AEA3-0427EE77096D}" type="parTrans" cxnId="{A8181EFA-B8FD-4DEF-92FB-1DCD4D82E0E2}">
      <dgm:prSet/>
      <dgm:spPr/>
      <dgm:t>
        <a:bodyPr/>
        <a:lstStyle/>
        <a:p>
          <a:pPr latinLnBrk="1"/>
          <a:endParaRPr lang="ko-KR" altLang="en-US"/>
        </a:p>
      </dgm:t>
    </dgm:pt>
    <dgm:pt modelId="{82EFB133-3C00-4690-819E-ED16EC7C14BC}" type="sibTrans" cxnId="{A8181EFA-B8FD-4DEF-92FB-1DCD4D82E0E2}">
      <dgm:prSet/>
      <dgm:spPr/>
      <dgm:t>
        <a:bodyPr/>
        <a:lstStyle/>
        <a:p>
          <a:pPr latinLnBrk="1"/>
          <a:endParaRPr lang="ko-KR" altLang="en-US"/>
        </a:p>
      </dgm:t>
    </dgm:pt>
    <dgm:pt modelId="{133196B2-A9CE-4078-8695-AD4693937BD5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공사원가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5A3E6EF5-A77A-455C-B869-5539E3E2FFF6}" type="parTrans" cxnId="{87048A9B-172D-425C-A659-2800C41B1D1F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90985073-DBEE-4B91-9158-9B5627F6F1AD}" type="sibTrans" cxnId="{87048A9B-172D-425C-A659-2800C41B1D1F}">
      <dgm:prSet/>
      <dgm:spPr/>
      <dgm:t>
        <a:bodyPr/>
        <a:lstStyle/>
        <a:p>
          <a:pPr latinLnBrk="1"/>
          <a:endParaRPr lang="ko-KR" altLang="en-US"/>
        </a:p>
      </dgm:t>
    </dgm:pt>
    <dgm:pt modelId="{822DC89D-7B47-4FE8-8464-FBBF6EB662C2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재료비 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FECC5C9C-CE0E-45B7-9DCA-6A3A9F618624}" type="parTrans" cxnId="{80FCDD11-B563-4039-A8EB-C4F85E6D2E7E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2333350E-333E-415D-866A-15585928AA12}" type="sibTrans" cxnId="{80FCDD11-B563-4039-A8EB-C4F85E6D2E7E}">
      <dgm:prSet/>
      <dgm:spPr/>
      <dgm:t>
        <a:bodyPr/>
        <a:lstStyle/>
        <a:p>
          <a:pPr latinLnBrk="1"/>
          <a:endParaRPr lang="ko-KR" altLang="en-US"/>
        </a:p>
      </dgm:t>
    </dgm:pt>
    <dgm:pt modelId="{F3788255-6860-4DF2-A32A-2923533721C5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err="1" smtClean="0">
              <a:solidFill>
                <a:schemeClr val="tx2">
                  <a:lumMod val="75000"/>
                </a:schemeClr>
              </a:solidFill>
            </a:rPr>
            <a:t>노무비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E858A997-1F25-4ED2-971E-5349B8BD0946}" type="parTrans" cxnId="{6FF92F32-69F6-4200-857E-80071A157C25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C21F3C30-5433-4D48-9E5E-C36F05C9988B}" type="sibTrans" cxnId="{6FF92F32-69F6-4200-857E-80071A157C25}">
      <dgm:prSet/>
      <dgm:spPr/>
      <dgm:t>
        <a:bodyPr/>
        <a:lstStyle/>
        <a:p>
          <a:pPr latinLnBrk="1"/>
          <a:endParaRPr lang="ko-KR" altLang="en-US"/>
        </a:p>
      </dgm:t>
    </dgm:pt>
    <dgm:pt modelId="{5B9DEC56-B6F3-4452-A65B-EEADE74335BA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일반관리비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646F46FB-CF5B-49E5-9C65-6BD79AC3675D}" type="parTrans" cxnId="{40109C18-E3DA-457B-AEBC-F6F6AA773F27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A97FDCCC-96C4-42D7-9737-C21B08E161F4}" type="sibTrans" cxnId="{40109C18-E3DA-457B-AEBC-F6F6AA773F27}">
      <dgm:prSet/>
      <dgm:spPr/>
      <dgm:t>
        <a:bodyPr/>
        <a:lstStyle/>
        <a:p>
          <a:pPr latinLnBrk="1"/>
          <a:endParaRPr lang="ko-KR" altLang="en-US"/>
        </a:p>
      </dgm:t>
    </dgm:pt>
    <dgm:pt modelId="{5045C166-AAC8-430D-9851-F4358BEA7C82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일반관리비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733EA282-E32C-40C6-9049-8AA2FF4CF948}" type="parTrans" cxnId="{38D808B9-ADD6-4010-AE0E-20E869B67428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76CAE52A-D33E-4A6D-AA07-BC1109042183}" type="sibTrans" cxnId="{38D808B9-ADD6-4010-AE0E-20E869B67428}">
      <dgm:prSet/>
      <dgm:spPr/>
      <dgm:t>
        <a:bodyPr/>
        <a:lstStyle/>
        <a:p>
          <a:pPr latinLnBrk="1"/>
          <a:endParaRPr lang="ko-KR" altLang="en-US"/>
        </a:p>
      </dgm:t>
    </dgm:pt>
    <dgm:pt modelId="{FF3392E2-6915-45A1-ABAF-E24D82072B5E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err="1" smtClean="0">
              <a:solidFill>
                <a:schemeClr val="tx2">
                  <a:lumMod val="75000"/>
                </a:schemeClr>
              </a:solidFill>
            </a:rPr>
            <a:t>외주비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9911B398-46B1-4E79-B581-16B47CFAB99C}" type="parTrans" cxnId="{112C60AF-EB17-4714-BA68-D2B83A96EDA7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544E92C1-6552-4DDF-92E9-ED8B74080BB6}" type="sibTrans" cxnId="{112C60AF-EB17-4714-BA68-D2B83A96EDA7}">
      <dgm:prSet/>
      <dgm:spPr/>
      <dgm:t>
        <a:bodyPr/>
        <a:lstStyle/>
        <a:p>
          <a:pPr latinLnBrk="1"/>
          <a:endParaRPr lang="ko-KR" altLang="en-US"/>
        </a:p>
      </dgm:t>
    </dgm:pt>
    <dgm:pt modelId="{53DBD1B5-A3C4-4788-8F67-7CE561FA3A4D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err="1" smtClean="0">
              <a:solidFill>
                <a:schemeClr val="tx2">
                  <a:lumMod val="75000"/>
                </a:schemeClr>
              </a:solidFill>
            </a:rPr>
            <a:t>용지비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4CDDD4B4-CB95-449F-94A6-227DEDB8A4B4}" type="parTrans" cxnId="{A416E22F-0CD7-45B7-9EE5-1EC4AC60D10C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D1FB73FF-E743-449B-BA7A-6A73AA9B8E51}" type="sibTrans" cxnId="{A416E22F-0CD7-45B7-9EE5-1EC4AC60D10C}">
      <dgm:prSet/>
      <dgm:spPr/>
      <dgm:t>
        <a:bodyPr/>
        <a:lstStyle/>
        <a:p>
          <a:pPr latinLnBrk="1"/>
          <a:endParaRPr lang="ko-KR" altLang="en-US"/>
        </a:p>
      </dgm:t>
    </dgm:pt>
    <dgm:pt modelId="{10A84131-8D6E-4473-AB28-AAE40BFD2A88}">
      <dgm:prSet phldrT="[텍스트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dirty="0" smtClean="0">
              <a:solidFill>
                <a:schemeClr val="tx2">
                  <a:lumMod val="75000"/>
                </a:schemeClr>
              </a:solidFill>
            </a:rPr>
            <a:t>경비</a:t>
          </a:r>
          <a:endParaRPr lang="ko-KR" altLang="en-US" dirty="0">
            <a:solidFill>
              <a:schemeClr val="tx2">
                <a:lumMod val="75000"/>
              </a:schemeClr>
            </a:solidFill>
          </a:endParaRPr>
        </a:p>
      </dgm:t>
    </dgm:pt>
    <dgm:pt modelId="{71287FC3-E995-457C-93FC-AC4E0CB8A57C}" type="parTrans" cxnId="{784DED53-438F-4281-B100-32A41747D2DB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endParaRPr lang="ko-KR" altLang="en-US"/>
        </a:p>
      </dgm:t>
    </dgm:pt>
    <dgm:pt modelId="{4655938F-3D00-4748-AC5C-517416679FE1}" type="sibTrans" cxnId="{784DED53-438F-4281-B100-32A41747D2DB}">
      <dgm:prSet/>
      <dgm:spPr/>
      <dgm:t>
        <a:bodyPr/>
        <a:lstStyle/>
        <a:p>
          <a:pPr latinLnBrk="1"/>
          <a:endParaRPr lang="ko-KR" altLang="en-US"/>
        </a:p>
      </dgm:t>
    </dgm:pt>
    <dgm:pt modelId="{1F288191-44A5-4167-AFFF-499354B98118}" type="pres">
      <dgm:prSet presAssocID="{BC784EF4-EB78-4584-9194-6125969BE20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76BC58E-A581-464F-B2A0-FDE3653727A6}" type="pres">
      <dgm:prSet presAssocID="{8AE36B92-56AA-4DA8-818A-E53EBB7AF9E5}" presName="root1" presStyleCnt="0"/>
      <dgm:spPr/>
    </dgm:pt>
    <dgm:pt modelId="{62F0CFD6-F6A2-4D2C-9B65-EEE0A78097D3}" type="pres">
      <dgm:prSet presAssocID="{8AE36B92-56AA-4DA8-818A-E53EBB7AF9E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FE68B7-7C86-441C-A3E7-51DE2C9B32E4}" type="pres">
      <dgm:prSet presAssocID="{8AE36B92-56AA-4DA8-818A-E53EBB7AF9E5}" presName="level2hierChild" presStyleCnt="0"/>
      <dgm:spPr/>
    </dgm:pt>
    <dgm:pt modelId="{A7E5FC22-21CF-4DA9-8608-68A1259953F9}" type="pres">
      <dgm:prSet presAssocID="{5A3E6EF5-A77A-455C-B869-5539E3E2FFF6}" presName="conn2-1" presStyleLbl="parChTrans1D2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DB4A0DF8-B36E-405D-84B7-386CB68C347D}" type="pres">
      <dgm:prSet presAssocID="{5A3E6EF5-A77A-455C-B869-5539E3E2FFF6}" presName="connTx" presStyleLbl="parChTrans1D2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90AF4C24-6FF0-4C9A-B32C-F3BFFEB323DE}" type="pres">
      <dgm:prSet presAssocID="{133196B2-A9CE-4078-8695-AD4693937BD5}" presName="root2" presStyleCnt="0"/>
      <dgm:spPr/>
    </dgm:pt>
    <dgm:pt modelId="{C4D84B18-199E-4C2F-B5D6-AC45280BE973}" type="pres">
      <dgm:prSet presAssocID="{133196B2-A9CE-4078-8695-AD4693937BD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9421E1-4F46-43AF-9774-3E59F2C2FEC3}" type="pres">
      <dgm:prSet presAssocID="{133196B2-A9CE-4078-8695-AD4693937BD5}" presName="level3hierChild" presStyleCnt="0"/>
      <dgm:spPr/>
    </dgm:pt>
    <dgm:pt modelId="{601977DE-F06C-44E7-A686-878B63DF381F}" type="pres">
      <dgm:prSet presAssocID="{FECC5C9C-CE0E-45B7-9DCA-6A3A9F618624}" presName="conn2-1" presStyleLbl="parChTrans1D3" presStyleIdx="0" presStyleCnt="6"/>
      <dgm:spPr/>
      <dgm:t>
        <a:bodyPr/>
        <a:lstStyle/>
        <a:p>
          <a:pPr latinLnBrk="1"/>
          <a:endParaRPr lang="ko-KR" altLang="en-US"/>
        </a:p>
      </dgm:t>
    </dgm:pt>
    <dgm:pt modelId="{541E19B4-C63D-4C98-9436-63C6893C1646}" type="pres">
      <dgm:prSet presAssocID="{FECC5C9C-CE0E-45B7-9DCA-6A3A9F618624}" presName="connTx" presStyleLbl="parChTrans1D3" presStyleIdx="0" presStyleCnt="6"/>
      <dgm:spPr/>
      <dgm:t>
        <a:bodyPr/>
        <a:lstStyle/>
        <a:p>
          <a:pPr latinLnBrk="1"/>
          <a:endParaRPr lang="ko-KR" altLang="en-US"/>
        </a:p>
      </dgm:t>
    </dgm:pt>
    <dgm:pt modelId="{D60E551D-6D80-4CDF-A4E9-59E70751D760}" type="pres">
      <dgm:prSet presAssocID="{822DC89D-7B47-4FE8-8464-FBBF6EB662C2}" presName="root2" presStyleCnt="0"/>
      <dgm:spPr/>
    </dgm:pt>
    <dgm:pt modelId="{852F662F-2BA0-483D-BB33-4F5238A6C444}" type="pres">
      <dgm:prSet presAssocID="{822DC89D-7B47-4FE8-8464-FBBF6EB662C2}" presName="LevelTwoTextNode" presStyleLbl="node3" presStyleIdx="0" presStyleCnt="6" custLinFactNeighborX="468" custLinFactNeighborY="-454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B712BF6-2773-4D7D-9D74-8C164990AAF8}" type="pres">
      <dgm:prSet presAssocID="{822DC89D-7B47-4FE8-8464-FBBF6EB662C2}" presName="level3hierChild" presStyleCnt="0"/>
      <dgm:spPr/>
    </dgm:pt>
    <dgm:pt modelId="{CC1F0B37-E598-40B8-9756-A4A1E0C9650D}" type="pres">
      <dgm:prSet presAssocID="{E858A997-1F25-4ED2-971E-5349B8BD0946}" presName="conn2-1" presStyleLbl="parChTrans1D3" presStyleIdx="1" presStyleCnt="6"/>
      <dgm:spPr/>
      <dgm:t>
        <a:bodyPr/>
        <a:lstStyle/>
        <a:p>
          <a:pPr latinLnBrk="1"/>
          <a:endParaRPr lang="ko-KR" altLang="en-US"/>
        </a:p>
      </dgm:t>
    </dgm:pt>
    <dgm:pt modelId="{49B2E350-CCA3-49B0-8425-1BA99B0E754A}" type="pres">
      <dgm:prSet presAssocID="{E858A997-1F25-4ED2-971E-5349B8BD0946}" presName="connTx" presStyleLbl="parChTrans1D3" presStyleIdx="1" presStyleCnt="6"/>
      <dgm:spPr/>
      <dgm:t>
        <a:bodyPr/>
        <a:lstStyle/>
        <a:p>
          <a:pPr latinLnBrk="1"/>
          <a:endParaRPr lang="ko-KR" altLang="en-US"/>
        </a:p>
      </dgm:t>
    </dgm:pt>
    <dgm:pt modelId="{77581773-5406-455E-93A4-D48C580BDBE2}" type="pres">
      <dgm:prSet presAssocID="{F3788255-6860-4DF2-A32A-2923533721C5}" presName="root2" presStyleCnt="0"/>
      <dgm:spPr/>
    </dgm:pt>
    <dgm:pt modelId="{D7FFF4CA-9980-4051-81E8-2353AC8A6543}" type="pres">
      <dgm:prSet presAssocID="{F3788255-6860-4DF2-A32A-2923533721C5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8D56600-283E-4BB9-9938-2AFD376361E4}" type="pres">
      <dgm:prSet presAssocID="{F3788255-6860-4DF2-A32A-2923533721C5}" presName="level3hierChild" presStyleCnt="0"/>
      <dgm:spPr/>
    </dgm:pt>
    <dgm:pt modelId="{CBD9B18E-B27E-4EE2-B3F2-705FE07E603A}" type="pres">
      <dgm:prSet presAssocID="{9911B398-46B1-4E79-B581-16B47CFAB99C}" presName="conn2-1" presStyleLbl="parChTrans1D3" presStyleIdx="2" presStyleCnt="6"/>
      <dgm:spPr/>
      <dgm:t>
        <a:bodyPr/>
        <a:lstStyle/>
        <a:p>
          <a:pPr latinLnBrk="1"/>
          <a:endParaRPr lang="ko-KR" altLang="en-US"/>
        </a:p>
      </dgm:t>
    </dgm:pt>
    <dgm:pt modelId="{DEE87DD6-22A6-497A-94EF-A9C3586F9E52}" type="pres">
      <dgm:prSet presAssocID="{9911B398-46B1-4E79-B581-16B47CFAB99C}" presName="connTx" presStyleLbl="parChTrans1D3" presStyleIdx="2" presStyleCnt="6"/>
      <dgm:spPr/>
      <dgm:t>
        <a:bodyPr/>
        <a:lstStyle/>
        <a:p>
          <a:pPr latinLnBrk="1"/>
          <a:endParaRPr lang="ko-KR" altLang="en-US"/>
        </a:p>
      </dgm:t>
    </dgm:pt>
    <dgm:pt modelId="{860025A2-DCD5-4C40-A2FF-7C5E85C5EC7D}" type="pres">
      <dgm:prSet presAssocID="{FF3392E2-6915-45A1-ABAF-E24D82072B5E}" presName="root2" presStyleCnt="0"/>
      <dgm:spPr/>
    </dgm:pt>
    <dgm:pt modelId="{4490BAC9-3D3C-483C-96C4-08277EFCB31A}" type="pres">
      <dgm:prSet presAssocID="{FF3392E2-6915-45A1-ABAF-E24D82072B5E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7AC9E94-0603-460B-87E1-C9C2186FF185}" type="pres">
      <dgm:prSet presAssocID="{FF3392E2-6915-45A1-ABAF-E24D82072B5E}" presName="level3hierChild" presStyleCnt="0"/>
      <dgm:spPr/>
    </dgm:pt>
    <dgm:pt modelId="{C565AE9E-AA49-4FB1-BA3A-B992032C7653}" type="pres">
      <dgm:prSet presAssocID="{4CDDD4B4-CB95-449F-94A6-227DEDB8A4B4}" presName="conn2-1" presStyleLbl="parChTrans1D3" presStyleIdx="3" presStyleCnt="6"/>
      <dgm:spPr/>
      <dgm:t>
        <a:bodyPr/>
        <a:lstStyle/>
        <a:p>
          <a:pPr latinLnBrk="1"/>
          <a:endParaRPr lang="ko-KR" altLang="en-US"/>
        </a:p>
      </dgm:t>
    </dgm:pt>
    <dgm:pt modelId="{EEA3B0FE-F0CB-401F-97CC-E9ED593D7C72}" type="pres">
      <dgm:prSet presAssocID="{4CDDD4B4-CB95-449F-94A6-227DEDB8A4B4}" presName="connTx" presStyleLbl="parChTrans1D3" presStyleIdx="3" presStyleCnt="6"/>
      <dgm:spPr/>
      <dgm:t>
        <a:bodyPr/>
        <a:lstStyle/>
        <a:p>
          <a:pPr latinLnBrk="1"/>
          <a:endParaRPr lang="ko-KR" altLang="en-US"/>
        </a:p>
      </dgm:t>
    </dgm:pt>
    <dgm:pt modelId="{9740E98F-FEF3-47A4-BF44-60259F720523}" type="pres">
      <dgm:prSet presAssocID="{53DBD1B5-A3C4-4788-8F67-7CE561FA3A4D}" presName="root2" presStyleCnt="0"/>
      <dgm:spPr/>
    </dgm:pt>
    <dgm:pt modelId="{49D21A00-FE50-4D6C-8063-D903CECDFA26}" type="pres">
      <dgm:prSet presAssocID="{53DBD1B5-A3C4-4788-8F67-7CE561FA3A4D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98805F-5BD6-4077-97C7-558C93D43565}" type="pres">
      <dgm:prSet presAssocID="{53DBD1B5-A3C4-4788-8F67-7CE561FA3A4D}" presName="level3hierChild" presStyleCnt="0"/>
      <dgm:spPr/>
    </dgm:pt>
    <dgm:pt modelId="{2B3A09C3-BE84-4CB1-B121-1C2A50E77BC2}" type="pres">
      <dgm:prSet presAssocID="{71287FC3-E995-457C-93FC-AC4E0CB8A57C}" presName="conn2-1" presStyleLbl="parChTrans1D3" presStyleIdx="4" presStyleCnt="6"/>
      <dgm:spPr/>
      <dgm:t>
        <a:bodyPr/>
        <a:lstStyle/>
        <a:p>
          <a:pPr latinLnBrk="1"/>
          <a:endParaRPr lang="ko-KR" altLang="en-US"/>
        </a:p>
      </dgm:t>
    </dgm:pt>
    <dgm:pt modelId="{0DDA1ED8-D9B4-47FC-8C06-E4CF481A24A3}" type="pres">
      <dgm:prSet presAssocID="{71287FC3-E995-457C-93FC-AC4E0CB8A57C}" presName="connTx" presStyleLbl="parChTrans1D3" presStyleIdx="4" presStyleCnt="6"/>
      <dgm:spPr/>
      <dgm:t>
        <a:bodyPr/>
        <a:lstStyle/>
        <a:p>
          <a:pPr latinLnBrk="1"/>
          <a:endParaRPr lang="ko-KR" altLang="en-US"/>
        </a:p>
      </dgm:t>
    </dgm:pt>
    <dgm:pt modelId="{93C2CE06-8603-4B5E-B210-7D37C44D0B8F}" type="pres">
      <dgm:prSet presAssocID="{10A84131-8D6E-4473-AB28-AAE40BFD2A88}" presName="root2" presStyleCnt="0"/>
      <dgm:spPr/>
    </dgm:pt>
    <dgm:pt modelId="{7DF2BCB2-D33C-4D8D-840B-78EF5B6E88AE}" type="pres">
      <dgm:prSet presAssocID="{10A84131-8D6E-4473-AB28-AAE40BFD2A88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BDEF76-6578-44B3-94FE-6FC567E052EC}" type="pres">
      <dgm:prSet presAssocID="{10A84131-8D6E-4473-AB28-AAE40BFD2A88}" presName="level3hierChild" presStyleCnt="0"/>
      <dgm:spPr/>
    </dgm:pt>
    <dgm:pt modelId="{551F87A0-961D-4F7F-BBE6-6C07A220AA5A}" type="pres">
      <dgm:prSet presAssocID="{646F46FB-CF5B-49E5-9C65-6BD79AC3675D}" presName="conn2-1" presStyleLbl="parChTrans1D2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6C8622EF-BC2B-4F24-87BB-B4AFE594EE78}" type="pres">
      <dgm:prSet presAssocID="{646F46FB-CF5B-49E5-9C65-6BD79AC3675D}" presName="connTx" presStyleLbl="parChTrans1D2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C4359276-7F3A-46CF-8523-2F1760288148}" type="pres">
      <dgm:prSet presAssocID="{5B9DEC56-B6F3-4452-A65B-EEADE74335BA}" presName="root2" presStyleCnt="0"/>
      <dgm:spPr/>
    </dgm:pt>
    <dgm:pt modelId="{D80129AD-588C-4C8A-B942-1E8694CF35BD}" type="pres">
      <dgm:prSet presAssocID="{5B9DEC56-B6F3-4452-A65B-EEADE74335B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737371C-DF3B-4484-91AE-90727B6A6ABB}" type="pres">
      <dgm:prSet presAssocID="{5B9DEC56-B6F3-4452-A65B-EEADE74335BA}" presName="level3hierChild" presStyleCnt="0"/>
      <dgm:spPr/>
    </dgm:pt>
    <dgm:pt modelId="{68B0B4BF-7307-4136-901E-AACBB8C724D0}" type="pres">
      <dgm:prSet presAssocID="{733EA282-E32C-40C6-9049-8AA2FF4CF948}" presName="conn2-1" presStyleLbl="parChTrans1D3" presStyleIdx="5" presStyleCnt="6"/>
      <dgm:spPr/>
      <dgm:t>
        <a:bodyPr/>
        <a:lstStyle/>
        <a:p>
          <a:pPr latinLnBrk="1"/>
          <a:endParaRPr lang="ko-KR" altLang="en-US"/>
        </a:p>
      </dgm:t>
    </dgm:pt>
    <dgm:pt modelId="{C50DB2BD-D7DC-4B2E-ADAC-086E5EB79D9D}" type="pres">
      <dgm:prSet presAssocID="{733EA282-E32C-40C6-9049-8AA2FF4CF948}" presName="connTx" presStyleLbl="parChTrans1D3" presStyleIdx="5" presStyleCnt="6"/>
      <dgm:spPr/>
      <dgm:t>
        <a:bodyPr/>
        <a:lstStyle/>
        <a:p>
          <a:pPr latinLnBrk="1"/>
          <a:endParaRPr lang="ko-KR" altLang="en-US"/>
        </a:p>
      </dgm:t>
    </dgm:pt>
    <dgm:pt modelId="{A41DED6D-5844-4C60-B8BF-70BA91BF70FA}" type="pres">
      <dgm:prSet presAssocID="{5045C166-AAC8-430D-9851-F4358BEA7C82}" presName="root2" presStyleCnt="0"/>
      <dgm:spPr/>
    </dgm:pt>
    <dgm:pt modelId="{783AB1A8-3C33-4D41-813F-370A1F9B6D87}" type="pres">
      <dgm:prSet presAssocID="{5045C166-AAC8-430D-9851-F4358BEA7C82}" presName="LevelTwoTextNode" presStyleLbl="node3" presStyleIdx="5" presStyleCnt="6" custScaleX="101098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BFA68CC-DE47-45A3-A18C-55115C1AF72F}" type="pres">
      <dgm:prSet presAssocID="{5045C166-AAC8-430D-9851-F4358BEA7C82}" presName="level3hierChild" presStyleCnt="0"/>
      <dgm:spPr/>
    </dgm:pt>
  </dgm:ptLst>
  <dgm:cxnLst>
    <dgm:cxn modelId="{80FCDD11-B563-4039-A8EB-C4F85E6D2E7E}" srcId="{133196B2-A9CE-4078-8695-AD4693937BD5}" destId="{822DC89D-7B47-4FE8-8464-FBBF6EB662C2}" srcOrd="0" destOrd="0" parTransId="{FECC5C9C-CE0E-45B7-9DCA-6A3A9F618624}" sibTransId="{2333350E-333E-415D-866A-15585928AA12}"/>
    <dgm:cxn modelId="{325398A0-83F0-490A-9360-9492D36870DC}" type="presOf" srcId="{FECC5C9C-CE0E-45B7-9DCA-6A3A9F618624}" destId="{601977DE-F06C-44E7-A686-878B63DF381F}" srcOrd="0" destOrd="0" presId="urn:microsoft.com/office/officeart/2005/8/layout/hierarchy2"/>
    <dgm:cxn modelId="{A7C12B4C-8082-4A60-9940-2928EC557EC8}" type="presOf" srcId="{10A84131-8D6E-4473-AB28-AAE40BFD2A88}" destId="{7DF2BCB2-D33C-4D8D-840B-78EF5B6E88AE}" srcOrd="0" destOrd="0" presId="urn:microsoft.com/office/officeart/2005/8/layout/hierarchy2"/>
    <dgm:cxn modelId="{87048A9B-172D-425C-A659-2800C41B1D1F}" srcId="{8AE36B92-56AA-4DA8-818A-E53EBB7AF9E5}" destId="{133196B2-A9CE-4078-8695-AD4693937BD5}" srcOrd="0" destOrd="0" parTransId="{5A3E6EF5-A77A-455C-B869-5539E3E2FFF6}" sibTransId="{90985073-DBEE-4B91-9158-9B5627F6F1AD}"/>
    <dgm:cxn modelId="{8788767C-CA5C-4720-BEFD-A853649F4B2E}" type="presOf" srcId="{733EA282-E32C-40C6-9049-8AA2FF4CF948}" destId="{C50DB2BD-D7DC-4B2E-ADAC-086E5EB79D9D}" srcOrd="1" destOrd="0" presId="urn:microsoft.com/office/officeart/2005/8/layout/hierarchy2"/>
    <dgm:cxn modelId="{11AD8FCC-DAFF-4CEE-97C1-8DA52A58B1A9}" type="presOf" srcId="{5045C166-AAC8-430D-9851-F4358BEA7C82}" destId="{783AB1A8-3C33-4D41-813F-370A1F9B6D87}" srcOrd="0" destOrd="0" presId="urn:microsoft.com/office/officeart/2005/8/layout/hierarchy2"/>
    <dgm:cxn modelId="{C3D62F9E-24F3-4FCE-ADD0-DF7F64190EF4}" type="presOf" srcId="{133196B2-A9CE-4078-8695-AD4693937BD5}" destId="{C4D84B18-199E-4C2F-B5D6-AC45280BE973}" srcOrd="0" destOrd="0" presId="urn:microsoft.com/office/officeart/2005/8/layout/hierarchy2"/>
    <dgm:cxn modelId="{F1A12A20-058C-4AA2-B0C5-38635E0D407D}" type="presOf" srcId="{9911B398-46B1-4E79-B581-16B47CFAB99C}" destId="{DEE87DD6-22A6-497A-94EF-A9C3586F9E52}" srcOrd="1" destOrd="0" presId="urn:microsoft.com/office/officeart/2005/8/layout/hierarchy2"/>
    <dgm:cxn modelId="{7C3DCDDA-67CD-4EB3-B882-26B4B2F7D584}" type="presOf" srcId="{5A3E6EF5-A77A-455C-B869-5539E3E2FFF6}" destId="{DB4A0DF8-B36E-405D-84B7-386CB68C347D}" srcOrd="1" destOrd="0" presId="urn:microsoft.com/office/officeart/2005/8/layout/hierarchy2"/>
    <dgm:cxn modelId="{831E39FF-EAA2-49B8-B11A-CCDAF1CBBEA7}" type="presOf" srcId="{F3788255-6860-4DF2-A32A-2923533721C5}" destId="{D7FFF4CA-9980-4051-81E8-2353AC8A6543}" srcOrd="0" destOrd="0" presId="urn:microsoft.com/office/officeart/2005/8/layout/hierarchy2"/>
    <dgm:cxn modelId="{62532EA9-7742-4DC3-A0B5-85D863E263B4}" type="presOf" srcId="{E858A997-1F25-4ED2-971E-5349B8BD0946}" destId="{CC1F0B37-E598-40B8-9756-A4A1E0C9650D}" srcOrd="0" destOrd="0" presId="urn:microsoft.com/office/officeart/2005/8/layout/hierarchy2"/>
    <dgm:cxn modelId="{A416E22F-0CD7-45B7-9EE5-1EC4AC60D10C}" srcId="{133196B2-A9CE-4078-8695-AD4693937BD5}" destId="{53DBD1B5-A3C4-4788-8F67-7CE561FA3A4D}" srcOrd="3" destOrd="0" parTransId="{4CDDD4B4-CB95-449F-94A6-227DEDB8A4B4}" sibTransId="{D1FB73FF-E743-449B-BA7A-6A73AA9B8E51}"/>
    <dgm:cxn modelId="{C6C55B2F-E435-4820-8117-7913ABD77DA0}" type="presOf" srcId="{FECC5C9C-CE0E-45B7-9DCA-6A3A9F618624}" destId="{541E19B4-C63D-4C98-9436-63C6893C1646}" srcOrd="1" destOrd="0" presId="urn:microsoft.com/office/officeart/2005/8/layout/hierarchy2"/>
    <dgm:cxn modelId="{ECED6B0D-B5F0-46E8-9254-7768002A2937}" type="presOf" srcId="{8AE36B92-56AA-4DA8-818A-E53EBB7AF9E5}" destId="{62F0CFD6-F6A2-4D2C-9B65-EEE0A78097D3}" srcOrd="0" destOrd="0" presId="urn:microsoft.com/office/officeart/2005/8/layout/hierarchy2"/>
    <dgm:cxn modelId="{380CC941-E86E-4FA2-9459-4F7FA1D58333}" type="presOf" srcId="{5A3E6EF5-A77A-455C-B869-5539E3E2FFF6}" destId="{A7E5FC22-21CF-4DA9-8608-68A1259953F9}" srcOrd="0" destOrd="0" presId="urn:microsoft.com/office/officeart/2005/8/layout/hierarchy2"/>
    <dgm:cxn modelId="{18854B9C-2BBA-49F5-877E-117597DFDAB4}" type="presOf" srcId="{9911B398-46B1-4E79-B581-16B47CFAB99C}" destId="{CBD9B18E-B27E-4EE2-B3F2-705FE07E603A}" srcOrd="0" destOrd="0" presId="urn:microsoft.com/office/officeart/2005/8/layout/hierarchy2"/>
    <dgm:cxn modelId="{920E0FB4-8C68-40B6-AC27-BF4D5B2B0BF7}" type="presOf" srcId="{4CDDD4B4-CB95-449F-94A6-227DEDB8A4B4}" destId="{EEA3B0FE-F0CB-401F-97CC-E9ED593D7C72}" srcOrd="1" destOrd="0" presId="urn:microsoft.com/office/officeart/2005/8/layout/hierarchy2"/>
    <dgm:cxn modelId="{28EE8D01-5074-433E-A9E8-F9A3358B31BB}" type="presOf" srcId="{71287FC3-E995-457C-93FC-AC4E0CB8A57C}" destId="{2B3A09C3-BE84-4CB1-B121-1C2A50E77BC2}" srcOrd="0" destOrd="0" presId="urn:microsoft.com/office/officeart/2005/8/layout/hierarchy2"/>
    <dgm:cxn modelId="{8AFF4E15-02E7-4E9F-95D9-13E187439A05}" type="presOf" srcId="{822DC89D-7B47-4FE8-8464-FBBF6EB662C2}" destId="{852F662F-2BA0-483D-BB33-4F5238A6C444}" srcOrd="0" destOrd="0" presId="urn:microsoft.com/office/officeart/2005/8/layout/hierarchy2"/>
    <dgm:cxn modelId="{451A7D30-E718-46A4-ADE4-2D65B4CC6285}" type="presOf" srcId="{5B9DEC56-B6F3-4452-A65B-EEADE74335BA}" destId="{D80129AD-588C-4C8A-B942-1E8694CF35BD}" srcOrd="0" destOrd="0" presId="urn:microsoft.com/office/officeart/2005/8/layout/hierarchy2"/>
    <dgm:cxn modelId="{2D6AF44F-971C-4B17-A3DF-D273CEF0D6EB}" type="presOf" srcId="{4CDDD4B4-CB95-449F-94A6-227DEDB8A4B4}" destId="{C565AE9E-AA49-4FB1-BA3A-B992032C7653}" srcOrd="0" destOrd="0" presId="urn:microsoft.com/office/officeart/2005/8/layout/hierarchy2"/>
    <dgm:cxn modelId="{5FA2F252-817D-4C52-9B0E-0EE49A1BBA67}" type="presOf" srcId="{733EA282-E32C-40C6-9049-8AA2FF4CF948}" destId="{68B0B4BF-7307-4136-901E-AACBB8C724D0}" srcOrd="0" destOrd="0" presId="urn:microsoft.com/office/officeart/2005/8/layout/hierarchy2"/>
    <dgm:cxn modelId="{B173D29B-3C71-46BA-B278-64A9C6F256B7}" type="presOf" srcId="{646F46FB-CF5B-49E5-9C65-6BD79AC3675D}" destId="{551F87A0-961D-4F7F-BBE6-6C07A220AA5A}" srcOrd="0" destOrd="0" presId="urn:microsoft.com/office/officeart/2005/8/layout/hierarchy2"/>
    <dgm:cxn modelId="{40109C18-E3DA-457B-AEBC-F6F6AA773F27}" srcId="{8AE36B92-56AA-4DA8-818A-E53EBB7AF9E5}" destId="{5B9DEC56-B6F3-4452-A65B-EEADE74335BA}" srcOrd="1" destOrd="0" parTransId="{646F46FB-CF5B-49E5-9C65-6BD79AC3675D}" sibTransId="{A97FDCCC-96C4-42D7-9737-C21B08E161F4}"/>
    <dgm:cxn modelId="{6FF92F32-69F6-4200-857E-80071A157C25}" srcId="{133196B2-A9CE-4078-8695-AD4693937BD5}" destId="{F3788255-6860-4DF2-A32A-2923533721C5}" srcOrd="1" destOrd="0" parTransId="{E858A997-1F25-4ED2-971E-5349B8BD0946}" sibTransId="{C21F3C30-5433-4D48-9E5E-C36F05C9988B}"/>
    <dgm:cxn modelId="{784DED53-438F-4281-B100-32A41747D2DB}" srcId="{133196B2-A9CE-4078-8695-AD4693937BD5}" destId="{10A84131-8D6E-4473-AB28-AAE40BFD2A88}" srcOrd="4" destOrd="0" parTransId="{71287FC3-E995-457C-93FC-AC4E0CB8A57C}" sibTransId="{4655938F-3D00-4748-AC5C-517416679FE1}"/>
    <dgm:cxn modelId="{F3645E12-6F27-40A4-B040-666591149345}" type="presOf" srcId="{53DBD1B5-A3C4-4788-8F67-7CE561FA3A4D}" destId="{49D21A00-FE50-4D6C-8063-D903CECDFA26}" srcOrd="0" destOrd="0" presId="urn:microsoft.com/office/officeart/2005/8/layout/hierarchy2"/>
    <dgm:cxn modelId="{8F810012-F05A-4F38-BD10-AE25FD40997D}" type="presOf" srcId="{E858A997-1F25-4ED2-971E-5349B8BD0946}" destId="{49B2E350-CCA3-49B0-8425-1BA99B0E754A}" srcOrd="1" destOrd="0" presId="urn:microsoft.com/office/officeart/2005/8/layout/hierarchy2"/>
    <dgm:cxn modelId="{112C60AF-EB17-4714-BA68-D2B83A96EDA7}" srcId="{133196B2-A9CE-4078-8695-AD4693937BD5}" destId="{FF3392E2-6915-45A1-ABAF-E24D82072B5E}" srcOrd="2" destOrd="0" parTransId="{9911B398-46B1-4E79-B581-16B47CFAB99C}" sibTransId="{544E92C1-6552-4DDF-92E9-ED8B74080BB6}"/>
    <dgm:cxn modelId="{6CFB22DF-3030-4DA2-8151-778B16A79692}" type="presOf" srcId="{646F46FB-CF5B-49E5-9C65-6BD79AC3675D}" destId="{6C8622EF-BC2B-4F24-87BB-B4AFE594EE78}" srcOrd="1" destOrd="0" presId="urn:microsoft.com/office/officeart/2005/8/layout/hierarchy2"/>
    <dgm:cxn modelId="{0F7E107B-53D6-486A-8A26-CE1970C1485B}" type="presOf" srcId="{71287FC3-E995-457C-93FC-AC4E0CB8A57C}" destId="{0DDA1ED8-D9B4-47FC-8C06-E4CF481A24A3}" srcOrd="1" destOrd="0" presId="urn:microsoft.com/office/officeart/2005/8/layout/hierarchy2"/>
    <dgm:cxn modelId="{A8181EFA-B8FD-4DEF-92FB-1DCD4D82E0E2}" srcId="{BC784EF4-EB78-4584-9194-6125969BE20E}" destId="{8AE36B92-56AA-4DA8-818A-E53EBB7AF9E5}" srcOrd="0" destOrd="0" parTransId="{F4F35946-A473-4407-AEA3-0427EE77096D}" sibTransId="{82EFB133-3C00-4690-819E-ED16EC7C14BC}"/>
    <dgm:cxn modelId="{38D808B9-ADD6-4010-AE0E-20E869B67428}" srcId="{5B9DEC56-B6F3-4452-A65B-EEADE74335BA}" destId="{5045C166-AAC8-430D-9851-F4358BEA7C82}" srcOrd="0" destOrd="0" parTransId="{733EA282-E32C-40C6-9049-8AA2FF4CF948}" sibTransId="{76CAE52A-D33E-4A6D-AA07-BC1109042183}"/>
    <dgm:cxn modelId="{602C3AF5-878D-4C41-A532-3992A3C30F78}" type="presOf" srcId="{BC784EF4-EB78-4584-9194-6125969BE20E}" destId="{1F288191-44A5-4167-AFFF-499354B98118}" srcOrd="0" destOrd="0" presId="urn:microsoft.com/office/officeart/2005/8/layout/hierarchy2"/>
    <dgm:cxn modelId="{2CEC92C5-3FFA-4946-B6AF-F202B140E199}" type="presOf" srcId="{FF3392E2-6915-45A1-ABAF-E24D82072B5E}" destId="{4490BAC9-3D3C-483C-96C4-08277EFCB31A}" srcOrd="0" destOrd="0" presId="urn:microsoft.com/office/officeart/2005/8/layout/hierarchy2"/>
    <dgm:cxn modelId="{5E24C208-CC83-4105-87FF-7B6B354431B8}" type="presParOf" srcId="{1F288191-44A5-4167-AFFF-499354B98118}" destId="{B76BC58E-A581-464F-B2A0-FDE3653727A6}" srcOrd="0" destOrd="0" presId="urn:microsoft.com/office/officeart/2005/8/layout/hierarchy2"/>
    <dgm:cxn modelId="{91DB5F2B-38B0-492F-8352-3CC67DEEA896}" type="presParOf" srcId="{B76BC58E-A581-464F-B2A0-FDE3653727A6}" destId="{62F0CFD6-F6A2-4D2C-9B65-EEE0A78097D3}" srcOrd="0" destOrd="0" presId="urn:microsoft.com/office/officeart/2005/8/layout/hierarchy2"/>
    <dgm:cxn modelId="{18495330-880D-4EB2-AD6A-9220839019A3}" type="presParOf" srcId="{B76BC58E-A581-464F-B2A0-FDE3653727A6}" destId="{45FE68B7-7C86-441C-A3E7-51DE2C9B32E4}" srcOrd="1" destOrd="0" presId="urn:microsoft.com/office/officeart/2005/8/layout/hierarchy2"/>
    <dgm:cxn modelId="{DF6B2B89-4717-49AF-B24A-E76C3073BA96}" type="presParOf" srcId="{45FE68B7-7C86-441C-A3E7-51DE2C9B32E4}" destId="{A7E5FC22-21CF-4DA9-8608-68A1259953F9}" srcOrd="0" destOrd="0" presId="urn:microsoft.com/office/officeart/2005/8/layout/hierarchy2"/>
    <dgm:cxn modelId="{B150B5A4-959D-4CCB-B987-034335D7D279}" type="presParOf" srcId="{A7E5FC22-21CF-4DA9-8608-68A1259953F9}" destId="{DB4A0DF8-B36E-405D-84B7-386CB68C347D}" srcOrd="0" destOrd="0" presId="urn:microsoft.com/office/officeart/2005/8/layout/hierarchy2"/>
    <dgm:cxn modelId="{4CA21B26-3EA3-4088-8D05-795047A1F368}" type="presParOf" srcId="{45FE68B7-7C86-441C-A3E7-51DE2C9B32E4}" destId="{90AF4C24-6FF0-4C9A-B32C-F3BFFEB323DE}" srcOrd="1" destOrd="0" presId="urn:microsoft.com/office/officeart/2005/8/layout/hierarchy2"/>
    <dgm:cxn modelId="{3CC27215-15F4-48C8-9EDB-6A4C038D98C8}" type="presParOf" srcId="{90AF4C24-6FF0-4C9A-B32C-F3BFFEB323DE}" destId="{C4D84B18-199E-4C2F-B5D6-AC45280BE973}" srcOrd="0" destOrd="0" presId="urn:microsoft.com/office/officeart/2005/8/layout/hierarchy2"/>
    <dgm:cxn modelId="{7FB61656-C48F-4389-9F8F-BB78F7A24952}" type="presParOf" srcId="{90AF4C24-6FF0-4C9A-B32C-F3BFFEB323DE}" destId="{0D9421E1-4F46-43AF-9774-3E59F2C2FEC3}" srcOrd="1" destOrd="0" presId="urn:microsoft.com/office/officeart/2005/8/layout/hierarchy2"/>
    <dgm:cxn modelId="{ACAA129F-0DC7-476A-8572-ADC6E29A6C01}" type="presParOf" srcId="{0D9421E1-4F46-43AF-9774-3E59F2C2FEC3}" destId="{601977DE-F06C-44E7-A686-878B63DF381F}" srcOrd="0" destOrd="0" presId="urn:microsoft.com/office/officeart/2005/8/layout/hierarchy2"/>
    <dgm:cxn modelId="{E0B4610A-D396-4562-9C23-5041555031B1}" type="presParOf" srcId="{601977DE-F06C-44E7-A686-878B63DF381F}" destId="{541E19B4-C63D-4C98-9436-63C6893C1646}" srcOrd="0" destOrd="0" presId="urn:microsoft.com/office/officeart/2005/8/layout/hierarchy2"/>
    <dgm:cxn modelId="{98D4D171-F316-4840-ACA0-595A6D022907}" type="presParOf" srcId="{0D9421E1-4F46-43AF-9774-3E59F2C2FEC3}" destId="{D60E551D-6D80-4CDF-A4E9-59E70751D760}" srcOrd="1" destOrd="0" presId="urn:microsoft.com/office/officeart/2005/8/layout/hierarchy2"/>
    <dgm:cxn modelId="{F0F45927-C040-4C94-98BA-76FDCF3DB447}" type="presParOf" srcId="{D60E551D-6D80-4CDF-A4E9-59E70751D760}" destId="{852F662F-2BA0-483D-BB33-4F5238A6C444}" srcOrd="0" destOrd="0" presId="urn:microsoft.com/office/officeart/2005/8/layout/hierarchy2"/>
    <dgm:cxn modelId="{F1ED50B5-14B6-403C-BF6D-12C89D6FA3BE}" type="presParOf" srcId="{D60E551D-6D80-4CDF-A4E9-59E70751D760}" destId="{2B712BF6-2773-4D7D-9D74-8C164990AAF8}" srcOrd="1" destOrd="0" presId="urn:microsoft.com/office/officeart/2005/8/layout/hierarchy2"/>
    <dgm:cxn modelId="{80F648CB-DBCA-4380-8DA2-740347E6E3E4}" type="presParOf" srcId="{0D9421E1-4F46-43AF-9774-3E59F2C2FEC3}" destId="{CC1F0B37-E598-40B8-9756-A4A1E0C9650D}" srcOrd="2" destOrd="0" presId="urn:microsoft.com/office/officeart/2005/8/layout/hierarchy2"/>
    <dgm:cxn modelId="{C0FB21E5-FF15-4675-904B-AC1A349781D8}" type="presParOf" srcId="{CC1F0B37-E598-40B8-9756-A4A1E0C9650D}" destId="{49B2E350-CCA3-49B0-8425-1BA99B0E754A}" srcOrd="0" destOrd="0" presId="urn:microsoft.com/office/officeart/2005/8/layout/hierarchy2"/>
    <dgm:cxn modelId="{EBFC79D4-D524-4658-898A-0D228EC61A76}" type="presParOf" srcId="{0D9421E1-4F46-43AF-9774-3E59F2C2FEC3}" destId="{77581773-5406-455E-93A4-D48C580BDBE2}" srcOrd="3" destOrd="0" presId="urn:microsoft.com/office/officeart/2005/8/layout/hierarchy2"/>
    <dgm:cxn modelId="{CFEA427D-4C0D-42CA-AF0B-F28B4C9CC57D}" type="presParOf" srcId="{77581773-5406-455E-93A4-D48C580BDBE2}" destId="{D7FFF4CA-9980-4051-81E8-2353AC8A6543}" srcOrd="0" destOrd="0" presId="urn:microsoft.com/office/officeart/2005/8/layout/hierarchy2"/>
    <dgm:cxn modelId="{266D9A0D-C8DC-4A48-9CF4-F32BC342F730}" type="presParOf" srcId="{77581773-5406-455E-93A4-D48C580BDBE2}" destId="{C8D56600-283E-4BB9-9938-2AFD376361E4}" srcOrd="1" destOrd="0" presId="urn:microsoft.com/office/officeart/2005/8/layout/hierarchy2"/>
    <dgm:cxn modelId="{BE3FB0FB-AB02-4D60-9080-F4E5EF152F48}" type="presParOf" srcId="{0D9421E1-4F46-43AF-9774-3E59F2C2FEC3}" destId="{CBD9B18E-B27E-4EE2-B3F2-705FE07E603A}" srcOrd="4" destOrd="0" presId="urn:microsoft.com/office/officeart/2005/8/layout/hierarchy2"/>
    <dgm:cxn modelId="{1A406A38-8C9D-404C-BB97-B1DEE5D672EB}" type="presParOf" srcId="{CBD9B18E-B27E-4EE2-B3F2-705FE07E603A}" destId="{DEE87DD6-22A6-497A-94EF-A9C3586F9E52}" srcOrd="0" destOrd="0" presId="urn:microsoft.com/office/officeart/2005/8/layout/hierarchy2"/>
    <dgm:cxn modelId="{5CCFB362-589B-4E18-B807-EC7866E0948B}" type="presParOf" srcId="{0D9421E1-4F46-43AF-9774-3E59F2C2FEC3}" destId="{860025A2-DCD5-4C40-A2FF-7C5E85C5EC7D}" srcOrd="5" destOrd="0" presId="urn:microsoft.com/office/officeart/2005/8/layout/hierarchy2"/>
    <dgm:cxn modelId="{DB36263A-DD9B-44F1-9DDC-21CB4BDD0C22}" type="presParOf" srcId="{860025A2-DCD5-4C40-A2FF-7C5E85C5EC7D}" destId="{4490BAC9-3D3C-483C-96C4-08277EFCB31A}" srcOrd="0" destOrd="0" presId="urn:microsoft.com/office/officeart/2005/8/layout/hierarchy2"/>
    <dgm:cxn modelId="{0920CD1B-2F86-4C12-9E24-66DBE2C05264}" type="presParOf" srcId="{860025A2-DCD5-4C40-A2FF-7C5E85C5EC7D}" destId="{17AC9E94-0603-460B-87E1-C9C2186FF185}" srcOrd="1" destOrd="0" presId="urn:microsoft.com/office/officeart/2005/8/layout/hierarchy2"/>
    <dgm:cxn modelId="{DD6F8220-3368-40ED-B4AB-1C9CADCCCA42}" type="presParOf" srcId="{0D9421E1-4F46-43AF-9774-3E59F2C2FEC3}" destId="{C565AE9E-AA49-4FB1-BA3A-B992032C7653}" srcOrd="6" destOrd="0" presId="urn:microsoft.com/office/officeart/2005/8/layout/hierarchy2"/>
    <dgm:cxn modelId="{F053D2DC-2C7F-4246-9849-9492B543D88F}" type="presParOf" srcId="{C565AE9E-AA49-4FB1-BA3A-B992032C7653}" destId="{EEA3B0FE-F0CB-401F-97CC-E9ED593D7C72}" srcOrd="0" destOrd="0" presId="urn:microsoft.com/office/officeart/2005/8/layout/hierarchy2"/>
    <dgm:cxn modelId="{0347D1B0-9048-41F6-A479-AD76790FC78D}" type="presParOf" srcId="{0D9421E1-4F46-43AF-9774-3E59F2C2FEC3}" destId="{9740E98F-FEF3-47A4-BF44-60259F720523}" srcOrd="7" destOrd="0" presId="urn:microsoft.com/office/officeart/2005/8/layout/hierarchy2"/>
    <dgm:cxn modelId="{E84D5BC3-23CE-4ADC-A068-E421BCC6179D}" type="presParOf" srcId="{9740E98F-FEF3-47A4-BF44-60259F720523}" destId="{49D21A00-FE50-4D6C-8063-D903CECDFA26}" srcOrd="0" destOrd="0" presId="urn:microsoft.com/office/officeart/2005/8/layout/hierarchy2"/>
    <dgm:cxn modelId="{7FF58539-EF49-4AFF-9114-BBAB98532FE5}" type="presParOf" srcId="{9740E98F-FEF3-47A4-BF44-60259F720523}" destId="{1E98805F-5BD6-4077-97C7-558C93D43565}" srcOrd="1" destOrd="0" presId="urn:microsoft.com/office/officeart/2005/8/layout/hierarchy2"/>
    <dgm:cxn modelId="{0631D942-ADCB-4318-A483-9EA0E3DD8D7A}" type="presParOf" srcId="{0D9421E1-4F46-43AF-9774-3E59F2C2FEC3}" destId="{2B3A09C3-BE84-4CB1-B121-1C2A50E77BC2}" srcOrd="8" destOrd="0" presId="urn:microsoft.com/office/officeart/2005/8/layout/hierarchy2"/>
    <dgm:cxn modelId="{D0AADBF7-43CB-4A0E-96E7-C2CA0717B2C1}" type="presParOf" srcId="{2B3A09C3-BE84-4CB1-B121-1C2A50E77BC2}" destId="{0DDA1ED8-D9B4-47FC-8C06-E4CF481A24A3}" srcOrd="0" destOrd="0" presId="urn:microsoft.com/office/officeart/2005/8/layout/hierarchy2"/>
    <dgm:cxn modelId="{4EAB170B-B327-4255-BC83-1E96FFE06129}" type="presParOf" srcId="{0D9421E1-4F46-43AF-9774-3E59F2C2FEC3}" destId="{93C2CE06-8603-4B5E-B210-7D37C44D0B8F}" srcOrd="9" destOrd="0" presId="urn:microsoft.com/office/officeart/2005/8/layout/hierarchy2"/>
    <dgm:cxn modelId="{FB7AFD02-B0DB-4CB9-842C-2175EE6DA29C}" type="presParOf" srcId="{93C2CE06-8603-4B5E-B210-7D37C44D0B8F}" destId="{7DF2BCB2-D33C-4D8D-840B-78EF5B6E88AE}" srcOrd="0" destOrd="0" presId="urn:microsoft.com/office/officeart/2005/8/layout/hierarchy2"/>
    <dgm:cxn modelId="{B76249E5-A7C7-4513-BD29-D0595C4B12E2}" type="presParOf" srcId="{93C2CE06-8603-4B5E-B210-7D37C44D0B8F}" destId="{EFBDEF76-6578-44B3-94FE-6FC567E052EC}" srcOrd="1" destOrd="0" presId="urn:microsoft.com/office/officeart/2005/8/layout/hierarchy2"/>
    <dgm:cxn modelId="{CA1ADBC8-4009-45C5-8CE6-54957E429CEF}" type="presParOf" srcId="{45FE68B7-7C86-441C-A3E7-51DE2C9B32E4}" destId="{551F87A0-961D-4F7F-BBE6-6C07A220AA5A}" srcOrd="2" destOrd="0" presId="urn:microsoft.com/office/officeart/2005/8/layout/hierarchy2"/>
    <dgm:cxn modelId="{20244D25-D494-418A-ACAA-897379733171}" type="presParOf" srcId="{551F87A0-961D-4F7F-BBE6-6C07A220AA5A}" destId="{6C8622EF-BC2B-4F24-87BB-B4AFE594EE78}" srcOrd="0" destOrd="0" presId="urn:microsoft.com/office/officeart/2005/8/layout/hierarchy2"/>
    <dgm:cxn modelId="{AFC9A7C5-5A43-4D77-AA49-4750793EC3B0}" type="presParOf" srcId="{45FE68B7-7C86-441C-A3E7-51DE2C9B32E4}" destId="{C4359276-7F3A-46CF-8523-2F1760288148}" srcOrd="3" destOrd="0" presId="urn:microsoft.com/office/officeart/2005/8/layout/hierarchy2"/>
    <dgm:cxn modelId="{4FA49591-52C6-4948-BB8C-C6B8DBFA481A}" type="presParOf" srcId="{C4359276-7F3A-46CF-8523-2F1760288148}" destId="{D80129AD-588C-4C8A-B942-1E8694CF35BD}" srcOrd="0" destOrd="0" presId="urn:microsoft.com/office/officeart/2005/8/layout/hierarchy2"/>
    <dgm:cxn modelId="{A8E17804-506B-4051-9E0F-9CA02FAD8FAE}" type="presParOf" srcId="{C4359276-7F3A-46CF-8523-2F1760288148}" destId="{E737371C-DF3B-4484-91AE-90727B6A6ABB}" srcOrd="1" destOrd="0" presId="urn:microsoft.com/office/officeart/2005/8/layout/hierarchy2"/>
    <dgm:cxn modelId="{71CD9C51-04DA-4D46-83E8-0E5DE5771769}" type="presParOf" srcId="{E737371C-DF3B-4484-91AE-90727B6A6ABB}" destId="{68B0B4BF-7307-4136-901E-AACBB8C724D0}" srcOrd="0" destOrd="0" presId="urn:microsoft.com/office/officeart/2005/8/layout/hierarchy2"/>
    <dgm:cxn modelId="{F2F387BD-9CB1-4E0B-971C-22CB213CEF3A}" type="presParOf" srcId="{68B0B4BF-7307-4136-901E-AACBB8C724D0}" destId="{C50DB2BD-D7DC-4B2E-ADAC-086E5EB79D9D}" srcOrd="0" destOrd="0" presId="urn:microsoft.com/office/officeart/2005/8/layout/hierarchy2"/>
    <dgm:cxn modelId="{F619755D-F1D3-4542-AE92-B4E238C98A77}" type="presParOf" srcId="{E737371C-DF3B-4484-91AE-90727B6A6ABB}" destId="{A41DED6D-5844-4C60-B8BF-70BA91BF70FA}" srcOrd="1" destOrd="0" presId="urn:microsoft.com/office/officeart/2005/8/layout/hierarchy2"/>
    <dgm:cxn modelId="{0304876B-CA1C-4EB6-B121-419091A384A9}" type="presParOf" srcId="{A41DED6D-5844-4C60-B8BF-70BA91BF70FA}" destId="{783AB1A8-3C33-4D41-813F-370A1F9B6D87}" srcOrd="0" destOrd="0" presId="urn:microsoft.com/office/officeart/2005/8/layout/hierarchy2"/>
    <dgm:cxn modelId="{612D7204-E8B9-454F-86F3-1BACE952035A}" type="presParOf" srcId="{A41DED6D-5844-4C60-B8BF-70BA91BF70FA}" destId="{3BFA68CC-DE47-45A3-A18C-55115C1AF72F}" srcOrd="1" destOrd="0" presId="urn:microsoft.com/office/officeart/2005/8/layout/hierarchy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FEBA6-93EE-46FB-BE9A-2C7AE15B96DC}">
      <dsp:nvSpPr>
        <dsp:cNvPr id="0" name=""/>
        <dsp:cNvSpPr/>
      </dsp:nvSpPr>
      <dsp:spPr>
        <a:xfrm>
          <a:off x="1389395" y="72774"/>
          <a:ext cx="1505685" cy="150568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금융자료</a:t>
          </a:r>
          <a:endParaRPr lang="en-US" altLang="ko-KR" sz="1600" kern="1200" dirty="0" smtClean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 확보</a:t>
          </a:r>
          <a:endParaRPr lang="ko-KR" altLang="en-US" sz="1600" kern="1200" dirty="0"/>
        </a:p>
      </dsp:txBody>
      <dsp:txXfrm>
        <a:off x="1590153" y="336269"/>
        <a:ext cx="1104169" cy="677558"/>
      </dsp:txXfrm>
    </dsp:sp>
    <dsp:sp modelId="{9A9C1491-46A6-4592-8C40-E87D36109FFA}">
      <dsp:nvSpPr>
        <dsp:cNvPr id="0" name=""/>
        <dsp:cNvSpPr/>
      </dsp:nvSpPr>
      <dsp:spPr>
        <a:xfrm>
          <a:off x="1932696" y="1013828"/>
          <a:ext cx="1505685" cy="150568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컴퓨터 </a:t>
          </a:r>
          <a:endParaRPr lang="en-US" altLang="ko-KR" sz="1600" kern="1200" dirty="0" smtClean="0"/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파일 확보</a:t>
          </a:r>
          <a:endParaRPr lang="ko-KR" altLang="en-US" sz="1600" kern="1200" dirty="0"/>
        </a:p>
      </dsp:txBody>
      <dsp:txXfrm>
        <a:off x="2393185" y="1402796"/>
        <a:ext cx="903411" cy="828126"/>
      </dsp:txXfrm>
    </dsp:sp>
    <dsp:sp modelId="{C8742C63-2295-474C-8C48-5439D6B0B1BE}">
      <dsp:nvSpPr>
        <dsp:cNvPr id="0" name=""/>
        <dsp:cNvSpPr/>
      </dsp:nvSpPr>
      <dsp:spPr>
        <a:xfrm>
          <a:off x="846094" y="1013828"/>
          <a:ext cx="1505685" cy="150568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원시증빙 자료 확보</a:t>
          </a:r>
          <a:endParaRPr lang="ko-KR" altLang="en-US" sz="1600" kern="1200" dirty="0"/>
        </a:p>
      </dsp:txBody>
      <dsp:txXfrm>
        <a:off x="987879" y="1402796"/>
        <a:ext cx="903411" cy="828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0CFD6-F6A2-4D2C-9B65-EEE0A78097D3}">
      <dsp:nvSpPr>
        <dsp:cNvPr id="0" name=""/>
        <dsp:cNvSpPr/>
      </dsp:nvSpPr>
      <dsp:spPr>
        <a:xfrm>
          <a:off x="756588" y="2422822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총원가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774198" y="2440432"/>
        <a:ext cx="1167311" cy="566045"/>
      </dsp:txXfrm>
    </dsp:sp>
    <dsp:sp modelId="{A7E5FC22-21CF-4DA9-8608-68A1259953F9}">
      <dsp:nvSpPr>
        <dsp:cNvPr id="0" name=""/>
        <dsp:cNvSpPr/>
      </dsp:nvSpPr>
      <dsp:spPr>
        <a:xfrm rot="17692822">
          <a:off x="1627979" y="2191548"/>
          <a:ext cx="114329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43294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2171043" y="2176281"/>
        <a:ext cx="57164" cy="57164"/>
      </dsp:txXfrm>
    </dsp:sp>
    <dsp:sp modelId="{C4D84B18-199E-4C2F-B5D6-AC45280BE973}">
      <dsp:nvSpPr>
        <dsp:cNvPr id="0" name=""/>
        <dsp:cNvSpPr/>
      </dsp:nvSpPr>
      <dsp:spPr>
        <a:xfrm>
          <a:off x="2440132" y="1385639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공사원가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457742" y="1403249"/>
        <a:ext cx="1167311" cy="566045"/>
      </dsp:txXfrm>
    </dsp:sp>
    <dsp:sp modelId="{601977DE-F06C-44E7-A686-878B63DF381F}">
      <dsp:nvSpPr>
        <dsp:cNvPr id="0" name=""/>
        <dsp:cNvSpPr/>
      </dsp:nvSpPr>
      <dsp:spPr>
        <a:xfrm rot="17361085">
          <a:off x="3151678" y="980137"/>
          <a:ext cx="146861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468610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49268" y="956737"/>
        <a:ext cx="73430" cy="73430"/>
      </dsp:txXfrm>
    </dsp:sp>
    <dsp:sp modelId="{852F662F-2BA0-483D-BB33-4F5238A6C444}">
      <dsp:nvSpPr>
        <dsp:cNvPr id="0" name=""/>
        <dsp:cNvSpPr/>
      </dsp:nvSpPr>
      <dsp:spPr>
        <a:xfrm>
          <a:off x="4129304" y="0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재료비 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6914" y="17610"/>
        <a:ext cx="1167311" cy="566045"/>
      </dsp:txXfrm>
    </dsp:sp>
    <dsp:sp modelId="{CC1F0B37-E598-40B8-9756-A4A1E0C9650D}">
      <dsp:nvSpPr>
        <dsp:cNvPr id="0" name=""/>
        <dsp:cNvSpPr/>
      </dsp:nvSpPr>
      <dsp:spPr>
        <a:xfrm rot="18289469">
          <a:off x="3462015" y="1327229"/>
          <a:ext cx="84230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42308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62112" y="1319486"/>
        <a:ext cx="42115" cy="42115"/>
      </dsp:txXfrm>
    </dsp:sp>
    <dsp:sp modelId="{D7FFF4CA-9980-4051-81E8-2353AC8A6543}">
      <dsp:nvSpPr>
        <dsp:cNvPr id="0" name=""/>
        <dsp:cNvSpPr/>
      </dsp:nvSpPr>
      <dsp:spPr>
        <a:xfrm>
          <a:off x="4123676" y="694183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 smtClean="0">
              <a:solidFill>
                <a:schemeClr val="tx2">
                  <a:lumMod val="75000"/>
                </a:schemeClr>
              </a:solidFill>
            </a:rPr>
            <a:t>노무비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1286" y="711793"/>
        <a:ext cx="1167311" cy="566045"/>
      </dsp:txXfrm>
    </dsp:sp>
    <dsp:sp modelId="{CBD9B18E-B27E-4EE2-B3F2-705FE07E603A}">
      <dsp:nvSpPr>
        <dsp:cNvPr id="0" name=""/>
        <dsp:cNvSpPr/>
      </dsp:nvSpPr>
      <dsp:spPr>
        <a:xfrm>
          <a:off x="3642663" y="1672956"/>
          <a:ext cx="48101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81012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71144" y="1674246"/>
        <a:ext cx="24050" cy="24050"/>
      </dsp:txXfrm>
    </dsp:sp>
    <dsp:sp modelId="{4490BAC9-3D3C-483C-96C4-08277EFCB31A}">
      <dsp:nvSpPr>
        <dsp:cNvPr id="0" name=""/>
        <dsp:cNvSpPr/>
      </dsp:nvSpPr>
      <dsp:spPr>
        <a:xfrm>
          <a:off x="4123676" y="1385639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 smtClean="0">
              <a:solidFill>
                <a:schemeClr val="tx2">
                  <a:lumMod val="75000"/>
                </a:schemeClr>
              </a:solidFill>
            </a:rPr>
            <a:t>외주비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1286" y="1403249"/>
        <a:ext cx="1167311" cy="566045"/>
      </dsp:txXfrm>
    </dsp:sp>
    <dsp:sp modelId="{C565AE9E-AA49-4FB1-BA3A-B992032C7653}">
      <dsp:nvSpPr>
        <dsp:cNvPr id="0" name=""/>
        <dsp:cNvSpPr/>
      </dsp:nvSpPr>
      <dsp:spPr>
        <a:xfrm rot="3310531">
          <a:off x="3462015" y="2018684"/>
          <a:ext cx="84230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42308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62112" y="2010942"/>
        <a:ext cx="42115" cy="42115"/>
      </dsp:txXfrm>
    </dsp:sp>
    <dsp:sp modelId="{49D21A00-FE50-4D6C-8063-D903CECDFA26}">
      <dsp:nvSpPr>
        <dsp:cNvPr id="0" name=""/>
        <dsp:cNvSpPr/>
      </dsp:nvSpPr>
      <dsp:spPr>
        <a:xfrm>
          <a:off x="4123676" y="2077094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 smtClean="0">
              <a:solidFill>
                <a:schemeClr val="tx2">
                  <a:lumMod val="75000"/>
                </a:schemeClr>
              </a:solidFill>
            </a:rPr>
            <a:t>용지비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1286" y="2094704"/>
        <a:ext cx="1167311" cy="566045"/>
      </dsp:txXfrm>
    </dsp:sp>
    <dsp:sp modelId="{2B3A09C3-BE84-4CB1-B121-1C2A50E77BC2}">
      <dsp:nvSpPr>
        <dsp:cNvPr id="0" name=""/>
        <dsp:cNvSpPr/>
      </dsp:nvSpPr>
      <dsp:spPr>
        <a:xfrm rot="4249260">
          <a:off x="3151081" y="2364412"/>
          <a:ext cx="146417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464177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46565" y="2341123"/>
        <a:ext cx="73208" cy="73208"/>
      </dsp:txXfrm>
    </dsp:sp>
    <dsp:sp modelId="{7DF2BCB2-D33C-4D8D-840B-78EF5B6E88AE}">
      <dsp:nvSpPr>
        <dsp:cNvPr id="0" name=""/>
        <dsp:cNvSpPr/>
      </dsp:nvSpPr>
      <dsp:spPr>
        <a:xfrm>
          <a:off x="4123676" y="2768550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경비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1286" y="2786160"/>
        <a:ext cx="1167311" cy="566045"/>
      </dsp:txXfrm>
    </dsp:sp>
    <dsp:sp modelId="{551F87A0-961D-4F7F-BBE6-6C07A220AA5A}">
      <dsp:nvSpPr>
        <dsp:cNvPr id="0" name=""/>
        <dsp:cNvSpPr/>
      </dsp:nvSpPr>
      <dsp:spPr>
        <a:xfrm rot="3907178">
          <a:off x="1627979" y="3228731"/>
          <a:ext cx="114329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43294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2171043" y="3213464"/>
        <a:ext cx="57164" cy="57164"/>
      </dsp:txXfrm>
    </dsp:sp>
    <dsp:sp modelId="{D80129AD-588C-4C8A-B942-1E8694CF35BD}">
      <dsp:nvSpPr>
        <dsp:cNvPr id="0" name=""/>
        <dsp:cNvSpPr/>
      </dsp:nvSpPr>
      <dsp:spPr>
        <a:xfrm>
          <a:off x="2440132" y="3460005"/>
          <a:ext cx="1202531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일반관리비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457742" y="3477615"/>
        <a:ext cx="1167311" cy="566045"/>
      </dsp:txXfrm>
    </dsp:sp>
    <dsp:sp modelId="{68B0B4BF-7307-4136-901E-AACBB8C724D0}">
      <dsp:nvSpPr>
        <dsp:cNvPr id="0" name=""/>
        <dsp:cNvSpPr/>
      </dsp:nvSpPr>
      <dsp:spPr>
        <a:xfrm>
          <a:off x="3642663" y="3747323"/>
          <a:ext cx="48101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81012" y="13315"/>
              </a:lnTo>
            </a:path>
          </a:pathLst>
        </a:custGeom>
        <a:noFill/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871144" y="3748613"/>
        <a:ext cx="24050" cy="24050"/>
      </dsp:txXfrm>
    </dsp:sp>
    <dsp:sp modelId="{783AB1A8-3C33-4D41-813F-370A1F9B6D87}">
      <dsp:nvSpPr>
        <dsp:cNvPr id="0" name=""/>
        <dsp:cNvSpPr/>
      </dsp:nvSpPr>
      <dsp:spPr>
        <a:xfrm>
          <a:off x="4123676" y="3460005"/>
          <a:ext cx="1215735" cy="60126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chemeClr val="tx2">
                  <a:lumMod val="75000"/>
                </a:schemeClr>
              </a:solidFill>
            </a:rPr>
            <a:t>일반관리비</a:t>
          </a:r>
          <a:endParaRPr lang="ko-KR" altLang="en-US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41286" y="3477615"/>
        <a:ext cx="1180515" cy="566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677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32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559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925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79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00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81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573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69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80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13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F9B3-12C2-43B4-B42C-FA6F3EB654A0}" type="datetimeFigureOut">
              <a:rPr lang="ko-KR" altLang="en-US" smtClean="0"/>
              <a:pPr/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15882-1EE7-47F4-84AA-70CE6EC46E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80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 name="1_Office 테마">
    <p:bg>
      <p:bgPr>
        <a:solidFill>
          <a:srgbClr val="EE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84E6F9B3-12C2-43B4-B42C-FA6F3EB654A0}" type="datetime1">
              <a:rPr lang="ko-KR" altLang="en-US"/>
              <a:pPr lvl="0">
                <a:defRPr lang="ko-KR" altLang="en-US"/>
              </a:pPr>
              <a:t>2017-10-15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6AC15882-1EE7-47F4-84AA-70CE6EC46E1C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27584" y="2060848"/>
            <a:ext cx="7632848" cy="1656184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>
            <a:off x="1907704" y="4869160"/>
            <a:ext cx="547260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75656" y="2348880"/>
            <a:ext cx="62646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세무조사와 대책</a:t>
            </a:r>
            <a:endParaRPr lang="ko-KR" altLang="en-US" sz="5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3149" y="3963583"/>
            <a:ext cx="4129116" cy="254961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3600" dirty="0">
                <a:solidFill>
                  <a:srgbClr val="404040"/>
                </a:solidFill>
                <a:latin typeface="한컴 윤고딕 230"/>
                <a:ea typeface="한컴 윤고딕 230"/>
              </a:rPr>
              <a:t>세무법인 다솔 </a:t>
            </a:r>
            <a:r>
              <a:rPr lang="en-US" altLang="ko-KR" sz="3600" dirty="0">
                <a:solidFill>
                  <a:srgbClr val="404040"/>
                </a:solidFill>
                <a:latin typeface="한컴 윤고딕 230"/>
                <a:ea typeface="한컴 윤고딕 230"/>
              </a:rPr>
              <a:t>T&amp;C </a:t>
            </a: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3600" dirty="0">
                <a:solidFill>
                  <a:srgbClr val="404040"/>
                </a:solidFill>
                <a:latin typeface="한컴 윤고딕 230"/>
                <a:ea typeface="한컴 윤고딕 230"/>
              </a:rPr>
              <a:t>대표세무사 이 강 오</a:t>
            </a:r>
          </a:p>
          <a:p>
            <a:pPr>
              <a:lnSpc>
                <a:spcPct val="150000"/>
              </a:lnSpc>
              <a:defRPr lang="ko-KR" altLang="en-US"/>
            </a:pP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세무조사 진행 과정</a:t>
            </a:r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115616" y="1664804"/>
            <a:ext cx="1116124" cy="10441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세무조사사전통지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059832" y="1664804"/>
            <a:ext cx="1116124" cy="10441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조사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착수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996146" y="1664804"/>
            <a:ext cx="1116124" cy="10441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조사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종결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948264" y="1662220"/>
            <a:ext cx="1116124" cy="10441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조사결과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통지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cxnSp>
        <p:nvCxnSpPr>
          <p:cNvPr id="4" name="직선 화살표 연결선 3"/>
          <p:cNvCxnSpPr>
            <a:stCxn id="2" idx="3"/>
            <a:endCxn id="23" idx="1"/>
          </p:cNvCxnSpPr>
          <p:nvPr/>
        </p:nvCxnSpPr>
        <p:spPr>
          <a:xfrm>
            <a:off x="2231740" y="2186862"/>
            <a:ext cx="828092" cy="0"/>
          </a:xfrm>
          <a:prstGeom prst="straightConnector1">
            <a:avLst/>
          </a:prstGeom>
          <a:ln w="44450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>
            <a:off x="4183858" y="2186862"/>
            <a:ext cx="835994" cy="0"/>
          </a:xfrm>
          <a:prstGeom prst="straightConnector1">
            <a:avLst/>
          </a:prstGeom>
          <a:ln w="44450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>
            <a:off x="6112270" y="2186862"/>
            <a:ext cx="835994" cy="0"/>
          </a:xfrm>
          <a:prstGeom prst="straightConnector1">
            <a:avLst/>
          </a:prstGeom>
          <a:ln w="44450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39752" y="1825079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10</a:t>
            </a:r>
            <a:r>
              <a:rPr lang="ko-KR" altLang="en-US" sz="1400" dirty="0" smtClean="0"/>
              <a:t>일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247964" y="160963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20</a:t>
            </a:r>
            <a:r>
              <a:rPr lang="ko-KR" altLang="en-US" sz="1400" dirty="0" smtClean="0"/>
              <a:t>일</a:t>
            </a:r>
            <a:endParaRPr lang="en-US" altLang="ko-KR" sz="1400" dirty="0" smtClean="0"/>
          </a:p>
          <a:p>
            <a:r>
              <a:rPr lang="en-US" altLang="ko-KR" sz="1400" dirty="0" smtClean="0"/>
              <a:t>~3</a:t>
            </a:r>
            <a:r>
              <a:rPr lang="ko-KR" altLang="en-US" sz="1400" dirty="0" smtClean="0"/>
              <a:t>월</a:t>
            </a:r>
            <a:endParaRPr lang="ko-KR" alt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242235" y="1794014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20</a:t>
            </a:r>
            <a:r>
              <a:rPr lang="ko-KR" altLang="en-US" sz="1400" dirty="0" smtClean="0"/>
              <a:t>일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22768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mtClean="0"/>
              <a:t>조사진행</a:t>
            </a:r>
            <a:endParaRPr lang="ko-KR" alt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719572" y="2852936"/>
            <a:ext cx="183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1400" dirty="0" smtClean="0"/>
              <a:t>10</a:t>
            </a:r>
            <a:r>
              <a:rPr lang="ko-KR" altLang="en-US" sz="1400" dirty="0" smtClean="0"/>
              <a:t>일전</a:t>
            </a:r>
            <a:r>
              <a:rPr lang="en-US" altLang="ko-KR" sz="1400" dirty="0" smtClean="0"/>
              <a:t>(15)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사전통지생략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(</a:t>
            </a:r>
            <a:r>
              <a:rPr lang="ko-KR" altLang="en-US" sz="1400" dirty="0" smtClean="0"/>
              <a:t>예치조사</a:t>
            </a:r>
            <a:r>
              <a:rPr lang="en-US" altLang="ko-KR" sz="1400" dirty="0" smtClean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조사연기신청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중복조사 검토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조사반 성향파악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준비서류검토</a:t>
            </a:r>
            <a:endParaRPr lang="ko-KR" alt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2667024" y="2839576"/>
            <a:ext cx="1904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조사공무원 응대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영업현황 및 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</a:t>
            </a:r>
            <a:r>
              <a:rPr lang="ko-KR" altLang="en-US" sz="1400" dirty="0" smtClean="0"/>
              <a:t>애로점 설명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 성격 파악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 방향 예측</a:t>
            </a:r>
            <a:endParaRPr lang="en-US" altLang="ko-KR" sz="14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730456" y="2839576"/>
            <a:ext cx="183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소명요구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조사중</a:t>
            </a:r>
            <a:r>
              <a:rPr lang="ko-KR" altLang="en-US" sz="1400" dirty="0"/>
              <a:t>지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조사연장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쟁점파</a:t>
            </a:r>
            <a:r>
              <a:rPr lang="ko-KR" altLang="en-US" sz="1400" dirty="0"/>
              <a:t>악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과세자문신청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금융조사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(</a:t>
            </a:r>
            <a:r>
              <a:rPr lang="ko-KR" altLang="en-US" sz="1400" dirty="0" smtClean="0"/>
              <a:t>지방청장 승인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6496102" y="2852936"/>
            <a:ext cx="257639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조기결정신청</a:t>
            </a:r>
            <a:endParaRPr lang="en-US" altLang="ko-KR" sz="1400" dirty="0" smtClean="0"/>
          </a:p>
          <a:p>
            <a:r>
              <a:rPr lang="en-US" altLang="ko-KR" sz="1400" dirty="0" smtClean="0"/>
              <a:t>  (</a:t>
            </a:r>
            <a:r>
              <a:rPr lang="ko-KR" altLang="en-US" sz="1400" dirty="0" err="1" smtClean="0"/>
              <a:t>납부불성실가산세</a:t>
            </a:r>
            <a:r>
              <a:rPr lang="ko-KR" altLang="en-US" sz="1400" dirty="0" smtClean="0"/>
              <a:t> 감면</a:t>
            </a:r>
            <a:r>
              <a:rPr lang="en-US" altLang="ko-KR" sz="1400" dirty="0" smtClean="0"/>
              <a:t>)</a:t>
            </a:r>
          </a:p>
          <a:p>
            <a:r>
              <a:rPr lang="en-US" altLang="ko-KR" sz="1400" dirty="0" smtClean="0"/>
              <a:t>-&gt;</a:t>
            </a:r>
            <a:r>
              <a:rPr lang="ko-KR" altLang="en-US" sz="1400" dirty="0" smtClean="0"/>
              <a:t>불복청구 가능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소득금액변동통지</a:t>
            </a:r>
            <a:endParaRPr lang="en-US" altLang="ko-KR" sz="1400" dirty="0" smtClean="0"/>
          </a:p>
          <a:p>
            <a:r>
              <a:rPr lang="en-US" altLang="ko-KR" sz="1400" dirty="0" smtClean="0"/>
              <a:t>-&gt;</a:t>
            </a:r>
            <a:r>
              <a:rPr lang="ko-KR" altLang="en-US" sz="1400" dirty="0" smtClean="0"/>
              <a:t>다음달 </a:t>
            </a:r>
            <a:r>
              <a:rPr lang="en-US" altLang="ko-KR" sz="1400" dirty="0" smtClean="0"/>
              <a:t>10</a:t>
            </a:r>
            <a:r>
              <a:rPr lang="ko-KR" altLang="en-US" sz="1400" dirty="0" smtClean="0"/>
              <a:t>일 원천징수 납부</a:t>
            </a:r>
            <a:endParaRPr lang="en-US" altLang="ko-KR" sz="1400" dirty="0" smtClean="0"/>
          </a:p>
          <a:p>
            <a:r>
              <a:rPr lang="en-US" altLang="ko-KR" sz="1400" dirty="0" smtClean="0"/>
              <a:t>-&gt;</a:t>
            </a:r>
            <a:r>
              <a:rPr lang="ko-KR" altLang="en-US" sz="1400" dirty="0" smtClean="0"/>
              <a:t>다음다음달 말 종합소득세 추가신고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자진납부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과세적부심사청</a:t>
            </a:r>
            <a:r>
              <a:rPr lang="ko-KR" altLang="en-US" sz="1400" dirty="0"/>
              <a:t>구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ko-KR" altLang="en-US" sz="1400" dirty="0" smtClean="0"/>
              <a:t>조세불복청구</a:t>
            </a:r>
            <a:endParaRPr lang="en-US" altLang="ko-KR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33932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06326" y="309382"/>
            <a:ext cx="11720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세무조사 대응방안</a:t>
            </a:r>
            <a:endParaRPr lang="ko-KR" altLang="en-US" sz="36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188" y="1268413"/>
            <a:ext cx="7486650" cy="4478149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>
              <a:defRPr/>
            </a:pPr>
            <a:r>
              <a:rPr lang="ko-KR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⦁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조사착수 전의 대응방안</a:t>
            </a:r>
            <a:endParaRPr lang="ko-KR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조사대상자의 선정사유 파악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사전 세무진단 여부 검토 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장부 및 증빙서류의 사전검토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조사담당자의 성향파악 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세무대리인의 선정여부 </a:t>
            </a:r>
            <a:endParaRPr lang="en-US" altLang="ko-KR" sz="20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endParaRPr lang="en-US" altLang="ko-KR" sz="105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endParaRPr lang="ko-KR" altLang="en-US" sz="105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⦁</a:t>
            </a:r>
            <a:r>
              <a:rPr lang="en-US" altLang="ko-K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조사착수</a:t>
            </a:r>
            <a:endParaRPr lang="ko-KR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세무공무원 응대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요구사항의 대응요령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쟁점사항의 검토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일일보고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및 중간보고 사항의 확인</a:t>
            </a:r>
          </a:p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 쟁점사항의 문제점 확인 및 예상세액 추정</a:t>
            </a:r>
          </a:p>
        </p:txBody>
      </p:sp>
    </p:spTree>
    <p:extLst>
      <p:ext uri="{BB962C8B-B14F-4D97-AF65-F5344CB8AC3E}">
        <p14:creationId xmlns:p14="http://schemas.microsoft.com/office/powerpoint/2010/main" val="98238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40144" y="296652"/>
            <a:ext cx="7345363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>
              <a:defRPr/>
            </a:pPr>
            <a:r>
              <a:rPr lang="ko-KR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세무조사의 대응방안 </a:t>
            </a:r>
            <a:endParaRPr lang="en-US" altLang="ko-KR" sz="360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latinLnBrk="1">
              <a:defRPr/>
            </a:pPr>
            <a:endParaRPr lang="en-US" altLang="ko-KR" sz="3200" b="1" dirty="0">
              <a:solidFill>
                <a:prstClr val="black">
                  <a:lumMod val="75000"/>
                  <a:lumOff val="25000"/>
                </a:prst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marL="457200" indent="-4572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사전대비만이 최선의 방안이다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세무조사의 핵심은 원시증빙서류의 확보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컴퓨터 자료의 확보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금융계좌의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확인이다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 진행 중에 무슨 일이 일어날지 아무도 예측하기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힘들다</a:t>
            </a:r>
            <a:r>
              <a:rPr lang="en-US" altLang="ko-K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세무공무원의 문제제기에 대한 내용을 빨리 파악하고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대응책을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세워야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한다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55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세무조사의 결정적 증거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941684418"/>
              </p:ext>
            </p:extLst>
          </p:nvPr>
        </p:nvGraphicFramePr>
        <p:xfrm>
          <a:off x="2429762" y="1232756"/>
          <a:ext cx="428447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9494"/>
              </p:ext>
            </p:extLst>
          </p:nvPr>
        </p:nvGraphicFramePr>
        <p:xfrm>
          <a:off x="1061610" y="3969060"/>
          <a:ext cx="7020780" cy="2628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761"/>
                <a:gridCol w="4906019"/>
              </a:tblGrid>
              <a:tr h="4037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tx1"/>
                          </a:solidFill>
                        </a:rPr>
                        <a:t>구 분</a:t>
                      </a:r>
                      <a:endParaRPr lang="ko-KR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tx1"/>
                          </a:solidFill>
                        </a:rPr>
                        <a:t>확 보 수 단</a:t>
                      </a:r>
                      <a:endParaRPr lang="ko-KR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376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금융자료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차명계좌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(FIU,STR,CTR)</a:t>
                      </a: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탈세제보</a:t>
                      </a:r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사업용 계좌와 차명 계좌와의 거래추적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376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원시증빙자료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사무실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현장 등 예치조사</a:t>
                      </a:r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계약서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이중장부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거래명세표 등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691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컴퓨터 파일확보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삭제파일의 복구</a:t>
                      </a:r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-USB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등의 확보</a:t>
                      </a:r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업종별 관리프로그램 확보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9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신고 전 사전안내자료의 관리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977340"/>
              </p:ext>
            </p:extLst>
          </p:nvPr>
        </p:nvGraphicFramePr>
        <p:xfrm>
          <a:off x="1079612" y="1700808"/>
          <a:ext cx="7488832" cy="2124236"/>
        </p:xfrm>
        <a:graphic>
          <a:graphicData uri="http://schemas.openxmlformats.org/drawingml/2006/table">
            <a:tbl>
              <a:tblPr/>
              <a:tblGrid>
                <a:gridCol w="7488832"/>
              </a:tblGrid>
              <a:tr h="21242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~12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월까지 귀 법인의 법인신용카드를 업무무관 또는 개인적으로 사용한 것으로 보이는 금액은 다음과 같습니다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신변잡화 및 가정용품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구입액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업무무관업소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이용액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개인적 치료비용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15,000,000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공휴일 사용 및 거주지근처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사용액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백화점 등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대형마트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사용액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20,000,000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89473"/>
              </p:ext>
            </p:extLst>
          </p:nvPr>
        </p:nvGraphicFramePr>
        <p:xfrm>
          <a:off x="1079612" y="4329100"/>
          <a:ext cx="7452828" cy="1836204"/>
        </p:xfrm>
        <a:graphic>
          <a:graphicData uri="http://schemas.openxmlformats.org/drawingml/2006/table">
            <a:tbl>
              <a:tblPr/>
              <a:tblGrid>
                <a:gridCol w="7452828"/>
              </a:tblGrid>
              <a:tr h="18362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2017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~12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월까지 귀 법인의 손익계산서와 공사원가명세서의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계정과목중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세금계산서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신용카드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현금영수증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원천징수지급명세서 등 정규증빙수취금액이 과소한 것으로 분석된 금액이 다음과 같습니다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수취대상금액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5,000,000,000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수취금액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3,500,000,000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차이금액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1,500,000,000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71537" y="1277035"/>
            <a:ext cx="2935419" cy="315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업무무관 및 사적</a:t>
            </a:r>
            <a:r>
              <a:rPr kumimoji="1" lang="en-US" alt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</a:t>
            </a:r>
            <a:r>
              <a:rPr kumimoji="1" 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사용혐의</a:t>
            </a: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적격증빙 분석자료</a:t>
            </a: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637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밀알정보시스템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2813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483768" y="1148351"/>
            <a:ext cx="6066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b="1" dirty="0">
                <a:solidFill>
                  <a:srgbClr val="0070C0"/>
                </a:solidFill>
              </a:rPr>
              <a:t>§ </a:t>
            </a:r>
            <a:r>
              <a:rPr lang="ko-KR" altLang="en-US" sz="1400" b="1" dirty="0">
                <a:solidFill>
                  <a:srgbClr val="0070C0"/>
                </a:solidFill>
              </a:rPr>
              <a:t>세무공무원이 여러분의 일상을 지켜보고 있다 </a:t>
            </a:r>
            <a:r>
              <a:rPr lang="en-US" altLang="ko-KR" sz="1400" b="1" dirty="0">
                <a:solidFill>
                  <a:srgbClr val="0070C0"/>
                </a:solidFill>
              </a:rPr>
              <a:t>§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30003040" descr="EMB00000c2828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56128"/>
            <a:ext cx="4788532" cy="501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998471" y="6485149"/>
            <a:ext cx="29177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sz="1100" b="1" dirty="0"/>
              <a:t>* </a:t>
            </a:r>
            <a:r>
              <a:rPr lang="en-US" altLang="ko-KR" sz="1100" b="1" dirty="0" err="1"/>
              <a:t>김동호기자의</a:t>
            </a:r>
            <a:r>
              <a:rPr lang="en-US" altLang="ko-KR" sz="1100" b="1" dirty="0"/>
              <a:t> </a:t>
            </a:r>
            <a:r>
              <a:rPr lang="en-US" altLang="ko-KR" sz="1100" b="1" dirty="0" err="1"/>
              <a:t>경제비타민</a:t>
            </a:r>
            <a:r>
              <a:rPr lang="en-US" altLang="ko-KR" sz="1100" b="1" dirty="0"/>
              <a:t> </a:t>
            </a:r>
            <a:r>
              <a:rPr lang="en-US" altLang="ko-KR" sz="1100" b="1" dirty="0" err="1"/>
              <a:t>중에서</a:t>
            </a:r>
            <a:r>
              <a:rPr lang="en-US" altLang="ko-KR" sz="1100" b="1" dirty="0"/>
              <a:t>(2015.1)</a:t>
            </a:r>
          </a:p>
        </p:txBody>
      </p:sp>
    </p:spTree>
    <p:extLst>
      <p:ext uri="{BB962C8B-B14F-4D97-AF65-F5344CB8AC3E}">
        <p14:creationId xmlns:p14="http://schemas.microsoft.com/office/powerpoint/2010/main" val="9014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-1283905" y="316700"/>
            <a:ext cx="11720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주요 조사 내용</a:t>
            </a:r>
            <a:endParaRPr lang="ko-KR" altLang="en-US" sz="36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9" name="직사각형 1"/>
          <p:cNvSpPr>
            <a:spLocks noChangeArrowheads="1"/>
          </p:cNvSpPr>
          <p:nvPr/>
        </p:nvSpPr>
        <p:spPr bwMode="auto">
          <a:xfrm>
            <a:off x="539750" y="1484313"/>
            <a:ext cx="8299450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ko-KR" altLang="en-US" sz="2800" b="1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회사의 개황파악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기업의 내부통제조직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인적구성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및 조직도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담당업무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회계흐름 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상품 및 제품의 유통경로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생산 및 판매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기업의 지점 및 해외사무소 등의 현황파악</a:t>
            </a:r>
            <a:endParaRPr lang="en-US" altLang="ko-KR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en-US" altLang="ko-KR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⦁ 영업형태 및 </a:t>
            </a:r>
            <a:r>
              <a:rPr lang="ko-KR" altLang="en-US" b="1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자산보유형황</a:t>
            </a:r>
            <a:r>
              <a:rPr lang="ko-KR" altLang="en-US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파악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상품의 유통경로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주거래처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운송수단 등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대금결제조건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부동산 등 자산현황 및 보유목적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이용실태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사적 사용여부 등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66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-1283905" y="316700"/>
            <a:ext cx="11720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주요 조사 내용</a:t>
            </a:r>
            <a:endParaRPr lang="ko-KR" altLang="en-US" sz="36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6" name="직사각형 1"/>
          <p:cNvSpPr>
            <a:spLocks noChangeArrowheads="1"/>
          </p:cNvSpPr>
          <p:nvPr/>
        </p:nvSpPr>
        <p:spPr bwMode="auto">
          <a:xfrm>
            <a:off x="611561" y="1448780"/>
            <a:ext cx="8424936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/>
            <a:r>
              <a:rPr lang="ko-KR" altLang="en-US" sz="2800" b="1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800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내부통제조직 및 회계처리시스템의 파악</a:t>
            </a:r>
          </a:p>
          <a:p>
            <a:pPr latinLnBrk="1"/>
            <a:r>
              <a:rPr lang="en-US" altLang="ko-KR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계정과목의 분류기준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회계처리 담당자의 경력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대주주와의 관계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회계담당자별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업무분장내역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내부통제조직의 구비여부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회계감사보고서 및 감사의견 및 관련서류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일보 및 월보 작성여부</a:t>
            </a: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기업자금의 통제수단 및 내부감사제도의 운영현황</a:t>
            </a:r>
            <a:endParaRPr lang="en-US" altLang="ko-KR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atinLnBrk="1"/>
            <a:endParaRPr lang="en-US" altLang="ko-KR" sz="2800" b="1" dirty="0" smtClean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sz="2800" b="1" dirty="0" smtClean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sz="2800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재무제표의 분석 및 증빙서류의 </a:t>
            </a:r>
            <a:r>
              <a:rPr lang="ko-KR" altLang="en-US" sz="2800" b="1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실제성</a:t>
            </a:r>
            <a:r>
              <a:rPr lang="ko-KR" altLang="en-US" sz="2800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확인</a:t>
            </a:r>
          </a:p>
          <a:p>
            <a:pPr latinLnBrk="1"/>
            <a:r>
              <a:rPr lang="en-US" altLang="ko-KR" sz="24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각 계정과목별 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년치의 비율 증감요인 분석 및 </a:t>
            </a:r>
            <a:r>
              <a:rPr lang="ko-KR" altLang="en-US" dirty="0" smtClean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이상항목확인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자금흐름과 지출증빙의 </a:t>
            </a:r>
            <a:r>
              <a:rPr lang="ko-KR" altLang="en-US" dirty="0" smtClean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일치 여부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59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985922" y="359949"/>
            <a:ext cx="7172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dirty="0">
                <a:solidFill>
                  <a:srgbClr val="404040"/>
                </a:solidFill>
                <a:latin typeface="+mn-ea"/>
              </a:rPr>
              <a:t>중복조사의 금지 등</a:t>
            </a:r>
            <a:r>
              <a:rPr lang="en-US" altLang="ko-KR" sz="2800" b="1" dirty="0">
                <a:solidFill>
                  <a:srgbClr val="404040"/>
                </a:solidFill>
                <a:latin typeface="+mn-ea"/>
              </a:rPr>
              <a:t>(</a:t>
            </a:r>
            <a:r>
              <a:rPr lang="ko-KR" altLang="en-US" sz="2800" b="1" dirty="0" err="1">
                <a:solidFill>
                  <a:srgbClr val="404040"/>
                </a:solidFill>
                <a:latin typeface="+mn-ea"/>
              </a:rPr>
              <a:t>국기법</a:t>
            </a:r>
            <a:r>
              <a:rPr lang="ko-KR" altLang="en-US" sz="2800" b="1" dirty="0">
                <a:solidFill>
                  <a:srgbClr val="404040"/>
                </a:solidFill>
                <a:latin typeface="+mn-ea"/>
              </a:rPr>
              <a:t> 제</a:t>
            </a:r>
            <a:r>
              <a:rPr lang="en-US" altLang="ko-KR" sz="2800" b="1" dirty="0">
                <a:solidFill>
                  <a:srgbClr val="404040"/>
                </a:solidFill>
                <a:latin typeface="+mn-ea"/>
              </a:rPr>
              <a:t>81</a:t>
            </a:r>
            <a:r>
              <a:rPr lang="ko-KR" altLang="en-US" sz="2800" b="1" dirty="0">
                <a:solidFill>
                  <a:srgbClr val="404040"/>
                </a:solidFill>
                <a:latin typeface="+mn-ea"/>
              </a:rPr>
              <a:t>조의 </a:t>
            </a:r>
            <a:r>
              <a:rPr lang="en-US" altLang="ko-KR" sz="2800" b="1" dirty="0">
                <a:solidFill>
                  <a:srgbClr val="404040"/>
                </a:solidFill>
                <a:latin typeface="+mn-ea"/>
              </a:rPr>
              <a:t>4) </a:t>
            </a:r>
            <a:endParaRPr lang="ko-KR" altLang="en-US" sz="2800" b="1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10" name="직사각형 1"/>
          <p:cNvSpPr>
            <a:spLocks noChangeArrowheads="1"/>
          </p:cNvSpPr>
          <p:nvPr/>
        </p:nvSpPr>
        <p:spPr bwMode="auto">
          <a:xfrm>
            <a:off x="863502" y="1628800"/>
            <a:ext cx="8118475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ko-KR" altLang="en-US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세무공무원은 다음에 해당하는 경우가 아니면 </a:t>
            </a:r>
            <a:endParaRPr lang="en-US" altLang="ko-KR" sz="22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sz="2200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같은 세목 및 같은 과세기간에 대하여 재조사를 할 수 없다</a:t>
            </a:r>
            <a:r>
              <a:rPr lang="en-US" altLang="ko-KR" sz="2200" b="1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atinLnBrk="1"/>
            <a:endParaRPr lang="ko-KR" altLang="en-US" sz="15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50000"/>
              </a:lnSpc>
            </a:pPr>
            <a:r>
              <a:rPr lang="ko-KR" altLang="en-US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① 조세탈루의 혐의를 인정할 만한 명백한 자료가 있는 경우</a:t>
            </a:r>
            <a:endParaRPr lang="en-US" altLang="ko-KR" sz="22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50000"/>
              </a:lnSpc>
            </a:pPr>
            <a:endParaRPr lang="ko-KR" altLang="en-US" sz="5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50000"/>
              </a:lnSpc>
            </a:pPr>
            <a:r>
              <a:rPr lang="ko-KR" altLang="en-US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② 거래상대방에 대한 조사가 필요한 경우</a:t>
            </a:r>
            <a:endParaRPr lang="en-US" altLang="ko-KR" sz="2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50000"/>
              </a:lnSpc>
            </a:pPr>
            <a:endParaRPr lang="ko-KR" altLang="en-US" sz="5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50000"/>
              </a:lnSpc>
            </a:pPr>
            <a:r>
              <a:rPr lang="ko-KR" altLang="en-US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③ </a:t>
            </a:r>
            <a:r>
              <a:rPr lang="en-US" altLang="ko-KR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22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개 이상의 과세기간과 관련하여 잘못이 있는 경우</a:t>
            </a:r>
          </a:p>
        </p:txBody>
      </p:sp>
    </p:spTree>
    <p:extLst>
      <p:ext uri="{BB962C8B-B14F-4D97-AF65-F5344CB8AC3E}">
        <p14:creationId xmlns:p14="http://schemas.microsoft.com/office/powerpoint/2010/main" val="40025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87514" y="1304764"/>
            <a:ext cx="7008650" cy="429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일자리 창출 중소기업</a:t>
            </a:r>
            <a:endParaRPr kumimoji="1" 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세무조사 사전통지를 받은 후 세무조사 개시 </a:t>
            </a: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3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일전까지 “세무조사 유예신청서” 제출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dirty="0"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표창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세무조사의 유예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075893"/>
              </p:ext>
            </p:extLst>
          </p:nvPr>
        </p:nvGraphicFramePr>
        <p:xfrm>
          <a:off x="1079612" y="2168860"/>
          <a:ext cx="7016552" cy="1620180"/>
        </p:xfrm>
        <a:graphic>
          <a:graphicData uri="http://schemas.openxmlformats.org/drawingml/2006/table">
            <a:tbl>
              <a:tblPr/>
              <a:tblGrid>
                <a:gridCol w="3508276"/>
                <a:gridCol w="3508276"/>
              </a:tblGrid>
              <a:tr h="47959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유예조건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 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14058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대비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17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상시근로자가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2%(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최소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증가했거나 증가계획이 있는 중소기업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조사착수 예정일부터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지방소재 기업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55821"/>
              </p:ext>
            </p:extLst>
          </p:nvPr>
        </p:nvGraphicFramePr>
        <p:xfrm>
          <a:off x="1115616" y="4365104"/>
          <a:ext cx="6980548" cy="1908212"/>
        </p:xfrm>
        <a:graphic>
          <a:graphicData uri="http://schemas.openxmlformats.org/drawingml/2006/table">
            <a:tbl>
              <a:tblPr/>
              <a:tblGrid>
                <a:gridCol w="5703371"/>
                <a:gridCol w="1277177"/>
              </a:tblGrid>
              <a:tr h="4473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유예조건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 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6081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국세청장 이상의 표창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지방청장 표창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산업통상자원부 또는 고용노동부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추천자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중 국무총리표창 이상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고용노동부 장관 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5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9144000" cy="366656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t="9280" b="9920"/>
          <a:stretch>
            <a:fillRect/>
          </a:stretch>
        </p:blipFill>
        <p:spPr>
          <a:xfrm>
            <a:off x="0" y="-5"/>
            <a:ext cx="9144000" cy="3433487"/>
          </a:xfrm>
          <a:prstGeom prst="rect">
            <a:avLst/>
          </a:prstGeom>
        </p:spPr>
      </p:pic>
      <p:sp>
        <p:nvSpPr>
          <p:cNvPr id="10" name="이등변 삼각형 9"/>
          <p:cNvSpPr/>
          <p:nvPr/>
        </p:nvSpPr>
        <p:spPr>
          <a:xfrm>
            <a:off x="8588188" y="6290984"/>
            <a:ext cx="555812" cy="564776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9727" y="2876722"/>
            <a:ext cx="4402622" cy="636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3600">
                <a:ln w="9525"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 ExtraBold"/>
                <a:ea typeface="나눔고딕 ExtraBold"/>
              </a:rPr>
              <a:t>이강오 세무사 약력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471817"/>
            <a:ext cx="4402622" cy="338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세무대학 졸업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성균관대학교 회계학과 졸업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서울시립대학원 세무관리학과 졸업</a:t>
            </a:r>
            <a:r>
              <a:rPr lang="en-US" altLang="ko-KR" sz="1200"/>
              <a:t>(</a:t>
            </a:r>
            <a:r>
              <a:rPr lang="ko-KR" altLang="en-US" sz="1200"/>
              <a:t>경영학 석사</a:t>
            </a:r>
            <a:r>
              <a:rPr lang="en-US" altLang="ko-KR" sz="1200"/>
              <a:t>,</a:t>
            </a:r>
            <a:r>
              <a:rPr lang="ko-KR" altLang="en-US" sz="1200"/>
              <a:t>세법전공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한국방송통신대학교 무역학과 졸업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성균관대학교 법학전문대학원 박사과정</a:t>
            </a:r>
            <a:r>
              <a:rPr lang="en-US" altLang="ko-KR" sz="1200"/>
              <a:t>(</a:t>
            </a:r>
            <a:r>
              <a:rPr lang="ko-KR" altLang="en-US" sz="1200"/>
              <a:t>조세법 전공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국세청산하 세무서 </a:t>
            </a:r>
            <a:r>
              <a:rPr lang="en-US" altLang="ko-KR" sz="1200"/>
              <a:t>13</a:t>
            </a:r>
            <a:r>
              <a:rPr lang="ko-KR" altLang="en-US" sz="1200"/>
              <a:t>년 근무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서울시립대</a:t>
            </a:r>
            <a:r>
              <a:rPr lang="en-US" altLang="ko-KR" sz="1200"/>
              <a:t>, </a:t>
            </a:r>
            <a:r>
              <a:rPr lang="ko-KR" altLang="en-US" sz="1200"/>
              <a:t>동국대 세법강사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한국조세연구포럼 사무국장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동작세무서 이의신청</a:t>
            </a:r>
            <a:r>
              <a:rPr lang="en-US" altLang="ko-KR" sz="1200"/>
              <a:t>, </a:t>
            </a:r>
            <a:r>
              <a:rPr lang="ko-KR" altLang="en-US" sz="1200"/>
              <a:t>과세적부 심사의원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한국세무사회 연구담당 상임이사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한국세무사회 조세제도 연구위원장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한국조세연구포럼 세무회계분과위원장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8321" y="3433156"/>
            <a:ext cx="4731853" cy="3384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한국세무사고시회 연구</a:t>
            </a:r>
            <a:r>
              <a:rPr lang="en-US" altLang="ko-KR" sz="1200"/>
              <a:t>, </a:t>
            </a:r>
            <a:r>
              <a:rPr lang="ko-KR" altLang="en-US" sz="1200"/>
              <a:t>기획부회장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한국세무사회 연수교육위원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서울지방세무사회 연수이사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한국세무사회 건설업 기업진단 상임감리위원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국세청</a:t>
            </a:r>
            <a:r>
              <a:rPr lang="en-US" altLang="ko-KR" sz="1200"/>
              <a:t>, </a:t>
            </a:r>
            <a:r>
              <a:rPr lang="ko-KR" altLang="en-US" sz="1200"/>
              <a:t>행정안전부</a:t>
            </a:r>
            <a:r>
              <a:rPr lang="en-US" altLang="ko-KR" sz="1200"/>
              <a:t>, </a:t>
            </a:r>
            <a:r>
              <a:rPr lang="ko-KR" altLang="en-US" sz="1200"/>
              <a:t>조세심판원</a:t>
            </a:r>
            <a:r>
              <a:rPr lang="en-US" altLang="ko-KR" sz="1200"/>
              <a:t>, </a:t>
            </a:r>
            <a:r>
              <a:rPr lang="ko-KR" altLang="en-US" sz="1200"/>
              <a:t>더존평생교육원</a:t>
            </a:r>
            <a:r>
              <a:rPr lang="en-US" altLang="ko-KR" sz="1200"/>
              <a:t>, </a:t>
            </a:r>
            <a:r>
              <a:rPr lang="ko-KR" altLang="en-US" sz="1200"/>
              <a:t>더존비즈스쿨</a:t>
            </a:r>
            <a:r>
              <a:rPr lang="en-US" altLang="ko-KR" sz="1200"/>
              <a:t>, </a:t>
            </a:r>
            <a:r>
              <a:rPr lang="ko-KR" altLang="en-US" sz="1200"/>
              <a:t>국민건강보험공단</a:t>
            </a:r>
            <a:r>
              <a:rPr lang="en-US" altLang="ko-KR" sz="1200"/>
              <a:t>, </a:t>
            </a:r>
            <a:r>
              <a:rPr lang="ko-KR" altLang="en-US" sz="1200"/>
              <a:t>조세일보 외 다수 강의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대한상공회의소 세법교수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대한건설협회 세법강사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한국생산성본부 세법강사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세무법인 다솔 티앤씨 대표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en-US" altLang="ko-KR" sz="1200"/>
              <a:t>CFO</a:t>
            </a:r>
            <a:r>
              <a:rPr lang="ko-KR" altLang="en-US" sz="1200"/>
              <a:t>아카데미 세무회계연수원 전임교수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  <a:p>
            <a:pPr marL="171450" indent="-171450">
              <a:lnSpc>
                <a:spcPct val="150000"/>
              </a:lnSpc>
              <a:buBlip>
                <a:blip r:embed="rId3"/>
              </a:buBlip>
              <a:defRPr lang="ko-KR" altLang="en-US"/>
            </a:pPr>
            <a:r>
              <a:rPr lang="ko-KR" altLang="en-US" sz="1200"/>
              <a:t>국세법령심사위원회위원</a:t>
            </a:r>
            <a:r>
              <a:rPr lang="en-US" altLang="ko-KR" sz="1200"/>
              <a:t>(</a:t>
            </a:r>
            <a:r>
              <a:rPr lang="ko-KR" altLang="en-US" sz="1200"/>
              <a:t>현</a:t>
            </a:r>
            <a:r>
              <a:rPr lang="en-US" altLang="ko-KR" sz="12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79612" y="470241"/>
            <a:ext cx="69197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200" b="1" dirty="0">
                <a:solidFill>
                  <a:srgbClr val="404040"/>
                </a:solidFill>
                <a:latin typeface="+mn-ea"/>
                <a:ea typeface="+mn-ea"/>
              </a:rPr>
              <a:t>중복조사와 최근의 대법원 판례 동향</a:t>
            </a:r>
            <a:endParaRPr lang="ko-KR" altLang="en-US" sz="32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1" name="직사각형 1"/>
          <p:cNvSpPr>
            <a:spLocks noChangeArrowheads="1"/>
          </p:cNvSpPr>
          <p:nvPr/>
        </p:nvSpPr>
        <p:spPr bwMode="auto">
          <a:xfrm>
            <a:off x="611188" y="1676401"/>
            <a:ext cx="7920037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대법원 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2015. 05. 28 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선고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, 2014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두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43257 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판결 </a:t>
            </a:r>
            <a:endParaRPr lang="en-US" altLang="ko-KR" sz="24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ko-KR" altLang="en-US" sz="5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감사관서가 그 감사권 행사의 일환으로 제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차 세무조사의 오류 및 비위를 </a:t>
            </a:r>
            <a:r>
              <a:rPr lang="ko-KR" altLang="en-US" dirty="0" smtClean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발견하고 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그 시정을 위하여 부동산을 거래한 상대방에 대하여 부분적인 </a:t>
            </a:r>
            <a:r>
              <a:rPr lang="ko-KR" altLang="en-US" dirty="0" err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질문권을</a:t>
            </a:r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행사하여 진정한 거래가액을 찾아낸 것은 중복조사에 해당한다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atinLnBrk="1"/>
            <a:endParaRPr lang="en-US" altLang="ko-KR" sz="20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ko-KR" altLang="en-US" sz="2000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sz="24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대법원 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2015. 02. 26 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선고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, 2014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두</a:t>
            </a:r>
            <a:r>
              <a:rPr lang="en-US" altLang="ko-KR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12062 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판결</a:t>
            </a:r>
            <a:endParaRPr lang="en-US" altLang="ko-KR" sz="24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ko-KR" altLang="en-US" sz="5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ko-KR" altLang="en-US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세무조사의 대상이 본사 지방이전에 따른 임시특별세액 감면과 관련한 부분에 한정되었다고 하여 세무조사결정처분의 조사대상에서는 그 부분이 제외되었다고 하여 중복세무조사에 해당되지 않는다고 볼 수 없다</a:t>
            </a:r>
            <a:r>
              <a:rPr lang="en-US" altLang="ko-KR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/>
            <a:endParaRPr lang="ko-KR" altLang="en-US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72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59949"/>
            <a:ext cx="676751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세무조사 결과통지서</a:t>
            </a:r>
          </a:p>
          <a:p>
            <a:pPr algn="ctr">
              <a:defRPr/>
            </a:pPr>
            <a:endParaRPr lang="ko-KR" altLang="en-US" sz="2000" dirty="0">
              <a:latin typeface="+mn-ea"/>
            </a:endParaRPr>
          </a:p>
        </p:txBody>
      </p:sp>
      <p:sp>
        <p:nvSpPr>
          <p:cNvPr id="9" name="제목 2"/>
          <p:cNvSpPr txBox="1">
            <a:spLocks/>
          </p:cNvSpPr>
          <p:nvPr/>
        </p:nvSpPr>
        <p:spPr bwMode="auto">
          <a:xfrm>
            <a:off x="359532" y="1620911"/>
            <a:ext cx="854316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세무조사결과통지서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수령시의 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조치사항</a:t>
            </a:r>
          </a:p>
          <a:p>
            <a:pPr marL="0" indent="0" latinLnBrk="1">
              <a:defRPr/>
            </a:pP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조기결정신청여부 </a:t>
            </a:r>
          </a:p>
          <a:p>
            <a:pPr latinLnBrk="1">
              <a:defRPr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소득금액변동통지서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수령과 원천징수 납부</a:t>
            </a:r>
          </a:p>
          <a:p>
            <a:pPr latinLnBrk="1">
              <a:defRPr/>
            </a:pP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   -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인정상여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대납 액에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 회계처리</a:t>
            </a:r>
          </a:p>
          <a:p>
            <a:pPr latinLnBrk="1">
              <a:defRPr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소득귀속 자에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 종합소득세 추가신고 및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자진납부</a:t>
            </a:r>
            <a:endParaRPr lang="en-US" altLang="ko-KR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조세불복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여부 검토</a:t>
            </a:r>
          </a:p>
          <a:p>
            <a:pPr latinLnBrk="1">
              <a:defRPr/>
            </a:pPr>
            <a:r>
              <a:rPr lang="ko-KR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과세적부심사청구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(30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 이내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⦁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이의신청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심사청구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심판청구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감사원 심사청구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(90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 이내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defRPr/>
            </a:pP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 </a:t>
            </a:r>
            <a:endParaRPr lang="en-US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6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252643" y="543756"/>
            <a:ext cx="66008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200" b="1" dirty="0">
                <a:solidFill>
                  <a:srgbClr val="404040"/>
                </a:solidFill>
                <a:latin typeface="+mn-ea"/>
                <a:ea typeface="+mn-ea"/>
              </a:rPr>
              <a:t>조세범칙조사 대상의 선정</a:t>
            </a:r>
            <a:endParaRPr lang="en-US" altLang="ko-KR" sz="3200" b="1" dirty="0">
              <a:solidFill>
                <a:srgbClr val="404040"/>
              </a:solidFill>
              <a:latin typeface="+mn-ea"/>
              <a:ea typeface="+mn-ea"/>
            </a:endParaRPr>
          </a:p>
          <a:p>
            <a:pPr algn="ctr" latinLnBrk="1"/>
            <a:r>
              <a:rPr lang="en-US" altLang="ko-KR" sz="2000" b="1" dirty="0">
                <a:solidFill>
                  <a:srgbClr val="404040"/>
                </a:solidFill>
                <a:latin typeface="+mn-ea"/>
                <a:ea typeface="+mn-ea"/>
              </a:rPr>
              <a:t>(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ea typeface="+mn-ea"/>
              </a:rPr>
              <a:t>조세법처벌절차법령</a:t>
            </a:r>
            <a:r>
              <a:rPr lang="en-US" altLang="ko-KR" sz="2000" b="1" dirty="0">
                <a:solidFill>
                  <a:srgbClr val="404040"/>
                </a:solidFill>
                <a:latin typeface="+mn-ea"/>
                <a:ea typeface="+mn-ea"/>
              </a:rPr>
              <a:t>6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ea typeface="+mn-ea"/>
              </a:rPr>
              <a:t>①</a:t>
            </a:r>
            <a:r>
              <a:rPr lang="en-US" altLang="ko-KR" sz="2000" b="1" dirty="0">
                <a:solidFill>
                  <a:srgbClr val="404040"/>
                </a:solidFill>
                <a:latin typeface="+mn-ea"/>
                <a:ea typeface="+mn-ea"/>
              </a:rPr>
              <a:t>)</a:t>
            </a:r>
            <a:endParaRPr lang="ko-KR" altLang="en-US" sz="2000" b="1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36575" y="1674039"/>
            <a:ext cx="6968574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ko-KR" altLang="ko-KR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연간 조세포탈 혐의금액 또는 연간 조세포탈 혐의비율이</a:t>
            </a:r>
            <a:endParaRPr lang="en-US" altLang="ko-KR" sz="20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다음 표의 구분에 따른 연간 조세포탈 혐의금액 </a:t>
            </a:r>
            <a:endParaRPr lang="en-US" altLang="ko-KR" sz="2000" dirty="0">
              <a:solidFill>
                <a:srgbClr val="40404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2000" dirty="0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rPr>
              <a:t>또는 연간 조세포탈 혐의비율 이상인 경우</a:t>
            </a:r>
          </a:p>
          <a:p>
            <a:endParaRPr lang="ko-KR" altLang="en-US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49275" y="5397500"/>
            <a:ext cx="69929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>
              <a:defRPr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② 조세포탈 예상세액이 연간 </a:t>
            </a:r>
            <a:r>
              <a:rPr lang="en-US" altLang="ko-KR" sz="20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2000" b="1" dirty="0" err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lang="ko-KR" altLang="en-US" sz="20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이상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</a:t>
            </a:r>
            <a:r>
              <a:rPr lang="ko-KR" altLang="en-US" sz="200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경우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9384"/>
              </p:ext>
            </p:extLst>
          </p:nvPr>
        </p:nvGraphicFramePr>
        <p:xfrm>
          <a:off x="1133475" y="2780928"/>
          <a:ext cx="6408738" cy="2425021"/>
        </p:xfrm>
        <a:graphic>
          <a:graphicData uri="http://schemas.openxmlformats.org/drawingml/2006/table">
            <a:tbl>
              <a:tblPr/>
              <a:tblGrid>
                <a:gridCol w="2914098"/>
                <a:gridCol w="3494640"/>
              </a:tblGrid>
              <a:tr h="720358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5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 신고수입금액</a:t>
                      </a:r>
                    </a:p>
                  </a:txBody>
                  <a:tcPr marL="35941" marR="35941" marT="43170" marB="43170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 조세포탈 혐의금액</a:t>
                      </a: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또는 조세포탈 혐의비율</a:t>
                      </a:r>
                    </a:p>
                  </a:txBody>
                  <a:tcPr marL="35941" marR="35941" marT="43170" marB="4317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836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</a:t>
                      </a:r>
                    </a:p>
                  </a:txBody>
                  <a:tcPr marL="35941" marR="35941" marT="43170" marB="43170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 또는 </a:t>
                      </a: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15% 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이상 </a:t>
                      </a:r>
                    </a:p>
                  </a:txBody>
                  <a:tcPr marL="35941" marR="35941" marT="43170" marB="4317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836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 </a:t>
                      </a: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미만</a:t>
                      </a:r>
                    </a:p>
                  </a:txBody>
                  <a:tcPr marL="35941" marR="35941" marT="43170" marB="43170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 또는 </a:t>
                      </a: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20% 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이상 </a:t>
                      </a:r>
                    </a:p>
                  </a:txBody>
                  <a:tcPr marL="35941" marR="35941" marT="43170" marB="4317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836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 </a:t>
                      </a: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미만</a:t>
                      </a:r>
                    </a:p>
                  </a:txBody>
                  <a:tcPr marL="35941" marR="35941" marT="43170" marB="43170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 또는 </a:t>
                      </a: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25% 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이상</a:t>
                      </a:r>
                    </a:p>
                  </a:txBody>
                  <a:tcPr marL="35941" marR="35941" marT="43170" marB="4317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5233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미만</a:t>
                      </a:r>
                    </a:p>
                  </a:txBody>
                  <a:tcPr marL="35941" marR="35941" marT="43170" marB="43170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lang="ko-KR" altLang="en-US" sz="1800" b="0" kern="0" spc="-10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억원</a:t>
                      </a:r>
                      <a:r>
                        <a:rPr lang="ko-KR" altLang="en-US" sz="1800" b="0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이상</a:t>
                      </a:r>
                    </a:p>
                  </a:txBody>
                  <a:tcPr marL="35941" marR="35941" marT="43170" marB="4317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6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43808" y="406404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금융거래 조사</a:t>
            </a:r>
            <a:endParaRPr lang="ko-KR" altLang="en-US" sz="36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1" name="제목 2"/>
          <p:cNvSpPr txBox="1">
            <a:spLocks/>
          </p:cNvSpPr>
          <p:nvPr/>
        </p:nvSpPr>
        <p:spPr bwMode="auto">
          <a:xfrm>
            <a:off x="598488" y="1773238"/>
            <a:ext cx="8548687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차명계좌와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</a:t>
            </a: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금융실명거래 및 비밀보장에 관한 </a:t>
            </a:r>
            <a:r>
              <a:rPr lang="ko-KR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법률</a:t>
            </a: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특정 금융거래정보의 보고 및 이용 등에 관한 법률 </a:t>
            </a:r>
          </a:p>
          <a:p>
            <a:pPr latinLnBrk="1">
              <a:buFontTx/>
              <a:buChar char="•"/>
              <a:defRPr/>
            </a:pPr>
            <a:endParaRPr lang="ko-KR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 latinLnBrk="1">
              <a:defRPr/>
            </a:pPr>
            <a:r>
              <a:rPr lang="en-US" altLang="ko-K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</a:p>
          <a:p>
            <a:pPr latinLnBrk="1">
              <a:buFontTx/>
              <a:buChar char="•"/>
              <a:defRPr/>
            </a:pPr>
            <a:endParaRPr lang="ko-KR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marL="0" indent="0" latinLnBrk="1">
              <a:defRPr/>
            </a:pPr>
            <a:endParaRPr lang="en-US" altLang="ko-KR" sz="2200" dirty="0" smtClean="0">
              <a:solidFill>
                <a:prstClr val="black">
                  <a:lumMod val="75000"/>
                  <a:lumOff val="25000"/>
                </a:prst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marL="0" indent="0" latinLnBrk="1">
              <a:defRPr/>
            </a:pPr>
            <a:endParaRPr lang="en-US" altLang="ko-KR" sz="200" dirty="0" smtClean="0">
              <a:solidFill>
                <a:prstClr val="black">
                  <a:lumMod val="75000"/>
                  <a:lumOff val="25000"/>
                </a:prst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39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직선 화살표 연결선 27"/>
          <p:cNvCxnSpPr/>
          <p:nvPr/>
        </p:nvCxnSpPr>
        <p:spPr>
          <a:xfrm flipH="1">
            <a:off x="2353912" y="4786577"/>
            <a:ext cx="245806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차명거래의 적발유형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959552" y="1161599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법인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계좌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endCxn id="3" idx="6"/>
          </p:cNvCxnSpPr>
          <p:nvPr/>
        </p:nvCxnSpPr>
        <p:spPr>
          <a:xfrm flipH="1">
            <a:off x="2353912" y="1860789"/>
            <a:ext cx="245806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타원 17"/>
          <p:cNvSpPr/>
          <p:nvPr/>
        </p:nvSpPr>
        <p:spPr>
          <a:xfrm>
            <a:off x="4523948" y="1161599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대표자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 친인척</a:t>
            </a:r>
            <a:r>
              <a:rPr lang="en-US" altLang="ko-KR" sz="1400" dirty="0" smtClean="0">
                <a:solidFill>
                  <a:schemeClr val="tx1"/>
                </a:solidFill>
              </a:rPr>
              <a:t>,</a:t>
            </a:r>
            <a:r>
              <a:rPr lang="ko-KR" altLang="en-US" sz="1400" dirty="0" smtClean="0">
                <a:solidFill>
                  <a:schemeClr val="tx1"/>
                </a:solidFill>
              </a:rPr>
              <a:t>직원계좌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>
            <a:off x="5918308" y="1908219"/>
            <a:ext cx="245806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84412" y="1438205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매출누락 금액 입금</a:t>
            </a:r>
            <a:endParaRPr lang="ko-KR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502826" y="1438205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가수금 형태로 입금</a:t>
            </a:r>
            <a:endParaRPr lang="ko-KR" altLang="en-US" sz="1600" dirty="0"/>
          </a:p>
        </p:txBody>
      </p:sp>
      <p:sp>
        <p:nvSpPr>
          <p:cNvPr id="22" name="타원 21"/>
          <p:cNvSpPr/>
          <p:nvPr/>
        </p:nvSpPr>
        <p:spPr>
          <a:xfrm>
            <a:off x="4600859" y="3922481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FIU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(STR,CTR)</a:t>
            </a: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5299055" y="2559979"/>
            <a:ext cx="0" cy="136250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88044" y="2680876"/>
            <a:ext cx="430887" cy="1080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1600" smtClean="0"/>
              <a:t>현금인</a:t>
            </a:r>
            <a:r>
              <a:rPr lang="ko-KR" altLang="en-US" sz="1600"/>
              <a:t>출</a:t>
            </a:r>
          </a:p>
        </p:txBody>
      </p:sp>
      <p:sp>
        <p:nvSpPr>
          <p:cNvPr id="29" name="타원 28"/>
          <p:cNvSpPr/>
          <p:nvPr/>
        </p:nvSpPr>
        <p:spPr>
          <a:xfrm>
            <a:off x="950600" y="4087387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국세청통</a:t>
            </a:r>
            <a:r>
              <a:rPr lang="ko-KR" altLang="en-US" dirty="0">
                <a:solidFill>
                  <a:schemeClr val="tx1"/>
                </a:solidFill>
              </a:rPr>
              <a:t>보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687744" y="2914369"/>
            <a:ext cx="1692188" cy="8466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임직원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거래처 등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탈세제보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30" name="꺾인 연결선 29"/>
          <p:cNvCxnSpPr>
            <a:stCxn id="23" idx="1"/>
            <a:endCxn id="29" idx="0"/>
          </p:cNvCxnSpPr>
          <p:nvPr/>
        </p:nvCxnSpPr>
        <p:spPr>
          <a:xfrm rot="10800000" flipV="1">
            <a:off x="1647780" y="3337683"/>
            <a:ext cx="1039964" cy="749704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51540" y="5564786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ko-KR" altLang="en-US" dirty="0" smtClean="0"/>
              <a:t>주요 적발 유형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600" dirty="0" smtClean="0"/>
              <a:t>차명거래를 장기간 이용</a:t>
            </a:r>
            <a:endParaRPr lang="en-US" altLang="ko-KR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600" dirty="0" smtClean="0"/>
              <a:t>차명계좌와 사업용 계좌의 빈번한 이체</a:t>
            </a:r>
            <a:endParaRPr lang="en-US" altLang="ko-KR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600" dirty="0" smtClean="0"/>
              <a:t>사업용 계좌에 빈번히 현금입금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4608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3568" y="467961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리베이트의 손금해당여부</a:t>
            </a:r>
            <a:endParaRPr lang="ko-KR" altLang="en-US" sz="3200" b="1" dirty="0">
              <a:latin typeface="+mn-ea"/>
              <a:ea typeface="+mn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2238679" y="1340768"/>
            <a:ext cx="1296144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</a:rPr>
              <a:t>수급인</a:t>
            </a:r>
            <a:endParaRPr lang="en-US" altLang="ko-KR" sz="1600" dirty="0" smtClean="0">
              <a:solidFill>
                <a:schemeClr val="tx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6249184" y="1340768"/>
            <a:ext cx="1296144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하수급인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cxnSp>
        <p:nvCxnSpPr>
          <p:cNvPr id="28" name="직선 화살표 연결선 27"/>
          <p:cNvCxnSpPr>
            <a:stCxn id="9" idx="6"/>
            <a:endCxn id="12" idx="2"/>
          </p:cNvCxnSpPr>
          <p:nvPr/>
        </p:nvCxnSpPr>
        <p:spPr>
          <a:xfrm>
            <a:off x="3534823" y="1952836"/>
            <a:ext cx="2714361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890393" y="1599969"/>
            <a:ext cx="1847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건설공사 하도급</a:t>
            </a:r>
            <a:endParaRPr lang="en-US" altLang="ko-KR" sz="1600" dirty="0" smtClean="0"/>
          </a:p>
        </p:txBody>
      </p:sp>
      <p:graphicFrame>
        <p:nvGraphicFramePr>
          <p:cNvPr id="80" name="표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356255"/>
              </p:ext>
            </p:extLst>
          </p:nvPr>
        </p:nvGraphicFramePr>
        <p:xfrm>
          <a:off x="683568" y="4365104"/>
          <a:ext cx="7992888" cy="1872208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1872208"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● 손금은 자본 또는 출자의 환급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잉여금의 처분 및 이 법에서 규정하는 것을 제외하고 당해 법인의 순자산을 감소시키는 거래로 인하여 발생하는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손비의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금액으로 한다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손비는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이 법 및 다른 법률에 달리 정하고 있는 것을 제외하고는 그 법인의 사업과 관련하여 발생하거나 지출된 손실 또는 비용으로서 일반적으로 용인되는 통상적인 것이거나 수익과 직접 관련된 것으로 한다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법인세법 제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19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조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fontAlgn="base" latinLnBrk="1"/>
                      <a:endParaRPr lang="ko-KR" altLang="en-US" sz="14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● 특별한 사정이 없는 </a:t>
                      </a:r>
                      <a:r>
                        <a:rPr lang="ko-KR" alt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한 </a:t>
                      </a:r>
                      <a:r>
                        <a:rPr lang="ko-KR" alt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사회질서에 위반하여 지출된 비용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손비에서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제외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6" name="직사각형 45"/>
          <p:cNvSpPr/>
          <p:nvPr/>
        </p:nvSpPr>
        <p:spPr>
          <a:xfrm>
            <a:off x="6346696" y="3149425"/>
            <a:ext cx="1101120" cy="5012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임직원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8" name="직선 화살표 연결선 17"/>
          <p:cNvCxnSpPr>
            <a:stCxn id="12" idx="4"/>
            <a:endCxn id="46" idx="0"/>
          </p:cNvCxnSpPr>
          <p:nvPr/>
        </p:nvCxnSpPr>
        <p:spPr>
          <a:xfrm>
            <a:off x="6897256" y="2564904"/>
            <a:ext cx="0" cy="584521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flipH="1">
            <a:off x="6516216" y="2564903"/>
            <a:ext cx="216024" cy="584521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>
            <a:off x="7092280" y="2564904"/>
            <a:ext cx="216024" cy="584521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8392" y="2703274"/>
            <a:ext cx="184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smtClean="0"/>
              <a:t>위장급여 지급</a:t>
            </a:r>
            <a:endParaRPr lang="en-US" altLang="ko-KR" sz="1400" dirty="0" smtClean="0"/>
          </a:p>
        </p:txBody>
      </p:sp>
      <p:cxnSp>
        <p:nvCxnSpPr>
          <p:cNvPr id="27" name="꺾인 연결선 26"/>
          <p:cNvCxnSpPr/>
          <p:nvPr/>
        </p:nvCxnSpPr>
        <p:spPr>
          <a:xfrm rot="10800000">
            <a:off x="3068774" y="2564903"/>
            <a:ext cx="3261360" cy="696753"/>
          </a:xfrm>
          <a:prstGeom prst="bentConnector3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456784" y="2805488"/>
            <a:ext cx="271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현금인출 후 리베이트 제공</a:t>
            </a:r>
            <a:endParaRPr lang="en-US" altLang="ko-KR" sz="1400" dirty="0" smtClean="0"/>
          </a:p>
        </p:txBody>
      </p:sp>
      <p:sp>
        <p:nvSpPr>
          <p:cNvPr id="58" name="타원 57"/>
          <p:cNvSpPr/>
          <p:nvPr/>
        </p:nvSpPr>
        <p:spPr>
          <a:xfrm>
            <a:off x="1259632" y="2870471"/>
            <a:ext cx="1296144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FIU</a:t>
            </a:r>
            <a:r>
              <a:rPr lang="ko-KR" altLang="en-US" sz="1600" dirty="0" smtClean="0">
                <a:solidFill>
                  <a:schemeClr val="tx1"/>
                </a:solidFill>
              </a:rPr>
              <a:t>통보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(STR, CTR)</a:t>
            </a:r>
          </a:p>
        </p:txBody>
      </p:sp>
      <p:cxnSp>
        <p:nvCxnSpPr>
          <p:cNvPr id="30" name="꺾인 연결선 29"/>
          <p:cNvCxnSpPr/>
          <p:nvPr/>
        </p:nvCxnSpPr>
        <p:spPr>
          <a:xfrm rot="10800000" flipV="1">
            <a:off x="2555776" y="2959375"/>
            <a:ext cx="1152128" cy="604559"/>
          </a:xfrm>
          <a:prstGeom prst="bentConnector3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1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차명계좌의 추적 및 처벌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280061"/>
              </p:ext>
            </p:extLst>
          </p:nvPr>
        </p:nvGraphicFramePr>
        <p:xfrm>
          <a:off x="1313638" y="2564904"/>
          <a:ext cx="6516724" cy="1986534"/>
        </p:xfrm>
        <a:graphic>
          <a:graphicData uri="http://schemas.openxmlformats.org/drawingml/2006/table">
            <a:tbl>
              <a:tblPr/>
              <a:tblGrid>
                <a:gridCol w="6516724"/>
              </a:tblGrid>
              <a:tr h="1365717">
                <a:tc>
                  <a:txBody>
                    <a:bodyPr/>
                    <a:lstStyle/>
                    <a:p>
                      <a:pPr marL="293370" marR="0" indent="-16637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8450" algn="l"/>
                        </a:tabLst>
                      </a:pP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 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벌칙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① 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 또는 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 또는 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항부터 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항까지의 규정을 위반한 자는 </a:t>
                      </a:r>
                      <a:r>
                        <a:rPr lang="en-US" altLang="ko-KR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이하의 징역 또는 </a:t>
                      </a:r>
                      <a:r>
                        <a:rPr lang="en-US" altLang="ko-KR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1" kern="0" spc="-8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천만원</a:t>
                      </a:r>
                      <a:r>
                        <a:rPr lang="ko-KR" altLang="en-US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이하의 벌금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 처한다</a:t>
                      </a:r>
                      <a:r>
                        <a:rPr lang="en-US" altLang="ko-KR" sz="1600" kern="0" spc="-8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293370" marR="0" indent="-16637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8450" algn="l"/>
                        </a:tabLs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93370" marR="0" indent="-16637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8450" algn="l"/>
                        </a:tabLst>
                      </a:pP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② 제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항의 </a:t>
                      </a:r>
                      <a:r>
                        <a:rPr lang="ko-KR" altLang="en-US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징역형과 벌금형은 병과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倂科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할 수 있다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0052" y="1603249"/>
            <a:ext cx="3897221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altLang="ko-K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금융실명법에</a:t>
            </a:r>
            <a:r>
              <a:rPr kumimoji="1" lang="ko-K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따른 제재</a:t>
            </a:r>
            <a:endParaRPr kumimoji="1" 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8450" algn="l"/>
              </a:tabLst>
            </a:pPr>
            <a:r>
              <a:rPr kumimoji="1" 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44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045405" y="442182"/>
            <a:ext cx="6600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2400" b="1" smtClean="0">
                <a:solidFill>
                  <a:srgbClr val="404040"/>
                </a:solidFill>
                <a:latin typeface="+mn-ea"/>
                <a:ea typeface="+mn-ea"/>
              </a:rPr>
              <a:t>발코니 확장공사와 부가가치세 과세여부</a:t>
            </a:r>
            <a:endParaRPr lang="ko-KR" altLang="en-US" sz="2400" b="1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890713" y="2865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91747"/>
              </p:ext>
            </p:extLst>
          </p:nvPr>
        </p:nvGraphicFramePr>
        <p:xfrm>
          <a:off x="1005552" y="1473217"/>
          <a:ext cx="7166847" cy="2171807"/>
        </p:xfrm>
        <a:graphic>
          <a:graphicData uri="http://schemas.openxmlformats.org/drawingml/2006/table">
            <a:tbl>
              <a:tblPr/>
              <a:tblGrid>
                <a:gridCol w="7166847"/>
              </a:tblGrid>
              <a:tr h="217180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발코니는 건축물의 내부와 외부를 연결하는 완충공간이며 외벽에 접하여 부가적으로 설치되는 공간으로 공동주택의 경우 외벽의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내부선을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기준으로 산정한 전용면적에 포함되지 않으며 「건축법」에서도 </a:t>
                      </a:r>
                      <a:r>
                        <a:rPr lang="ko-KR" altLang="en-US" sz="1100" b="1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발코니는 주거전용면적에서 제외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하고 있는 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수분양자가 주택분양계약과는 별도로 발코니확장계약을 체결하고 그 대금도 주택분양대금과는 별개로 정한 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발코니확장은 국민주택규모 아파트 공급에 필수적으로 부수되는 건설용역이 아닌 점 등에 비추어 쟁점공사용역이 국민주택건설용역의 부수용역으로서 부가가치세 면제대상이라는 청구법인의 주장을 받아들이기 어렵다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01758" y="1133820"/>
            <a:ext cx="592502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</a:t>
            </a:r>
            <a:r>
              <a:rPr kumimoji="1" lang="ko-KR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</a:t>
            </a:r>
            <a:r>
              <a:rPr kumimoji="1" 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발코니 확장공사의 부수공급여부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조심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-2017-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광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-0572 , 2017.04.17.)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847192"/>
              </p:ext>
            </p:extLst>
          </p:nvPr>
        </p:nvGraphicFramePr>
        <p:xfrm>
          <a:off x="1000492" y="4005064"/>
          <a:ext cx="7171908" cy="2664296"/>
        </p:xfrm>
        <a:graphic>
          <a:graphicData uri="http://schemas.openxmlformats.org/drawingml/2006/table">
            <a:tbl>
              <a:tblPr/>
              <a:tblGrid>
                <a:gridCol w="7171908"/>
              </a:tblGrid>
              <a:tr h="26642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재화 또는 용역을 공급받는 자가 사업자가 아닌 경우에는 공급받는 자의 주소・성명 및 주민등록번호를 기재하여 세금계산서를 발급할 수 있다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.’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라고 규정하고 있는 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원고는 수분양자들의 주소・성명 및 주민등록번호를 알고 있었다고 보이고 단기간 내에 이 사건 용역의 공급이 이루어지는 것도 아니므로 원고가 수분양자들에게 세금계산서를 발급할 여건이나 준비가 갖추어지지 않았다고 보기 어려운 점 등에 비추어 볼 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원고가 소비자인 수분양자들에게 이 사건 용역을 공급한다는 사정만으로는 이 사건 용역을 공급하는 사업이 구 부가가치세법 시행규칙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호에서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정한 </a:t>
                      </a:r>
                      <a:r>
                        <a:rPr lang="ko-KR" altLang="en-US" sz="1000" b="1" u="sng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‘주거용 </a:t>
                      </a:r>
                      <a:r>
                        <a:rPr lang="ko-KR" altLang="en-US" sz="1000" b="1" u="sng" kern="0" spc="0" dirty="0" err="1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건물공급업과</a:t>
                      </a:r>
                      <a:r>
                        <a:rPr lang="ko-KR" altLang="en-US" sz="1000" b="1" u="sng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 유사한 사업으로서 세금계산서 발급이 불가능하거나 현저히 곤란한 사업’에 해당한다고 보기 어려우므로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원고의 위 주장은 받아들일 수가 없다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실내건축공사를 전문으로 하는 건설업자가 아파트 수분양자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최종소비자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에게 발코니 확장공사 용역을 제공하는 경우 「부가가치세법」제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32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같은 법 시행령 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79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조의 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 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u="sng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 및 같은 법 시행규칙 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조의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 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호에 따라 </a:t>
                      </a:r>
                      <a:r>
                        <a:rPr lang="en-US" altLang="ko-KR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2012.2.28.</a:t>
                      </a:r>
                      <a:r>
                        <a:rPr lang="ko-KR" altLang="en-US" sz="100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최초로 공급하는 분부터 </a:t>
                      </a:r>
                      <a:r>
                        <a:rPr lang="ko-KR" altLang="en-US" sz="1000" b="1" u="sng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영수증을 발급할 수 있는 것</a:t>
                      </a:r>
                      <a:r>
                        <a:rPr lang="ko-KR" altLang="en-US" sz="1000" b="1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-528 , 2012.05.09.),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838984" y="3501008"/>
            <a:ext cx="64251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발코니확장용역 세금계산서 발급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( 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서울고등법원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-2015-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누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-45269 , 2015.10.06.)</a:t>
            </a: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14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십장 등을 통한 일용근로자의 조달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671752" y="1448780"/>
            <a:ext cx="1260140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시공사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135229" y="1443771"/>
            <a:ext cx="1260140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십장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1671752" y="3686032"/>
            <a:ext cx="1260140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국세청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559165" y="3064622"/>
            <a:ext cx="2397212" cy="768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652120" y="3178892"/>
            <a:ext cx="360040" cy="3878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6585279" y="3178892"/>
            <a:ext cx="360040" cy="3878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7511954" y="3178892"/>
            <a:ext cx="360040" cy="3878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연결선 10"/>
          <p:cNvCxnSpPr>
            <a:stCxn id="30" idx="3"/>
            <a:endCxn id="8" idx="7"/>
          </p:cNvCxnSpPr>
          <p:nvPr/>
        </p:nvCxnSpPr>
        <p:spPr>
          <a:xfrm flipH="1">
            <a:off x="5959433" y="2488636"/>
            <a:ext cx="360339" cy="74705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>
            <a:stCxn id="30" idx="4"/>
            <a:endCxn id="35" idx="0"/>
          </p:cNvCxnSpPr>
          <p:nvPr/>
        </p:nvCxnSpPr>
        <p:spPr>
          <a:xfrm>
            <a:off x="6765299" y="2667907"/>
            <a:ext cx="0" cy="51098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30" idx="5"/>
            <a:endCxn id="36" idx="0"/>
          </p:cNvCxnSpPr>
          <p:nvPr/>
        </p:nvCxnSpPr>
        <p:spPr>
          <a:xfrm>
            <a:off x="7210826" y="2488636"/>
            <a:ext cx="481148" cy="69025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30482" y="3547533"/>
            <a:ext cx="13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일당 분배</a:t>
            </a:r>
            <a:endParaRPr lang="ko-KR" altLang="en-US" sz="1200" dirty="0"/>
          </a:p>
        </p:txBody>
      </p:sp>
      <p:cxnSp>
        <p:nvCxnSpPr>
          <p:cNvPr id="18" name="직선 화살표 연결선 17"/>
          <p:cNvCxnSpPr>
            <a:stCxn id="3" idx="6"/>
            <a:endCxn id="30" idx="2"/>
          </p:cNvCxnSpPr>
          <p:nvPr/>
        </p:nvCxnSpPr>
        <p:spPr>
          <a:xfrm flipV="1">
            <a:off x="2931892" y="2055839"/>
            <a:ext cx="3203337" cy="500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83868" y="1706755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용역비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억 지급</a:t>
            </a:r>
            <a:endParaRPr lang="ko-KR" alt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3419872" y="2149696"/>
            <a:ext cx="2052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400" dirty="0" smtClean="0"/>
              <a:t>하도급계약</a:t>
            </a: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400" dirty="0" err="1" smtClean="0"/>
              <a:t>품떼기</a:t>
            </a:r>
            <a:r>
              <a:rPr lang="ko-KR" altLang="en-US" sz="1400" dirty="0" smtClean="0"/>
              <a:t> 약정</a:t>
            </a:r>
            <a:endParaRPr lang="ko-KR" alt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7511954" y="2064369"/>
            <a:ext cx="1200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자기 몫</a:t>
            </a:r>
            <a:endParaRPr lang="en-US" altLang="ko-KR" sz="1400" dirty="0" smtClean="0"/>
          </a:p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일당</a:t>
            </a:r>
            <a:r>
              <a:rPr lang="en-US" altLang="ko-KR" sz="1400" dirty="0" smtClean="0"/>
              <a:t>+a)</a:t>
            </a:r>
            <a:endParaRPr lang="ko-KR" altLang="en-US" sz="1400" dirty="0"/>
          </a:p>
        </p:txBody>
      </p:sp>
      <p:cxnSp>
        <p:nvCxnSpPr>
          <p:cNvPr id="43" name="직선 화살표 연결선 42"/>
          <p:cNvCxnSpPr>
            <a:stCxn id="3" idx="4"/>
            <a:endCxn id="31" idx="0"/>
          </p:cNvCxnSpPr>
          <p:nvPr/>
        </p:nvCxnSpPr>
        <p:spPr>
          <a:xfrm>
            <a:off x="2301822" y="2672916"/>
            <a:ext cx="0" cy="10131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>
            <a:stCxn id="7" idx="1"/>
            <a:endCxn id="3" idx="5"/>
          </p:cNvCxnSpPr>
          <p:nvPr/>
        </p:nvCxnSpPr>
        <p:spPr>
          <a:xfrm flipH="1" flipV="1">
            <a:off x="2747349" y="2493645"/>
            <a:ext cx="2811816" cy="95527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직사각형 45"/>
          <p:cNvSpPr/>
          <p:nvPr/>
        </p:nvSpPr>
        <p:spPr>
          <a:xfrm>
            <a:off x="5559165" y="4221088"/>
            <a:ext cx="2397212" cy="20882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tx1"/>
                </a:solidFill>
              </a:rPr>
              <a:t>십장의 사업자 인정시의 문제점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자기책임과 계산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지시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  <a:r>
              <a:rPr lang="ko-KR" altLang="en-US" sz="1200" dirty="0" smtClean="0">
                <a:solidFill>
                  <a:schemeClr val="tx1"/>
                </a:solidFill>
              </a:rPr>
              <a:t>감독을 받지 않는 독립성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부가가치세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소득세 과세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</a:rPr>
              <a:t>건설사의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불법재하도급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48" name="구부러진 연결선 47"/>
          <p:cNvCxnSpPr>
            <a:stCxn id="31" idx="2"/>
            <a:endCxn id="3" idx="2"/>
          </p:cNvCxnSpPr>
          <p:nvPr/>
        </p:nvCxnSpPr>
        <p:spPr>
          <a:xfrm rot="10800000">
            <a:off x="1671752" y="2060848"/>
            <a:ext cx="12700" cy="2237252"/>
          </a:xfrm>
          <a:prstGeom prst="curvedConnector3">
            <a:avLst>
              <a:gd name="adj1" fmla="val 8221622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13746" y="2657381"/>
            <a:ext cx="553998" cy="1156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1200" dirty="0" smtClean="0"/>
              <a:t>일용근로자지급명세서제출</a:t>
            </a:r>
            <a:endParaRPr lang="en-US" altLang="ko-KR" sz="1200" dirty="0" smtClean="0"/>
          </a:p>
        </p:txBody>
      </p:sp>
      <p:sp>
        <p:nvSpPr>
          <p:cNvPr id="52" name="TextBox 51"/>
          <p:cNvSpPr txBox="1"/>
          <p:nvPr/>
        </p:nvSpPr>
        <p:spPr>
          <a:xfrm rot="1135193">
            <a:off x="3023828" y="3066417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노무비대장</a:t>
            </a:r>
            <a:r>
              <a:rPr lang="ko-KR" altLang="en-US" sz="1600" dirty="0" smtClean="0"/>
              <a:t> 제출</a:t>
            </a:r>
            <a:endParaRPr lang="ko-KR" alt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387261" y="2317989"/>
            <a:ext cx="138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소명 요구</a:t>
            </a:r>
            <a:endParaRPr lang="ko-KR" alt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-184333" y="2657381"/>
            <a:ext cx="1960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/>
              <a:t>미소명시 법인세 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소득세 추징</a:t>
            </a:r>
            <a:endParaRPr lang="ko-KR" altLang="en-US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1684453" y="4910168"/>
            <a:ext cx="16994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err="1" smtClean="0"/>
              <a:t>장기입원자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/>
              <a:t>군입대자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/>
              <a:t>해외유학자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err="1" smtClean="0"/>
              <a:t>기초수급자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/>
              <a:t>사망자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err="1"/>
              <a:t>타</a:t>
            </a:r>
            <a:r>
              <a:rPr lang="ko-KR" altLang="en-US" sz="1200" dirty="0" err="1" smtClean="0"/>
              <a:t>현장</a:t>
            </a:r>
            <a:r>
              <a:rPr lang="ko-KR" altLang="en-US" sz="1200" dirty="0" smtClean="0"/>
              <a:t> 이중근로자 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/>
              <a:t>사업자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고소득자</a:t>
            </a:r>
            <a:endParaRPr lang="en-US" altLang="ko-KR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/>
              <a:t>과다근로</a:t>
            </a:r>
            <a:r>
              <a:rPr lang="ko-KR" altLang="en-US" sz="1200" dirty="0"/>
              <a:t>자</a:t>
            </a:r>
          </a:p>
        </p:txBody>
      </p:sp>
    </p:spTree>
    <p:extLst>
      <p:ext uri="{BB962C8B-B14F-4D97-AF65-F5344CB8AC3E}">
        <p14:creationId xmlns:p14="http://schemas.microsoft.com/office/powerpoint/2010/main" val="299009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045405" y="349849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600" b="1" dirty="0" smtClean="0">
                <a:solidFill>
                  <a:srgbClr val="404040"/>
                </a:solidFill>
                <a:latin typeface="+mn-ea"/>
                <a:ea typeface="+mn-ea"/>
              </a:rPr>
              <a:t>십장의 과세문제</a:t>
            </a:r>
            <a:endParaRPr lang="en-US" altLang="ko-KR" sz="3600" b="1" dirty="0" smtClean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890713" y="2865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205808"/>
              </p:ext>
            </p:extLst>
          </p:nvPr>
        </p:nvGraphicFramePr>
        <p:xfrm>
          <a:off x="899592" y="1628800"/>
          <a:ext cx="7344816" cy="3960440"/>
        </p:xfrm>
        <a:graphic>
          <a:graphicData uri="http://schemas.openxmlformats.org/drawingml/2006/table">
            <a:tbl>
              <a:tblPr/>
              <a:tblGrid>
                <a:gridCol w="3854443"/>
                <a:gridCol w="3490373"/>
              </a:tblGrid>
              <a:tr h="4262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과세대상으로 본 경우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과세대상으로 보지 않는 경우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534164">
                <a:tc>
                  <a:txBody>
                    <a:bodyPr/>
                    <a:lstStyle/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건설장비나 사무소 등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물적설비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있음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도급주기 위하여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품떼기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약정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일용근로자들을 모집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관리하고 노임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2720" marR="25400" indent="-14732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하자보증금율정산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하자담보책임기간 및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지체상금율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액정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62560" marR="25400" indent="-1371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본인통장으로 공사비를 받아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노무비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재료비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식비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유류비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등을 직접 지급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63830" marR="25400" indent="-13843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공사대금에서 근로자들의 노임 및 관련 경비를 지출하고도 남는 금액이 있으면 이를 자신의 수입으로 하고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손해에 대한 책임을 짐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건설장비나 사무소 등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물적 설비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없음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67640" marR="25400" indent="-14224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노무비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대리지급 책임자의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법적 책임을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문서화하기 위하여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품떼기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약정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사업소득 없이 근로소득만 있음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 등록하지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않고 세무서 직권등록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25400" marR="254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다른 일용근로자에게 대부분 즉시이체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67640" marR="25400" indent="-14224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⦁ 쟁점법인으로부터 공사 자재 등을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조달받고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다른 일용근로자들과 함께 노무를 제공하면서 도급인의 업무지시를 받고 현장안전사고 발생시 이를 보고함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33588" y="235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404040"/>
                </a:solidFill>
                <a:latin typeface="+mn-ea"/>
              </a:rPr>
              <a:t>건설업 세무관리의 쟁점</a:t>
            </a:r>
            <a:endParaRPr lang="ko-KR" altLang="en-US" sz="4000" dirty="0">
              <a:solidFill>
                <a:srgbClr val="404040"/>
              </a:solidFill>
              <a:latin typeface="+mn-ea"/>
            </a:endParaRPr>
          </a:p>
          <a:p>
            <a:pPr algn="ctr"/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30474" y="1623211"/>
            <a:ext cx="6897910" cy="4146050"/>
          </a:xfrm>
          <a:prstGeom prst="rect">
            <a:avLst/>
          </a:prstGeom>
          <a:solidFill>
            <a:schemeClr val="accent3">
              <a:lumMod val="40000"/>
              <a:lumOff val="6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타 업종과 재무제표의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작성목적이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다른 건설업의 특성이해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완성도기준지급 등에 따라 선금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기성금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준공금의 공급시기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겸업현장의 과세표준안분 및 매입세액 안분 및 정산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공사수익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공사원가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공제조합출자금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선급공사원가 등 계정과목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공사수익과 공사원가의 배분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(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진행률의 산정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)</a:t>
            </a: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인력회사나 직업소개소를 통한 용역인부조달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십장 등에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대한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      </a:t>
            </a:r>
            <a:r>
              <a:rPr lang="ko-KR" alt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재하도급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문제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en-US" altLang="ko-KR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외주비와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보수총액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산재보험료의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산정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주식거래와 양도소득세 및 증여세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endParaRPr lang="ko-KR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buFontTx/>
              <a:buChar char="•"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공동도급공사의 세무처리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8786" y="333468"/>
            <a:ext cx="78516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200" b="1" dirty="0" smtClean="0">
                <a:solidFill>
                  <a:srgbClr val="404040"/>
                </a:solidFill>
                <a:latin typeface="+mn-ea"/>
                <a:ea typeface="+mn-ea"/>
              </a:rPr>
              <a:t>세금계산서 공급시기 위배에 따른 불이익</a:t>
            </a:r>
            <a:endParaRPr lang="en-US" altLang="ko-KR" sz="3200" b="1" dirty="0" smtClean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016125" y="3054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가로로 말린 두루마리 모양 10"/>
          <p:cNvSpPr/>
          <p:nvPr/>
        </p:nvSpPr>
        <p:spPr>
          <a:xfrm>
            <a:off x="1115616" y="1209465"/>
            <a:ext cx="6768752" cy="1571463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331640" y="1487686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주</a:t>
            </a:r>
            <a:r>
              <a:rPr lang="en-US" altLang="ko-KR" sz="1600" dirty="0" smtClean="0">
                <a:latin typeface="+mn-ea"/>
              </a:rPr>
              <a:t>)TNC</a:t>
            </a:r>
            <a:r>
              <a:rPr lang="ko-KR" altLang="en-US" sz="1600" dirty="0" smtClean="0">
                <a:latin typeface="+mn-ea"/>
              </a:rPr>
              <a:t>건설은 발주자인 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주</a:t>
            </a:r>
            <a:r>
              <a:rPr lang="en-US" altLang="ko-KR" sz="1600" dirty="0" smtClean="0">
                <a:latin typeface="+mn-ea"/>
              </a:rPr>
              <a:t>)</a:t>
            </a:r>
            <a:r>
              <a:rPr lang="ko-KR" altLang="en-US" sz="1600" dirty="0" smtClean="0">
                <a:latin typeface="+mn-ea"/>
              </a:rPr>
              <a:t>다솔과 공사도급계약을 </a:t>
            </a:r>
            <a:r>
              <a:rPr lang="en-US" altLang="ko-KR" sz="1600" dirty="0" smtClean="0">
                <a:latin typeface="+mn-ea"/>
              </a:rPr>
              <a:t>100</a:t>
            </a:r>
            <a:r>
              <a:rPr lang="ko-KR" altLang="en-US" sz="1600" dirty="0" smtClean="0">
                <a:latin typeface="+mn-ea"/>
              </a:rPr>
              <a:t>억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부가세 별도</a:t>
            </a:r>
            <a:r>
              <a:rPr lang="en-US" altLang="ko-KR" sz="1600" dirty="0" smtClean="0">
                <a:latin typeface="+mn-ea"/>
              </a:rPr>
              <a:t>)</a:t>
            </a:r>
            <a:r>
              <a:rPr lang="ko-KR" altLang="en-US" sz="1600" dirty="0" smtClean="0">
                <a:latin typeface="+mn-ea"/>
              </a:rPr>
              <a:t>에 체결하고 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주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한솔에 </a:t>
            </a:r>
            <a:r>
              <a:rPr lang="en-US" altLang="ko-KR" sz="1600" dirty="0" smtClean="0">
                <a:latin typeface="+mn-ea"/>
              </a:rPr>
              <a:t>60</a:t>
            </a:r>
            <a:r>
              <a:rPr lang="ko-KR" altLang="en-US" sz="1600" dirty="0" smtClean="0">
                <a:latin typeface="+mn-ea"/>
              </a:rPr>
              <a:t>억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부가세 별도</a:t>
            </a:r>
            <a:r>
              <a:rPr lang="en-US" altLang="ko-KR" sz="1600" dirty="0" smtClean="0">
                <a:latin typeface="+mn-ea"/>
              </a:rPr>
              <a:t>)</a:t>
            </a:r>
            <a:r>
              <a:rPr lang="ko-KR" altLang="en-US" sz="1600" dirty="0" smtClean="0">
                <a:latin typeface="+mn-ea"/>
              </a:rPr>
              <a:t>을 하도급을 주었다</a:t>
            </a:r>
            <a:r>
              <a:rPr lang="en-US" altLang="ko-KR" sz="1600" dirty="0" smtClean="0">
                <a:latin typeface="+mn-ea"/>
              </a:rPr>
              <a:t>. </a:t>
            </a:r>
            <a:r>
              <a:rPr lang="ko-KR" altLang="en-US" sz="1600" dirty="0" err="1" smtClean="0">
                <a:latin typeface="+mn-ea"/>
              </a:rPr>
              <a:t>공사완료일은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2017.6.30. </a:t>
            </a:r>
            <a:r>
              <a:rPr lang="ko-KR" altLang="en-US" sz="1600" dirty="0" smtClean="0">
                <a:latin typeface="+mn-ea"/>
              </a:rPr>
              <a:t>이나 대금을 받기로 한날은 </a:t>
            </a:r>
            <a:r>
              <a:rPr lang="en-US" altLang="ko-KR" sz="1600" dirty="0" smtClean="0">
                <a:latin typeface="+mn-ea"/>
              </a:rPr>
              <a:t>2017. 7.31. </a:t>
            </a:r>
            <a:r>
              <a:rPr lang="ko-KR" altLang="en-US" sz="1600" dirty="0" smtClean="0">
                <a:latin typeface="+mn-ea"/>
              </a:rPr>
              <a:t>로 이 때 대금을 전부수령하고 세금계산서를 발급하였다</a:t>
            </a:r>
            <a:r>
              <a:rPr lang="en-US" altLang="ko-KR" sz="1600" dirty="0" smtClean="0">
                <a:latin typeface="+mn-ea"/>
              </a:rPr>
              <a:t>.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951926" y="3583751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발주자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㈜다솔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588224" y="3562302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하수급인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㈜한솔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18848" y="3562302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수급인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㈜</a:t>
            </a:r>
            <a:r>
              <a:rPr lang="en-US" altLang="ko-KR" sz="1200" dirty="0" smtClean="0">
                <a:solidFill>
                  <a:schemeClr val="tx1"/>
                </a:solidFill>
              </a:rPr>
              <a:t>TNC</a:t>
            </a:r>
            <a:r>
              <a:rPr lang="ko-KR" altLang="en-US" sz="1200" dirty="0" smtClean="0">
                <a:solidFill>
                  <a:schemeClr val="tx1"/>
                </a:solidFill>
              </a:rPr>
              <a:t>건설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2346286" y="4077072"/>
            <a:ext cx="137256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>
            <a:off x="5113208" y="4077072"/>
            <a:ext cx="147501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H="1">
            <a:off x="2346286" y="4437112"/>
            <a:ext cx="137256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H="1">
            <a:off x="5113208" y="4437112"/>
            <a:ext cx="147501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46286" y="3717032"/>
            <a:ext cx="137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110</a:t>
            </a:r>
            <a:r>
              <a:rPr lang="ko-KR" altLang="en-US" dirty="0" smtClean="0"/>
              <a:t>억 지급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245019" y="3682707"/>
            <a:ext cx="137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66</a:t>
            </a:r>
            <a:r>
              <a:rPr lang="ko-KR" altLang="en-US" dirty="0" smtClean="0"/>
              <a:t>억 지급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245076" y="4499828"/>
            <a:ext cx="137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60(6)</a:t>
            </a:r>
            <a:r>
              <a:rPr lang="ko-KR" altLang="en-US" dirty="0"/>
              <a:t> </a:t>
            </a:r>
            <a:r>
              <a:rPr lang="ko-KR" altLang="en-US" dirty="0" smtClean="0"/>
              <a:t>발급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407350" y="4530606"/>
            <a:ext cx="1372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100(10)</a:t>
            </a:r>
            <a:r>
              <a:rPr lang="ko-KR" altLang="en-US" sz="1600" dirty="0" smtClean="0"/>
              <a:t> 발급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016125" y="3501008"/>
            <a:ext cx="1619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2017.7.31</a:t>
            </a:r>
            <a:endParaRPr lang="ko-KR" alt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4956522" y="3505341"/>
            <a:ext cx="1619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2017.7.31</a:t>
            </a:r>
            <a:endParaRPr lang="ko-KR" alt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08785" y="5265378"/>
            <a:ext cx="2080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200" b="1" dirty="0" smtClean="0">
                <a:solidFill>
                  <a:schemeClr val="tx2"/>
                </a:solidFill>
              </a:rPr>
              <a:t>매입세액 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10</a:t>
            </a:r>
            <a:r>
              <a:rPr lang="ko-KR" altLang="en-US" sz="1200" b="1" dirty="0" smtClean="0">
                <a:solidFill>
                  <a:schemeClr val="tx2"/>
                </a:solidFill>
              </a:rPr>
              <a:t>억 </a:t>
            </a:r>
            <a:r>
              <a:rPr lang="ko-KR" altLang="en-US" sz="1200" b="1" dirty="0" err="1" smtClean="0">
                <a:solidFill>
                  <a:schemeClr val="tx2"/>
                </a:solidFill>
              </a:rPr>
              <a:t>불공제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7463" y="5285089"/>
            <a:ext cx="2080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200" dirty="0" smtClean="0"/>
              <a:t>매입세액 </a:t>
            </a:r>
            <a:r>
              <a:rPr lang="en-US" altLang="ko-KR" sz="1200" dirty="0" smtClean="0"/>
              <a:t>6</a:t>
            </a:r>
            <a:r>
              <a:rPr lang="ko-KR" altLang="en-US" sz="1200" dirty="0" smtClean="0"/>
              <a:t>억 </a:t>
            </a:r>
            <a:r>
              <a:rPr lang="ko-KR" altLang="en-US" sz="1200" dirty="0" err="1" smtClean="0"/>
              <a:t>불공제</a:t>
            </a:r>
            <a:endParaRPr lang="en-US" altLang="ko-KR" sz="12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200" dirty="0" err="1" smtClean="0"/>
              <a:t>가산세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2</a:t>
            </a:r>
            <a:r>
              <a:rPr lang="ko-KR" altLang="en-US" sz="1200" dirty="0" smtClean="0"/>
              <a:t>억 </a:t>
            </a:r>
            <a:r>
              <a:rPr lang="en-US" altLang="ko-KR" sz="1200" dirty="0" smtClean="0"/>
              <a:t>(100X2%)</a:t>
            </a:r>
            <a:endParaRPr lang="ko-KR" alt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245083" y="5262951"/>
            <a:ext cx="2080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200" b="1" dirty="0" err="1" smtClean="0">
                <a:solidFill>
                  <a:schemeClr val="tx2"/>
                </a:solidFill>
              </a:rPr>
              <a:t>가산세</a:t>
            </a:r>
            <a:r>
              <a:rPr lang="ko-KR" altLang="en-US" sz="1200" b="1" dirty="0" smtClean="0">
                <a:solidFill>
                  <a:schemeClr val="tx2"/>
                </a:solidFill>
              </a:rPr>
              <a:t> 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1.2</a:t>
            </a:r>
            <a:r>
              <a:rPr lang="ko-KR" altLang="en-US" sz="1200" b="1" dirty="0" smtClean="0">
                <a:solidFill>
                  <a:schemeClr val="tx2"/>
                </a:solidFill>
              </a:rPr>
              <a:t>억 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(60X2%)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1093" y="1461268"/>
            <a:ext cx="461665" cy="13196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</a:rPr>
              <a:t>사  </a:t>
            </a:r>
            <a:r>
              <a:rPr lang="en-US" altLang="ko-KR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ko-KR" altLang="en-US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en-US" altLang="ko-KR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건설업의 세금계산서 발행시기</a:t>
            </a:r>
            <a:endParaRPr lang="en-US" altLang="ko-KR" sz="3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/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45990" y="1268760"/>
            <a:ext cx="4969630" cy="9785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50000"/>
              </a:lnSpc>
              <a:buFont typeface="Wingdings" pitchFamily="2" charset="2"/>
              <a:buChar char="l"/>
              <a:tabLst>
                <a:tab pos="358775" algn="l"/>
                <a:tab pos="500063" algn="l"/>
                <a:tab pos="638175" algn="l"/>
                <a:tab pos="782638" algn="l"/>
                <a:tab pos="2701925" algn="r"/>
                <a:tab pos="2846388" algn="l"/>
                <a:tab pos="5195888" algn="r"/>
              </a:tabLst>
              <a:defRPr/>
            </a:pPr>
            <a:r>
              <a:rPr lang="ko-KR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공급시기 위배에 따른 제재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130818"/>
              </p:ext>
            </p:extLst>
          </p:nvPr>
        </p:nvGraphicFramePr>
        <p:xfrm>
          <a:off x="566738" y="2420938"/>
          <a:ext cx="8280400" cy="3095624"/>
        </p:xfrm>
        <a:graphic>
          <a:graphicData uri="http://schemas.openxmlformats.org/drawingml/2006/table">
            <a:tbl>
              <a:tblPr/>
              <a:tblGrid>
                <a:gridCol w="4108961"/>
                <a:gridCol w="1336529"/>
                <a:gridCol w="2834910"/>
              </a:tblGrid>
              <a:tr h="7343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</a:tabLst>
                      </a:pPr>
                      <a:r>
                        <a:rPr lang="ko-KR" altLang="en-US" sz="24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 </a:t>
                      </a:r>
                      <a:r>
                        <a:rPr lang="ko-KR" altLang="en-US" sz="2400" b="1" kern="0" spc="-8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분</a:t>
                      </a:r>
                      <a:endParaRPr lang="ko-KR" altLang="en-US" sz="240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</a:tabLst>
                      </a:pPr>
                      <a:r>
                        <a:rPr lang="ko-KR" altLang="en-US" sz="24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 급 자</a:t>
                      </a:r>
                      <a:endParaRPr lang="ko-KR" altLang="en-US" sz="240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280670" algn="l"/>
                          <a:tab pos="417830" algn="l"/>
                          <a:tab pos="594360" algn="l"/>
                          <a:tab pos="72136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</a:tabLst>
                      </a:pPr>
                      <a:r>
                        <a:rPr lang="ko-KR" altLang="en-US" sz="24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공급받는 자</a:t>
                      </a:r>
                      <a:endParaRPr lang="ko-KR" altLang="en-US" sz="240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18064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공급일이</a:t>
                      </a:r>
                      <a:r>
                        <a:rPr lang="ko-KR" altLang="en-US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속하는 과세기간 경과 후 확정신고기한 내에 </a:t>
                      </a:r>
                      <a:r>
                        <a:rPr lang="ko-KR" altLang="en-US" sz="1600" b="0" kern="0" spc="-30" dirty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발급된 경우</a:t>
                      </a: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가산세</a:t>
                      </a:r>
                      <a:r>
                        <a:rPr lang="en-US" altLang="ko-KR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(1%)</a:t>
                      </a:r>
                      <a:endParaRPr lang="ko-KR" altLang="en-US" sz="1600" b="0" kern="0" spc="-3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매입세액공제＋</a:t>
                      </a:r>
                      <a:r>
                        <a:rPr lang="ko-KR" altLang="en-US" sz="1600" b="0" kern="0" spc="-3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가산세</a:t>
                      </a:r>
                      <a:r>
                        <a:rPr lang="en-US" altLang="ko-KR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(1%)</a:t>
                      </a:r>
                      <a:endParaRPr lang="ko-KR" altLang="en-US" sz="1600" b="0" kern="0" spc="-3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64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공급일이</a:t>
                      </a:r>
                      <a:r>
                        <a:rPr lang="ko-KR" altLang="en-US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속하는 </a:t>
                      </a:r>
                      <a:r>
                        <a:rPr lang="ko-KR" altLang="en-US" sz="1600" b="0" kern="0" spc="-3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과세기간 경과 </a:t>
                      </a:r>
                      <a:r>
                        <a:rPr lang="ko-KR" altLang="en-US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후 확정신고기한 후에 발급되지 않은 경우</a:t>
                      </a: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 err="1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가산세</a:t>
                      </a:r>
                      <a:r>
                        <a:rPr lang="en-US" altLang="ko-KR" sz="1600" b="0" kern="0" spc="-3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(2%)</a:t>
                      </a:r>
                      <a:endParaRPr lang="ko-KR" altLang="en-US" sz="1600" b="0" kern="0" spc="-3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3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매입세액불공제</a:t>
                      </a:r>
                      <a:endParaRPr lang="ko-KR" altLang="en-US" sz="1600" b="0" kern="0" spc="-3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6075" y="1071156"/>
            <a:ext cx="8451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50000"/>
              </a:lnSpc>
              <a:buFont typeface="Wingdings" pitchFamily="2" charset="2"/>
              <a:buChar char="l"/>
              <a:tabLst>
                <a:tab pos="358775" algn="l"/>
                <a:tab pos="500063" algn="l"/>
                <a:tab pos="638175" algn="l"/>
                <a:tab pos="782638" algn="l"/>
                <a:tab pos="2701925" algn="r"/>
                <a:tab pos="2846388" algn="l"/>
                <a:tab pos="5195888" algn="r"/>
              </a:tabLst>
              <a:defRPr/>
            </a:pPr>
            <a:r>
              <a:rPr lang="ko-KR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건설용역의 일반적인 공급 시기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역무제공완료일</a:t>
            </a:r>
          </a:p>
          <a:p>
            <a:pPr marL="457200" indent="-457200" latinLnBrk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예외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공사완료일이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불분명한 경우 사용승인일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30200" y="3304143"/>
            <a:ext cx="813752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>
              <a:defRPr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사용승인 일의 확인방법</a:t>
            </a:r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ctr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건설공사 도급계약서상 준공일</a:t>
            </a:r>
          </a:p>
          <a:p>
            <a:pPr marL="342900" indent="-342900" fontAlgn="ctr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인허가권자가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발급한 사용승인서</a:t>
            </a:r>
          </a:p>
          <a:p>
            <a:pPr marL="342900" indent="-342900" fontAlgn="ctr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하자이행증권의 하자보증기간의 개시일 전일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건설공제조합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서울보증보험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ctr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건축물관리대장</a:t>
            </a:r>
          </a:p>
        </p:txBody>
      </p:sp>
      <p:cxnSp>
        <p:nvCxnSpPr>
          <p:cNvPr id="8" name="직선 연결선 7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9612" y="332656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건설업의 세금계산서 발행시기</a:t>
            </a:r>
            <a:endParaRPr lang="en-US" altLang="ko-KR" sz="3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/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72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완성도 기준지급조건부</a:t>
            </a:r>
          </a:p>
          <a:p>
            <a:pPr algn="ctr"/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23045" y="1412776"/>
            <a:ext cx="6897910" cy="1728192"/>
          </a:xfrm>
          <a:prstGeom prst="rect">
            <a:avLst/>
          </a:prstGeom>
          <a:solidFill>
            <a:schemeClr val="accent3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건설공사 등 도급에 대한 대금지급조건으로서 당해 </a:t>
            </a:r>
            <a:r>
              <a:rPr lang="ko-KR" altLang="en-US" sz="2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건설용역의 제공이 완료되기 전에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대가를 당해 역무의 완성도에 따라 분할하여 받기로 하는 약정에 의하여 공급하는 것을 말한다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3" y="3529013"/>
            <a:ext cx="813593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【</a:t>
            </a:r>
            <a:r>
              <a:rPr lang="ko-KR" altLang="en-US" sz="24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시공사의 완성도기준지급조건과 세금계산서 발급시기</a:t>
            </a:r>
            <a:r>
              <a:rPr lang="en-US" altLang="ko-KR" sz="28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】</a:t>
            </a:r>
            <a:endParaRPr lang="ko-KR" altLang="en-US" sz="2800" kern="0" spc="-7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grpSp>
        <p:nvGrpSpPr>
          <p:cNvPr id="6" name="그룹 27"/>
          <p:cNvGrpSpPr>
            <a:grpSpLocks/>
          </p:cNvGrpSpPr>
          <p:nvPr/>
        </p:nvGrpSpPr>
        <p:grpSpPr bwMode="auto">
          <a:xfrm>
            <a:off x="484859" y="4258791"/>
            <a:ext cx="4392613" cy="2376488"/>
            <a:chOff x="827584" y="4005064"/>
            <a:chExt cx="4392488" cy="2376264"/>
          </a:xfrm>
        </p:grpSpPr>
        <p:sp>
          <p:nvSpPr>
            <p:cNvPr id="8" name="직사각형 7"/>
            <p:cNvSpPr/>
            <p:nvPr/>
          </p:nvSpPr>
          <p:spPr>
            <a:xfrm>
              <a:off x="827584" y="4693974"/>
              <a:ext cx="1728739" cy="93495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시공사</a:t>
              </a:r>
              <a:endPara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204004" y="4005064"/>
              <a:ext cx="1728738" cy="64763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선급금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204004" y="4868583"/>
              <a:ext cx="1728738" cy="649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기성금</a:t>
              </a:r>
              <a:endPara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204004" y="5733689"/>
              <a:ext cx="1728738" cy="64763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잔금</a:t>
              </a:r>
            </a:p>
          </p:txBody>
        </p:sp>
        <p:cxnSp>
          <p:nvCxnSpPr>
            <p:cNvPr id="12" name="직선 연결선 11"/>
            <p:cNvCxnSpPr>
              <a:endCxn id="9" idx="1"/>
            </p:cNvCxnSpPr>
            <p:nvPr/>
          </p:nvCxnSpPr>
          <p:spPr>
            <a:xfrm>
              <a:off x="2772217" y="4328883"/>
              <a:ext cx="431788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2772217" y="4328883"/>
              <a:ext cx="0" cy="1728625"/>
            </a:xfrm>
            <a:prstGeom prst="lin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4" name="직선 연결선 13"/>
            <p:cNvCxnSpPr>
              <a:endCxn id="11" idx="1"/>
            </p:cNvCxnSpPr>
            <p:nvPr/>
          </p:nvCxnSpPr>
          <p:spPr>
            <a:xfrm>
              <a:off x="2772217" y="6057509"/>
              <a:ext cx="431788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5" name="직선 연결선 14"/>
            <p:cNvCxnSpPr>
              <a:stCxn id="8" idx="3"/>
            </p:cNvCxnSpPr>
            <p:nvPr/>
          </p:nvCxnSpPr>
          <p:spPr>
            <a:xfrm>
              <a:off x="2556323" y="5160655"/>
              <a:ext cx="647682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6" name="직선 화살표 연결선 15"/>
            <p:cNvCxnSpPr/>
            <p:nvPr/>
          </p:nvCxnSpPr>
          <p:spPr>
            <a:xfrm>
              <a:off x="5004178" y="4328883"/>
              <a:ext cx="2158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>
              <a:off x="5004178" y="5193990"/>
              <a:ext cx="2158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>
              <a:off x="5004178" y="6057509"/>
              <a:ext cx="2158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19" name="그룹 32769"/>
          <p:cNvGrpSpPr>
            <a:grpSpLocks/>
          </p:cNvGrpSpPr>
          <p:nvPr/>
        </p:nvGrpSpPr>
        <p:grpSpPr bwMode="auto">
          <a:xfrm>
            <a:off x="4865688" y="4264025"/>
            <a:ext cx="4198937" cy="2185988"/>
            <a:chOff x="5436096" y="4149080"/>
            <a:chExt cx="2972118" cy="2186151"/>
          </a:xfrm>
        </p:grpSpPr>
        <p:sp>
          <p:nvSpPr>
            <p:cNvPr id="20" name="TextBox 19"/>
            <p:cNvSpPr txBox="1"/>
            <p:nvPr/>
          </p:nvSpPr>
          <p:spPr>
            <a:xfrm>
              <a:off x="5436096" y="5873234"/>
              <a:ext cx="2664231" cy="461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공사완료일</a:t>
              </a:r>
              <a:r>
                <a:rPr lang="en-US" altLang="ko-KR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사용승인일</a:t>
              </a:r>
              <a:r>
                <a:rPr lang="en-US" altLang="ko-KR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40591" y="5007982"/>
              <a:ext cx="2664231" cy="4619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대가를 받기로 한 때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40591" y="4149080"/>
              <a:ext cx="2967623" cy="4001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기성대금 </a:t>
              </a:r>
              <a:r>
                <a:rPr lang="ko-KR" alt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충당시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or </a:t>
              </a:r>
              <a:r>
                <a:rPr lang="ko-KR" alt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선금수령시</a:t>
              </a:r>
              <a:endPara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29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한쪽 모서리가 잘린 사각형 6"/>
          <p:cNvSpPr/>
          <p:nvPr/>
        </p:nvSpPr>
        <p:spPr>
          <a:xfrm>
            <a:off x="1115616" y="1340768"/>
            <a:ext cx="6912768" cy="5256584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15616" y="1965325"/>
            <a:ext cx="6897980" cy="457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	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선급금이 계약금의 성질일 경우에는 대가를 받기로 한 때이나 선금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선급공사대금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)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일 경우에는 기성대금에 충당되는 때이다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.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이 경우 선급공사대금이 되기 위해서는 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① 하도급계약서에 선급금으로 표시되어 있고 ② 하도급계약서 본문에 선금에 대한 정산규정이 있어야 하며 ③ 계약이 해약될 때에는 계약금을 교부한 자는 이를 포기하고 </a:t>
            </a:r>
            <a:r>
              <a:rPr kumimoji="1" lang="ko-KR" altLang="en-US" sz="1200" b="1" i="0" u="sng" strike="noStrike" cap="none" normalizeH="0" baseline="0" dirty="0" err="1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수령자는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 배액을 상환하여야 하는 </a:t>
            </a:r>
            <a:r>
              <a:rPr kumimoji="1" lang="ko-KR" altLang="en-US" sz="1200" b="1" i="0" u="sng" strike="noStrike" cap="none" normalizeH="0" baseline="0" dirty="0" err="1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해약금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민법 제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565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조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)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의 성질을 갖고 있는 점에 비해 계약이 해제될 때에는 당사자 간에 손해배상을 별도로 청구할 수 있도록 약정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하고 있어야 한다</a:t>
            </a:r>
            <a:r>
              <a:rPr kumimoji="1" lang="en-US" altLang="ko-KR" sz="1200" b="1" dirty="0">
                <a:solidFill>
                  <a:srgbClr val="000000"/>
                </a:solidFill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1" dirty="0" err="1">
                <a:solidFill>
                  <a:srgbClr val="000000"/>
                </a:solidFill>
                <a:latin typeface="+mn-ea"/>
                <a:cs typeface="굴림" pitchFamily="50" charset="-127"/>
              </a:rPr>
              <a:t>국심</a:t>
            </a:r>
            <a:r>
              <a:rPr kumimoji="1" lang="en-US" altLang="ko-KR" sz="1200" b="1" dirty="0">
                <a:solidFill>
                  <a:srgbClr val="000000"/>
                </a:solidFill>
                <a:latin typeface="+mn-ea"/>
                <a:cs typeface="굴림" pitchFamily="50" charset="-127"/>
              </a:rPr>
              <a:t>95</a:t>
            </a:r>
            <a:r>
              <a:rPr kumimoji="1" lang="ko-KR" altLang="en-US" sz="1200" b="1" dirty="0">
                <a:solidFill>
                  <a:srgbClr val="000000"/>
                </a:solidFill>
                <a:latin typeface="+mn-ea"/>
                <a:cs typeface="굴림" pitchFamily="50" charset="-127"/>
              </a:rPr>
              <a:t>경</a:t>
            </a:r>
            <a:r>
              <a:rPr kumimoji="1" lang="en-US" altLang="ko-KR" sz="1200" b="1" dirty="0">
                <a:solidFill>
                  <a:srgbClr val="000000"/>
                </a:solidFill>
                <a:latin typeface="+mn-ea"/>
                <a:cs typeface="굴림" pitchFamily="50" charset="-127"/>
              </a:rPr>
              <a:t>0569, 1995.10.13)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∙ 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본문 제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22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조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선급금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)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④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선급금은 계약목적 외에 사용할 수 없으며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노임지급 및 자재확보에 우선 사용하도록 한다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⑤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선급금은 기성부분의 대가를 지급할 때마다 다음 산식에 의하여 산출한 금액을 정산한다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	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∙ 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본문 제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25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조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계약해제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altLang="en-US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해지</a:t>
            </a:r>
            <a:r>
              <a:rPr kumimoji="1" lang="en-US" altLang="ko-KR" sz="1200" b="1" i="0" u="sng" strike="noStrike" cap="none" normalizeH="0" baseline="0" dirty="0" smtClean="0">
                <a:ln>
                  <a:noFill/>
                </a:ln>
                <a:solidFill>
                  <a:srgbClr val="1C3D62"/>
                </a:solidFill>
                <a:effectLst/>
                <a:latin typeface="+mn-ea"/>
                <a:cs typeface="굴림" pitchFamily="50" charset="-127"/>
              </a:rPr>
              <a:t>)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  <a:tab pos="336550" algn="l"/>
                <a:tab pos="508000" algn="l"/>
              </a:tabLst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⑤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갑 또는 을은 제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1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항에 의한 계약의 해제 또는 해지로 손해가 발생한 때에는 상대방에게 손해배상을 청구할 수 있다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045405" y="411405"/>
            <a:ext cx="6600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2800" b="1" dirty="0" smtClean="0">
                <a:solidFill>
                  <a:srgbClr val="404040"/>
                </a:solidFill>
                <a:latin typeface="+mn-ea"/>
                <a:ea typeface="+mn-ea"/>
              </a:rPr>
              <a:t>선금의 </a:t>
            </a:r>
            <a:r>
              <a:rPr lang="ko-KR" altLang="en-US" sz="2800" b="1" dirty="0" err="1" smtClean="0">
                <a:solidFill>
                  <a:srgbClr val="404040"/>
                </a:solidFill>
                <a:latin typeface="+mn-ea"/>
                <a:ea typeface="+mn-ea"/>
              </a:rPr>
              <a:t>법적성격</a:t>
            </a:r>
            <a:endParaRPr lang="en-US" altLang="ko-KR" sz="2800" b="1" dirty="0" smtClean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451010"/>
              </p:ext>
            </p:extLst>
          </p:nvPr>
        </p:nvGraphicFramePr>
        <p:xfrm>
          <a:off x="2411760" y="3645024"/>
          <a:ext cx="4572000" cy="710227"/>
        </p:xfrm>
        <a:graphic>
          <a:graphicData uri="http://schemas.openxmlformats.org/drawingml/2006/table">
            <a:tbl>
              <a:tblPr/>
              <a:tblGrid>
                <a:gridCol w="1800200"/>
                <a:gridCol w="2771800"/>
              </a:tblGrid>
              <a:tr h="368485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36550" algn="l"/>
                          <a:tab pos="508000" algn="l"/>
                          <a:tab pos="165100" algn="l"/>
                          <a:tab pos="336550" algn="l"/>
                          <a:tab pos="508000" algn="l"/>
                        </a:tabLs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선급금 </a:t>
                      </a:r>
                      <a:r>
                        <a:rPr lang="ko-KR" alt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정산액</a:t>
                      </a:r>
                      <a:r>
                        <a:rPr lang="en-US" altLang="ko-KR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선급금액</a:t>
                      </a:r>
                      <a:r>
                        <a:rPr lang="en-US" altLang="ko-KR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36550" algn="l"/>
                          <a:tab pos="508000" algn="l"/>
                          <a:tab pos="165100" algn="l"/>
                          <a:tab pos="336550" algn="l"/>
                          <a:tab pos="508000" algn="l"/>
                        </a:tabLs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기성부분의 대가 상당액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41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36550" algn="l"/>
                          <a:tab pos="508000" algn="l"/>
                          <a:tab pos="165100" algn="l"/>
                          <a:tab pos="336550" algn="l"/>
                          <a:tab pos="508000" algn="l"/>
                        </a:tabLs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계약금액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 rot="2752637">
            <a:off x="7230663" y="147784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판 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3197" y="402906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선급금과 계약금의 비교</a:t>
            </a:r>
            <a:endParaRPr lang="ko-KR" altLang="en-US" sz="3200" b="1" dirty="0">
              <a:latin typeface="+mn-ea"/>
              <a:ea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631851"/>
              </p:ext>
            </p:extLst>
          </p:nvPr>
        </p:nvGraphicFramePr>
        <p:xfrm>
          <a:off x="1115616" y="1628800"/>
          <a:ext cx="6984775" cy="4187945"/>
        </p:xfrm>
        <a:graphic>
          <a:graphicData uri="http://schemas.openxmlformats.org/drawingml/2006/table">
            <a:tbl>
              <a:tblPr/>
              <a:tblGrid>
                <a:gridCol w="936104"/>
                <a:gridCol w="3600400"/>
                <a:gridCol w="2448271"/>
              </a:tblGrid>
              <a:tr h="5096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800" b="1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 </a:t>
                      </a: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</a:t>
                      </a:r>
                      <a:endParaRPr lang="ko-KR" altLang="en-US" sz="18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선금</a:t>
                      </a:r>
                      <a:r>
                        <a:rPr lang="en-US" altLang="ko-KR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선급금</a:t>
                      </a:r>
                      <a:r>
                        <a:rPr lang="en-US" altLang="ko-KR" sz="18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706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 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질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해약금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매매의 당사자일방이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계약당시에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금전 기타 물건을 계약금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보증금 등의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명목으로 상대방에게 교부한 때에는 당사자 간에 다른 약정이 없는 한 당사자의 일방이 이행에 착수할 때까지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교부자는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이를 포기하고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수령자는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그 배액을 상환하여 매매계약을 해제할 수 있다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민법 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565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①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).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수급인의 노임지급 및 자재확보 목적의 선급공사대금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계약서 선급금 표시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선급금 정산규정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손해배상청구권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986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kern="0" spc="-10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례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중간지급조건부의 분양건설의 계약금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완성도기준지급조건부의 도급공사의 선급금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898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공급시기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계약금을 받기로 한 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" algn="l"/>
                          <a:tab pos="342900" algn="l"/>
                          <a:tab pos="508000" algn="l"/>
                          <a:tab pos="152400" algn="l"/>
                          <a:tab pos="342900" algn="l"/>
                          <a:tab pos="5080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기성대금에 충당되는 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95513" y="2239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342900" algn="l"/>
                <a:tab pos="508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87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3197" y="464460"/>
            <a:ext cx="79404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400" b="1" dirty="0">
                <a:latin typeface="+mn-ea"/>
                <a:ea typeface="+mn-ea"/>
              </a:rPr>
              <a:t>선금의 세금계산서 발급 </a:t>
            </a:r>
            <a:r>
              <a:rPr lang="en-US" altLang="ko-KR" sz="2400" b="1" dirty="0">
                <a:latin typeface="+mn-ea"/>
                <a:ea typeface="+mn-ea"/>
              </a:rPr>
              <a:t>: </a:t>
            </a:r>
            <a:r>
              <a:rPr lang="ko-KR" altLang="en-US" sz="2400" b="1" dirty="0" err="1">
                <a:latin typeface="+mn-ea"/>
                <a:ea typeface="+mn-ea"/>
              </a:rPr>
              <a:t>선금수령시</a:t>
            </a:r>
            <a:r>
              <a:rPr lang="ko-KR" altLang="en-US" sz="2400" b="1" dirty="0">
                <a:latin typeface="+mn-ea"/>
                <a:ea typeface="+mn-ea"/>
              </a:rPr>
              <a:t> 세금계산서 </a:t>
            </a:r>
            <a:r>
              <a:rPr lang="ko-KR" altLang="en-US" sz="2400" b="1" dirty="0" err="1">
                <a:latin typeface="+mn-ea"/>
                <a:ea typeface="+mn-ea"/>
              </a:rPr>
              <a:t>미발급</a:t>
            </a:r>
            <a:endParaRPr lang="ko-KR" altLang="en-US" sz="24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한쪽 모서리가 잘린 사각형 12"/>
          <p:cNvSpPr/>
          <p:nvPr/>
        </p:nvSpPr>
        <p:spPr>
          <a:xfrm>
            <a:off x="1137027" y="1612187"/>
            <a:ext cx="6912768" cy="4248472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276277"/>
              </p:ext>
            </p:extLst>
          </p:nvPr>
        </p:nvGraphicFramePr>
        <p:xfrm>
          <a:off x="1259632" y="1790001"/>
          <a:ext cx="6696744" cy="4102100"/>
        </p:xfrm>
        <a:graphic>
          <a:graphicData uri="http://schemas.openxmlformats.org/drawingml/2006/table">
            <a:tbl>
              <a:tblPr/>
              <a:tblGrid>
                <a:gridCol w="6696744"/>
              </a:tblGrid>
              <a:tr h="299450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70000" algn="l"/>
                          <a:tab pos="1270000" algn="l"/>
                        </a:tabLst>
                      </a:pP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T&amp;C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건설과 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16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)MH</a:t>
                      </a:r>
                      <a:r>
                        <a:rPr lang="ko-KR" altLang="en-US" sz="16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개발과 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계약내용은 다음과 같다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1600" kern="0" spc="-8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70000" algn="l"/>
                          <a:tab pos="1270000" algn="l"/>
                        </a:tabLst>
                      </a:pP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계약금액 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급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금 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1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 기성 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 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 기성 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65% 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준공시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잔금 지급</a:t>
                      </a:r>
                      <a:endParaRPr lang="ko-KR" altLang="en-US" sz="1600" kern="0" spc="-8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70000" algn="l"/>
                          <a:tab pos="1270000" algn="l"/>
                        </a:tabLst>
                      </a:pPr>
                      <a:r>
                        <a:rPr lang="ko-KR" altLang="en-US" sz="1600" b="1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①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 기성 확정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(25%) : 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발행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250,000,000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600" b="1" kern="0" spc="-8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70000" algn="l"/>
                          <a:tab pos="1270000" algn="l"/>
                        </a:tabLst>
                      </a:pP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 대금청구금액 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[10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×25% - (3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×25%)] = 1.75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 </a:t>
                      </a:r>
                      <a:endParaRPr lang="ko-KR" altLang="en-US" sz="1600" kern="0" spc="-8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②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 기성 확정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(65%-25%) : 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발행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450,000,000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 대금청구금액 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[10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×(65%-25%) - (3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×(65%-25%)] = 2.80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③ 준공 시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발행 </a:t>
                      </a:r>
                      <a:r>
                        <a:rPr lang="en-US" altLang="ko-KR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350,000,000</a:t>
                      </a:r>
                      <a:r>
                        <a:rPr lang="ko-KR" alt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114300" algn="l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 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대금청구금액 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[10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×(100%-65%) - (3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×(100%-65%)] = 2.45</a:t>
                      </a:r>
                      <a:r>
                        <a:rPr lang="ko-KR" altLang="en-US" sz="16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  <a:endParaRPr lang="ko-KR" altLang="en-US" sz="1600" kern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3891" marR="143891" marT="35941" marB="3594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9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 rot="2752637">
            <a:off x="7359850" y="16837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3197" y="464460"/>
            <a:ext cx="79404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fontAlgn="base"/>
            <a:r>
              <a:rPr lang="ko-KR" altLang="en-US" sz="2400" b="1" dirty="0">
                <a:latin typeface="+mn-ea"/>
                <a:ea typeface="+mn-ea"/>
              </a:rPr>
              <a:t>선금의 세금계산서 발급 </a:t>
            </a:r>
            <a:r>
              <a:rPr lang="en-US" altLang="ko-KR" sz="2400" b="1" dirty="0">
                <a:latin typeface="+mn-ea"/>
                <a:ea typeface="+mn-ea"/>
              </a:rPr>
              <a:t>: </a:t>
            </a:r>
            <a:r>
              <a:rPr lang="ko-KR" altLang="en-US" sz="2400" b="1" dirty="0" err="1">
                <a:latin typeface="+mn-ea"/>
                <a:ea typeface="+mn-ea"/>
              </a:rPr>
              <a:t>선금수령시</a:t>
            </a:r>
            <a:r>
              <a:rPr lang="ko-KR" altLang="en-US" sz="2400" b="1" dirty="0">
                <a:latin typeface="+mn-ea"/>
                <a:ea typeface="+mn-ea"/>
              </a:rPr>
              <a:t> 세금계산서 발급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한쪽 모서리가 잘린 사각형 12"/>
          <p:cNvSpPr/>
          <p:nvPr/>
        </p:nvSpPr>
        <p:spPr>
          <a:xfrm>
            <a:off x="1112228" y="1371094"/>
            <a:ext cx="6912768" cy="5024479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 rot="2680930">
            <a:off x="7271833" y="147187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45179" y="1500533"/>
            <a:ext cx="6552728" cy="491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100" dirty="0"/>
              <a:t>(</a:t>
            </a:r>
            <a:r>
              <a:rPr lang="ko-KR" altLang="en-US" sz="1100" dirty="0"/>
              <a:t>주</a:t>
            </a:r>
            <a:r>
              <a:rPr lang="en-US" altLang="ko-KR" sz="1100" dirty="0"/>
              <a:t>) T&amp;C</a:t>
            </a:r>
            <a:r>
              <a:rPr lang="ko-KR" altLang="en-US" sz="1100" dirty="0"/>
              <a:t>건설과 </a:t>
            </a:r>
            <a:r>
              <a:rPr lang="en-US" altLang="ko-KR" sz="1100" dirty="0"/>
              <a:t>(</a:t>
            </a:r>
            <a:r>
              <a:rPr lang="ko-KR" altLang="en-US" sz="1100" dirty="0"/>
              <a:t>주</a:t>
            </a:r>
            <a:r>
              <a:rPr lang="en-US" altLang="ko-KR" sz="1100" dirty="0"/>
              <a:t>) </a:t>
            </a:r>
            <a:r>
              <a:rPr lang="en-US" altLang="ko-KR" sz="1100" dirty="0" smtClean="0"/>
              <a:t>MH</a:t>
            </a:r>
            <a:r>
              <a:rPr lang="ko-KR" altLang="en-US" sz="1100" dirty="0" smtClean="0"/>
              <a:t>개발과 </a:t>
            </a:r>
            <a:r>
              <a:rPr lang="ko-KR" altLang="en-US" sz="1100" dirty="0"/>
              <a:t>계약내용은 다음과 같다</a:t>
            </a:r>
            <a:r>
              <a:rPr lang="en-US" altLang="ko-KR" sz="1100" dirty="0"/>
              <a:t>.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/>
              <a:t>계약금액 </a:t>
            </a:r>
            <a:r>
              <a:rPr lang="en-US" altLang="ko-KR" sz="1100" dirty="0"/>
              <a:t>10</a:t>
            </a:r>
            <a:r>
              <a:rPr lang="ko-KR" altLang="en-US" sz="1100" dirty="0"/>
              <a:t>억</a:t>
            </a:r>
            <a:r>
              <a:rPr lang="en-US" altLang="ko-KR" sz="1100" dirty="0"/>
              <a:t>, </a:t>
            </a:r>
            <a:r>
              <a:rPr lang="ko-KR" altLang="en-US" sz="1100" dirty="0"/>
              <a:t>선</a:t>
            </a:r>
            <a:r>
              <a:rPr lang="en-US" altLang="ko-KR" sz="1100" dirty="0"/>
              <a:t>(</a:t>
            </a:r>
            <a:r>
              <a:rPr lang="ko-KR" altLang="en-US" sz="1100" dirty="0"/>
              <a:t>급</a:t>
            </a:r>
            <a:r>
              <a:rPr lang="en-US" altLang="ko-KR" sz="1100" dirty="0"/>
              <a:t>)</a:t>
            </a:r>
            <a:r>
              <a:rPr lang="ko-KR" altLang="en-US" sz="1100" dirty="0"/>
              <a:t>금 </a:t>
            </a:r>
            <a:r>
              <a:rPr lang="en-US" altLang="ko-KR" sz="1100" dirty="0"/>
              <a:t>3</a:t>
            </a:r>
            <a:r>
              <a:rPr lang="ko-KR" altLang="en-US" sz="1100" dirty="0"/>
              <a:t>억</a:t>
            </a:r>
            <a:r>
              <a:rPr lang="en-US" altLang="ko-KR" sz="1100" dirty="0"/>
              <a:t>, 1</a:t>
            </a:r>
            <a:r>
              <a:rPr lang="ko-KR" altLang="en-US" sz="1100" dirty="0"/>
              <a:t>차 기성 </a:t>
            </a:r>
            <a:r>
              <a:rPr lang="en-US" altLang="ko-KR" sz="1100" dirty="0"/>
              <a:t>25% </a:t>
            </a:r>
            <a:r>
              <a:rPr lang="ko-KR" altLang="en-US" sz="1100" dirty="0"/>
              <a:t>지급</a:t>
            </a:r>
            <a:r>
              <a:rPr lang="en-US" altLang="ko-KR" sz="1100" dirty="0"/>
              <a:t>, 2</a:t>
            </a:r>
            <a:r>
              <a:rPr lang="ko-KR" altLang="en-US" sz="1100" dirty="0"/>
              <a:t>차 기성 </a:t>
            </a:r>
            <a:r>
              <a:rPr lang="en-US" altLang="ko-KR" sz="1100" dirty="0"/>
              <a:t>65% </a:t>
            </a:r>
            <a:r>
              <a:rPr lang="ko-KR" altLang="en-US" sz="1100" dirty="0"/>
              <a:t>지급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준공시</a:t>
            </a:r>
            <a:r>
              <a:rPr lang="ko-KR" altLang="en-US" sz="1100" dirty="0"/>
              <a:t> 잔금 지급</a:t>
            </a:r>
          </a:p>
          <a:p>
            <a:pPr fontAlgn="base">
              <a:lnSpc>
                <a:spcPct val="150000"/>
              </a:lnSpc>
            </a:pPr>
            <a:r>
              <a:rPr lang="ko-KR" altLang="en-US" sz="1100" b="1" dirty="0"/>
              <a:t>① </a:t>
            </a:r>
            <a:r>
              <a:rPr lang="ko-KR" altLang="en-US" sz="1100" b="1" dirty="0" err="1"/>
              <a:t>선급지급시</a:t>
            </a:r>
            <a:r>
              <a:rPr lang="ko-KR" altLang="en-US" sz="1100" b="1" dirty="0"/>
              <a:t> </a:t>
            </a:r>
            <a:r>
              <a:rPr lang="en-US" altLang="ko-KR" sz="1100" b="1" dirty="0"/>
              <a:t>: </a:t>
            </a:r>
            <a:r>
              <a:rPr lang="ko-KR" altLang="en-US" sz="1100" b="1" dirty="0"/>
              <a:t>세금계산서 발행금액 </a:t>
            </a:r>
            <a:r>
              <a:rPr lang="en-US" altLang="ko-KR" sz="1100" b="1" dirty="0"/>
              <a:t>300,000,000</a:t>
            </a:r>
            <a:r>
              <a:rPr lang="ko-KR" altLang="en-US" sz="1100" b="1" dirty="0"/>
              <a:t>원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dirty="0" smtClean="0"/>
              <a:t>        (</a:t>
            </a:r>
            <a:r>
              <a:rPr lang="ko-KR" altLang="en-US" sz="1100" dirty="0"/>
              <a:t>차</a:t>
            </a:r>
            <a:r>
              <a:rPr lang="en-US" altLang="ko-KR" sz="1100" dirty="0"/>
              <a:t>) </a:t>
            </a:r>
            <a:r>
              <a:rPr lang="ko-KR" altLang="en-US" sz="1100" dirty="0"/>
              <a:t>예금 </a:t>
            </a:r>
            <a:r>
              <a:rPr lang="en-US" altLang="ko-KR" sz="1100" dirty="0" smtClean="0"/>
              <a:t>330,000,000</a:t>
            </a:r>
            <a:r>
              <a:rPr lang="ko-KR" altLang="en-US" sz="1100" dirty="0" smtClean="0"/>
              <a:t>               </a:t>
            </a:r>
            <a:r>
              <a:rPr lang="en-US" altLang="ko-KR" sz="1100" dirty="0" smtClean="0"/>
              <a:t>(</a:t>
            </a:r>
            <a:r>
              <a:rPr lang="ko-KR" altLang="en-US" sz="1100" dirty="0"/>
              <a:t>대</a:t>
            </a:r>
            <a:r>
              <a:rPr lang="en-US" altLang="ko-KR" sz="1100" dirty="0"/>
              <a:t>) </a:t>
            </a:r>
            <a:r>
              <a:rPr lang="ko-KR" altLang="en-US" sz="1100" dirty="0"/>
              <a:t>공사선수금 </a:t>
            </a:r>
            <a:r>
              <a:rPr lang="en-US" altLang="ko-KR" sz="1100" dirty="0" smtClean="0"/>
              <a:t>300,000,000</a:t>
            </a:r>
            <a:r>
              <a:rPr lang="ko-KR" altLang="en-US" sz="1100" dirty="0" smtClean="0"/>
              <a:t> 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 smtClean="0"/>
              <a:t>                                                      부가세 </a:t>
            </a:r>
            <a:r>
              <a:rPr lang="ko-KR" altLang="en-US" sz="1100" dirty="0"/>
              <a:t>예수금 </a:t>
            </a:r>
            <a:r>
              <a:rPr lang="en-US" altLang="ko-KR" sz="1100" dirty="0" smtClean="0"/>
              <a:t>30,000,000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b="1" dirty="0"/>
              <a:t>② </a:t>
            </a:r>
            <a:r>
              <a:rPr lang="en-US" altLang="ko-KR" sz="1100" b="1" dirty="0"/>
              <a:t>1</a:t>
            </a:r>
            <a:r>
              <a:rPr lang="ko-KR" altLang="en-US" sz="1100" b="1" dirty="0"/>
              <a:t>차 기성 확정</a:t>
            </a:r>
            <a:r>
              <a:rPr lang="en-US" altLang="ko-KR" sz="1100" b="1" dirty="0"/>
              <a:t>(25%) : </a:t>
            </a:r>
            <a:r>
              <a:rPr lang="ko-KR" altLang="en-US" sz="1100" b="1" dirty="0"/>
              <a:t>세금계산서 발행금액 </a:t>
            </a:r>
            <a:r>
              <a:rPr lang="en-US" altLang="ko-KR" sz="1100" b="1" dirty="0"/>
              <a:t>175,000,000</a:t>
            </a:r>
            <a:r>
              <a:rPr lang="ko-KR" altLang="en-US" sz="1100" b="1" dirty="0"/>
              <a:t>원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dirty="0" smtClean="0"/>
              <a:t>        (</a:t>
            </a:r>
            <a:r>
              <a:rPr lang="ko-KR" altLang="en-US" sz="1100" dirty="0"/>
              <a:t>차</a:t>
            </a:r>
            <a:r>
              <a:rPr lang="en-US" altLang="ko-KR" sz="1100" dirty="0"/>
              <a:t>) </a:t>
            </a:r>
            <a:r>
              <a:rPr lang="ko-KR" altLang="en-US" sz="1100" dirty="0"/>
              <a:t>예금 </a:t>
            </a:r>
            <a:r>
              <a:rPr lang="en-US" altLang="ko-KR" sz="1100" dirty="0" smtClean="0"/>
              <a:t>192,500,000</a:t>
            </a:r>
            <a:r>
              <a:rPr lang="ko-KR" altLang="en-US" sz="1100" dirty="0" smtClean="0"/>
              <a:t>              </a:t>
            </a:r>
            <a:r>
              <a:rPr lang="en-US" altLang="ko-KR" sz="1100" dirty="0"/>
              <a:t>(</a:t>
            </a:r>
            <a:r>
              <a:rPr lang="ko-KR" altLang="en-US" sz="1100" dirty="0"/>
              <a:t>대</a:t>
            </a:r>
            <a:r>
              <a:rPr lang="en-US" altLang="ko-KR" sz="1100" dirty="0"/>
              <a:t>) </a:t>
            </a:r>
            <a:r>
              <a:rPr lang="ko-KR" altLang="en-US" sz="1100" dirty="0"/>
              <a:t>공사선수금 </a:t>
            </a:r>
            <a:r>
              <a:rPr lang="en-US" altLang="ko-KR" sz="1100" dirty="0" smtClean="0"/>
              <a:t>175,000,000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 smtClean="0"/>
              <a:t>                                                      부가세예수금 </a:t>
            </a:r>
            <a:r>
              <a:rPr lang="en-US" altLang="ko-KR" sz="1100" dirty="0" smtClean="0"/>
              <a:t>17,500,000</a:t>
            </a:r>
            <a:endParaRPr lang="ko-KR" altLang="en-US" sz="1100" dirty="0"/>
          </a:p>
          <a:p>
            <a:pPr marL="171450" indent="-171450" fontAlgn="base">
              <a:lnSpc>
                <a:spcPct val="150000"/>
              </a:lnSpc>
              <a:buFont typeface="Arial" charset="0"/>
              <a:buChar char="•"/>
            </a:pPr>
            <a:r>
              <a:rPr lang="ko-KR" altLang="en-US" sz="1100" b="1" dirty="0" smtClean="0">
                <a:solidFill>
                  <a:schemeClr val="tx2"/>
                </a:solidFill>
              </a:rPr>
              <a:t>세금계산서 </a:t>
            </a:r>
            <a:r>
              <a:rPr lang="ko-KR" altLang="en-US" sz="1100" b="1" dirty="0">
                <a:solidFill>
                  <a:schemeClr val="tx2"/>
                </a:solidFill>
              </a:rPr>
              <a:t>발행금액 </a:t>
            </a:r>
            <a:r>
              <a:rPr lang="en-US" altLang="ko-KR" sz="1100" b="1" dirty="0">
                <a:solidFill>
                  <a:schemeClr val="tx2"/>
                </a:solidFill>
              </a:rPr>
              <a:t>[10</a:t>
            </a:r>
            <a:r>
              <a:rPr lang="ko-KR" altLang="en-US" sz="1100" b="1" dirty="0">
                <a:solidFill>
                  <a:schemeClr val="tx2"/>
                </a:solidFill>
              </a:rPr>
              <a:t>억</a:t>
            </a:r>
            <a:r>
              <a:rPr lang="en-US" altLang="ko-KR" sz="1100" b="1" dirty="0">
                <a:solidFill>
                  <a:schemeClr val="tx2"/>
                </a:solidFill>
              </a:rPr>
              <a:t>×25% - 3</a:t>
            </a:r>
            <a:r>
              <a:rPr lang="ko-KR" altLang="en-US" sz="1100" b="1" dirty="0">
                <a:solidFill>
                  <a:schemeClr val="tx2"/>
                </a:solidFill>
              </a:rPr>
              <a:t>억</a:t>
            </a:r>
            <a:r>
              <a:rPr lang="en-US" altLang="ko-KR" sz="1100" b="1" dirty="0">
                <a:solidFill>
                  <a:schemeClr val="tx2"/>
                </a:solidFill>
              </a:rPr>
              <a:t>×25%] </a:t>
            </a:r>
            <a:endParaRPr lang="en-US" altLang="ko-KR" sz="1100" b="1" dirty="0" smtClean="0">
              <a:solidFill>
                <a:schemeClr val="tx2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charset="0"/>
              <a:buChar char="•"/>
            </a:pPr>
            <a:endParaRPr lang="ko-KR" altLang="en-US" sz="1100" b="1" dirty="0">
              <a:solidFill>
                <a:schemeClr val="tx2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b="1" dirty="0"/>
              <a:t>③ </a:t>
            </a:r>
            <a:r>
              <a:rPr lang="en-US" altLang="ko-KR" sz="1100" b="1" dirty="0"/>
              <a:t>2</a:t>
            </a:r>
            <a:r>
              <a:rPr lang="ko-KR" altLang="en-US" sz="1100" b="1" dirty="0"/>
              <a:t>차 기성</a:t>
            </a:r>
            <a:r>
              <a:rPr lang="en-US" altLang="ko-KR" sz="1100" b="1" dirty="0"/>
              <a:t>(65%) : </a:t>
            </a:r>
            <a:r>
              <a:rPr lang="ko-KR" altLang="en-US" sz="1100" b="1" dirty="0"/>
              <a:t>세금계산서 발행금액 </a:t>
            </a:r>
            <a:r>
              <a:rPr lang="en-US" altLang="ko-KR" sz="1100" b="1" dirty="0"/>
              <a:t>280,000,000</a:t>
            </a:r>
            <a:r>
              <a:rPr lang="ko-KR" altLang="en-US" sz="1100" b="1" dirty="0"/>
              <a:t>원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dirty="0" smtClean="0"/>
              <a:t>         (</a:t>
            </a:r>
            <a:r>
              <a:rPr lang="ko-KR" altLang="en-US" sz="1100" dirty="0"/>
              <a:t>차</a:t>
            </a:r>
            <a:r>
              <a:rPr lang="en-US" altLang="ko-KR" sz="1100" dirty="0"/>
              <a:t>) </a:t>
            </a:r>
            <a:r>
              <a:rPr lang="ko-KR" altLang="en-US" sz="1100" dirty="0"/>
              <a:t>예금 </a:t>
            </a:r>
            <a:r>
              <a:rPr lang="en-US" altLang="ko-KR" sz="1100" dirty="0" smtClean="0"/>
              <a:t>308,000,000</a:t>
            </a:r>
            <a:r>
              <a:rPr lang="ko-KR" altLang="en-US" sz="1100" dirty="0" smtClean="0"/>
              <a:t>             </a:t>
            </a:r>
            <a:r>
              <a:rPr lang="en-US" altLang="ko-KR" sz="1100" dirty="0" smtClean="0"/>
              <a:t>(</a:t>
            </a:r>
            <a:r>
              <a:rPr lang="ko-KR" altLang="en-US" sz="1100" dirty="0"/>
              <a:t>대</a:t>
            </a:r>
            <a:r>
              <a:rPr lang="en-US" altLang="ko-KR" sz="1100" dirty="0"/>
              <a:t>) </a:t>
            </a:r>
            <a:r>
              <a:rPr lang="ko-KR" altLang="en-US" sz="1100" dirty="0"/>
              <a:t>공사선수금 </a:t>
            </a:r>
            <a:r>
              <a:rPr lang="en-US" altLang="ko-KR" sz="1100" dirty="0" smtClean="0"/>
              <a:t>280,000,000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 smtClean="0"/>
              <a:t>                                                     부가세 </a:t>
            </a:r>
            <a:r>
              <a:rPr lang="ko-KR" altLang="en-US" sz="1100" dirty="0"/>
              <a:t>예수금 </a:t>
            </a:r>
            <a:r>
              <a:rPr lang="en-US" altLang="ko-KR" sz="1100" dirty="0" smtClean="0"/>
              <a:t>28,000,000</a:t>
            </a:r>
            <a:r>
              <a:rPr lang="ko-KR" altLang="en-US" sz="1100" dirty="0" smtClean="0"/>
              <a:t> </a:t>
            </a:r>
            <a:endParaRPr lang="ko-KR" altLang="en-US" sz="1100" dirty="0"/>
          </a:p>
          <a:p>
            <a:pPr marL="171450" indent="-171450" fontAlgn="base">
              <a:lnSpc>
                <a:spcPct val="150000"/>
              </a:lnSpc>
              <a:buFont typeface="Arial" charset="0"/>
              <a:buChar char="•"/>
            </a:pPr>
            <a:r>
              <a:rPr lang="ko-KR" altLang="en-US" sz="1100" dirty="0" smtClean="0"/>
              <a:t>세금계산서 </a:t>
            </a:r>
            <a:r>
              <a:rPr lang="ko-KR" altLang="en-US" sz="1100" dirty="0"/>
              <a:t>발행금액 </a:t>
            </a:r>
            <a:r>
              <a:rPr lang="en-US" altLang="ko-KR" sz="1100" dirty="0"/>
              <a:t>[10</a:t>
            </a:r>
            <a:r>
              <a:rPr lang="ko-KR" altLang="en-US" sz="1100" dirty="0"/>
              <a:t>억</a:t>
            </a:r>
            <a:r>
              <a:rPr lang="en-US" altLang="ko-KR" sz="1100" dirty="0"/>
              <a:t>×(65%-25%) - (3</a:t>
            </a:r>
            <a:r>
              <a:rPr lang="ko-KR" altLang="en-US" sz="1100" dirty="0"/>
              <a:t>억</a:t>
            </a:r>
            <a:r>
              <a:rPr lang="en-US" altLang="ko-KR" sz="1100" dirty="0"/>
              <a:t>×(65%-25</a:t>
            </a:r>
            <a:r>
              <a:rPr lang="en-US" altLang="ko-KR" sz="1100" dirty="0" smtClean="0"/>
              <a:t>%)]</a:t>
            </a:r>
          </a:p>
          <a:p>
            <a:pPr marL="171450" indent="-171450" fontAlgn="base">
              <a:lnSpc>
                <a:spcPct val="150000"/>
              </a:lnSpc>
              <a:buFont typeface="Arial" charset="0"/>
              <a:buChar char="•"/>
            </a:pPr>
            <a:endParaRPr lang="ko-KR" altLang="en-US" sz="1100" b="1" dirty="0"/>
          </a:p>
          <a:p>
            <a:pPr fontAlgn="base">
              <a:lnSpc>
                <a:spcPct val="150000"/>
              </a:lnSpc>
            </a:pPr>
            <a:r>
              <a:rPr lang="ko-KR" altLang="en-US" sz="1100" b="1" dirty="0"/>
              <a:t>④ </a:t>
            </a:r>
            <a:r>
              <a:rPr lang="ko-KR" altLang="en-US" sz="1100" b="1" dirty="0" err="1"/>
              <a:t>준공시</a:t>
            </a:r>
            <a:r>
              <a:rPr lang="ko-KR" altLang="en-US" sz="1100" b="1" dirty="0"/>
              <a:t> </a:t>
            </a:r>
            <a:r>
              <a:rPr lang="en-US" altLang="ko-KR" sz="1100" b="1" dirty="0"/>
              <a:t>: </a:t>
            </a:r>
            <a:r>
              <a:rPr lang="ko-KR" altLang="en-US" sz="1100" b="1" dirty="0"/>
              <a:t>세금계산서 발행금액 </a:t>
            </a:r>
            <a:r>
              <a:rPr lang="en-US" altLang="ko-KR" sz="1100" b="1" dirty="0"/>
              <a:t>245,000,000</a:t>
            </a:r>
            <a:r>
              <a:rPr lang="ko-KR" altLang="en-US" sz="1100" b="1" dirty="0"/>
              <a:t>원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dirty="0" smtClean="0"/>
              <a:t>           (</a:t>
            </a:r>
            <a:r>
              <a:rPr lang="ko-KR" altLang="en-US" sz="1100" dirty="0"/>
              <a:t>차</a:t>
            </a:r>
            <a:r>
              <a:rPr lang="en-US" altLang="ko-KR" sz="1100" dirty="0"/>
              <a:t>) </a:t>
            </a:r>
            <a:r>
              <a:rPr lang="ko-KR" altLang="en-US" sz="1100" dirty="0"/>
              <a:t>예금 </a:t>
            </a:r>
            <a:r>
              <a:rPr lang="en-US" altLang="ko-KR" sz="1100" dirty="0"/>
              <a:t>269,500,000 </a:t>
            </a:r>
            <a:r>
              <a:rPr lang="en-US" altLang="ko-KR" sz="1100" dirty="0" smtClean="0"/>
              <a:t>               (</a:t>
            </a:r>
            <a:r>
              <a:rPr lang="ko-KR" altLang="en-US" sz="1100" dirty="0"/>
              <a:t>대</a:t>
            </a:r>
            <a:r>
              <a:rPr lang="en-US" altLang="ko-KR" sz="1100" dirty="0"/>
              <a:t>) </a:t>
            </a:r>
            <a:r>
              <a:rPr lang="ko-KR" altLang="en-US" sz="1100" dirty="0"/>
              <a:t>공사선수금 </a:t>
            </a:r>
            <a:r>
              <a:rPr lang="en-US" altLang="ko-KR" sz="1100" dirty="0" smtClean="0"/>
              <a:t>245,000,000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 smtClean="0"/>
              <a:t>                                                          부가세 </a:t>
            </a:r>
            <a:r>
              <a:rPr lang="ko-KR" altLang="en-US" sz="1100" dirty="0"/>
              <a:t>예수금 </a:t>
            </a:r>
            <a:r>
              <a:rPr lang="en-US" altLang="ko-KR" sz="1100" dirty="0" smtClean="0"/>
              <a:t>24,500,000</a:t>
            </a:r>
            <a:endParaRPr lang="ko-KR" altLang="en-US" sz="1100" dirty="0"/>
          </a:p>
          <a:p>
            <a:pPr fontAlgn="base">
              <a:lnSpc>
                <a:spcPct val="150000"/>
              </a:lnSpc>
            </a:pPr>
            <a:r>
              <a:rPr lang="ko-KR" altLang="en-US" sz="1100" dirty="0"/>
              <a:t>* 세금계산서 발행금액 </a:t>
            </a:r>
            <a:r>
              <a:rPr lang="en-US" altLang="ko-KR" sz="1100" dirty="0"/>
              <a:t>[10</a:t>
            </a:r>
            <a:r>
              <a:rPr lang="ko-KR" altLang="en-US" sz="1100" dirty="0"/>
              <a:t>억</a:t>
            </a:r>
            <a:r>
              <a:rPr lang="en-US" altLang="ko-KR" sz="1100" dirty="0"/>
              <a:t>×(100%-65%) - (3</a:t>
            </a:r>
            <a:r>
              <a:rPr lang="ko-KR" altLang="en-US" sz="1100" dirty="0"/>
              <a:t>억</a:t>
            </a:r>
            <a:r>
              <a:rPr lang="en-US" altLang="ko-KR" sz="1100" dirty="0"/>
              <a:t>×(100%-65%)]</a:t>
            </a:r>
            <a:r>
              <a:rPr lang="ko-KR" alt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81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043608" y="18864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>
              <a:defRPr/>
            </a:pPr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완성도 기준지급조건부에 따른 </a:t>
            </a:r>
            <a:endParaRPr lang="en-US" altLang="ko-KR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 fontAlgn="ctr">
              <a:defRPr/>
            </a:pPr>
            <a:r>
              <a:rPr lang="ko-KR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기성금의 </a:t>
            </a:r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세금계산서 발급시기</a:t>
            </a:r>
          </a:p>
        </p:txBody>
      </p:sp>
      <p:cxnSp>
        <p:nvCxnSpPr>
          <p:cNvPr id="40" name="직선 연결선 39"/>
          <p:cNvCxnSpPr/>
          <p:nvPr/>
        </p:nvCxnSpPr>
        <p:spPr>
          <a:xfrm>
            <a:off x="1115616" y="1265858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611188" y="1773882"/>
            <a:ext cx="7705725" cy="7910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pPr latinLnBrk="1">
              <a:defRPr/>
            </a:pPr>
            <a:r>
              <a:rPr lang="ko-KR" sz="2000" dirty="0">
                <a:latin typeface="맑은 고딕" pitchFamily="50" charset="-127"/>
                <a:ea typeface="맑은 고딕" pitchFamily="50" charset="-127"/>
              </a:rPr>
              <a:t>공사도급계약서에 </a:t>
            </a:r>
            <a:r>
              <a:rPr lang="ko-KR" sz="2000" dirty="0" err="1">
                <a:latin typeface="맑은 고딕" pitchFamily="50" charset="-127"/>
                <a:ea typeface="맑은 고딕" pitchFamily="50" charset="-127"/>
              </a:rPr>
              <a:t>기성금에</a:t>
            </a:r>
            <a:r>
              <a:rPr lang="ko-KR" sz="2000" dirty="0">
                <a:latin typeface="맑은 고딕" pitchFamily="50" charset="-127"/>
                <a:ea typeface="맑은 고딕" pitchFamily="50" charset="-127"/>
              </a:rPr>
              <a:t> 대한 대금지급조건이 다음과 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/>
            </a:pPr>
            <a:r>
              <a:rPr lang="ko-KR" sz="2000" dirty="0" smtClean="0">
                <a:latin typeface="맑은 고딕" pitchFamily="50" charset="-127"/>
                <a:ea typeface="맑은 고딕" pitchFamily="50" charset="-127"/>
              </a:rPr>
              <a:t>같을 </a:t>
            </a:r>
            <a:r>
              <a:rPr lang="ko-KR" sz="2000" dirty="0">
                <a:latin typeface="맑은 고딕" pitchFamily="50" charset="-127"/>
                <a:ea typeface="맑은 고딕" pitchFamily="50" charset="-127"/>
              </a:rPr>
              <a:t>때 해당 건설공사에 대한 공급시기는</a:t>
            </a:r>
            <a:r>
              <a:rPr lang="en-US" sz="20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sz="20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" name="그룹 7"/>
          <p:cNvGrpSpPr>
            <a:grpSpLocks/>
          </p:cNvGrpSpPr>
          <p:nvPr/>
        </p:nvGrpSpPr>
        <p:grpSpPr bwMode="auto">
          <a:xfrm>
            <a:off x="589755" y="3071813"/>
            <a:ext cx="7720013" cy="2519362"/>
            <a:chOff x="597496" y="3356992"/>
            <a:chExt cx="7719417" cy="2520280"/>
          </a:xfrm>
        </p:grpSpPr>
        <p:sp>
          <p:nvSpPr>
            <p:cNvPr id="8" name="직사각형 7"/>
            <p:cNvSpPr/>
            <p:nvPr/>
          </p:nvSpPr>
          <p:spPr>
            <a:xfrm>
              <a:off x="611783" y="3356992"/>
              <a:ext cx="7705130" cy="2520280"/>
            </a:xfrm>
            <a:prstGeom prst="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7496" y="3509448"/>
              <a:ext cx="7705130" cy="6465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Wingdings" pitchFamily="2" charset="2"/>
                <a:buChar char="l"/>
                <a:defRPr/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대금지급조건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기성금은 기성검사 </a:t>
              </a:r>
              <a:r>
                <a:rPr lang="ko-KR" altLang="en-US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확정일로부터 </a:t>
              </a:r>
              <a:r>
                <a:rPr lang="en-US" altLang="ko-KR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14</a:t>
              </a:r>
              <a:r>
                <a:rPr lang="ko-KR" altLang="en-US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일 이내 지급하기로 한다</a:t>
              </a:r>
              <a:r>
                <a:rPr lang="en-US" altLang="ko-KR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ko-KR" altLang="en-US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1948" y="4290583"/>
              <a:ext cx="6984461" cy="1323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기성확정이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6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30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일이고 지급받은 날이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7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12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일인 경우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       7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12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기성확정이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6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30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일이고 지급받은 날이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7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20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일인 경우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       7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14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일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" name="오른쪽 화살표 10"/>
            <p:cNvSpPr/>
            <p:nvPr/>
          </p:nvSpPr>
          <p:spPr>
            <a:xfrm>
              <a:off x="914971" y="4474999"/>
              <a:ext cx="360335" cy="179452"/>
            </a:xfrm>
            <a:prstGeom prst="rightArrow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2" name="오른쪽 화살표 11"/>
            <p:cNvSpPr/>
            <p:nvPr/>
          </p:nvSpPr>
          <p:spPr>
            <a:xfrm>
              <a:off x="935608" y="5300800"/>
              <a:ext cx="358747" cy="181041"/>
            </a:xfrm>
            <a:prstGeom prst="rightArrow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867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18864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>
              <a:defRPr/>
            </a:pPr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완성도 기준지급조건부에 따른 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 fontAlgn="ctr">
              <a:defRPr/>
            </a:pPr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잔금의 세금계산서 발급시기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1115616" y="1265858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/>
        </p:nvSpPr>
        <p:spPr>
          <a:xfrm>
            <a:off x="683568" y="1917701"/>
            <a:ext cx="7633345" cy="7192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pPr latinLnBrk="1">
              <a:defRPr/>
            </a:pPr>
            <a:r>
              <a:rPr lang="ko-KR" sz="2000" dirty="0">
                <a:latin typeface="맑은 고딕" pitchFamily="50" charset="-127"/>
                <a:ea typeface="맑은 고딕" pitchFamily="50" charset="-127"/>
              </a:rPr>
              <a:t>공사도급계약서에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잔</a:t>
            </a:r>
            <a:r>
              <a:rPr lang="ko-KR" sz="2000" dirty="0">
                <a:latin typeface="맑은 고딕" pitchFamily="50" charset="-127"/>
                <a:ea typeface="맑은 고딕" pitchFamily="50" charset="-127"/>
              </a:rPr>
              <a:t>금에 대한 대금지급조건이 다음과 같을 때 해당 건설공사에 대한 공급시기는</a:t>
            </a:r>
            <a:r>
              <a:rPr lang="en-US" sz="20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22601" y="3122142"/>
            <a:ext cx="7705725" cy="251936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12775" y="3500438"/>
            <a:ext cx="770413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l"/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대금지급조건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잔금은 </a:t>
            </a:r>
            <a:r>
              <a:rPr lang="ko-KR" altLang="en-US" b="1" dirty="0" err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준공후</a:t>
            </a:r>
            <a:r>
              <a:rPr lang="ko-KR" altLang="en-US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일 이내 지급하기로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한다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188" y="3941763"/>
            <a:ext cx="7688263" cy="19082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ko-KR" alt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준공일이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일이고 지급받은 날이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29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일인 경우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ko-KR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준공일이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일이고 </a:t>
            </a:r>
            <a:r>
              <a:rPr lang="ko-KR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실제공사완료일이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일인 경우     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준공일이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일이고 하자보수공사 </a:t>
            </a:r>
            <a:r>
              <a:rPr lang="ko-KR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완료일이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일인 경우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                   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                                                  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30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sp>
        <p:nvSpPr>
          <p:cNvPr id="12" name="오른쪽 화살표 11"/>
          <p:cNvSpPr/>
          <p:nvPr/>
        </p:nvSpPr>
        <p:spPr>
          <a:xfrm>
            <a:off x="6300192" y="4029074"/>
            <a:ext cx="360363" cy="180975"/>
          </a:xfrm>
          <a:prstGeom prst="rightArrow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오른쪽 화살표 12"/>
          <p:cNvSpPr/>
          <p:nvPr/>
        </p:nvSpPr>
        <p:spPr>
          <a:xfrm>
            <a:off x="6480374" y="4510558"/>
            <a:ext cx="360362" cy="180975"/>
          </a:xfrm>
          <a:prstGeom prst="rightArrow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>
            <a:off x="6988969" y="5013176"/>
            <a:ext cx="360362" cy="179388"/>
          </a:xfrm>
          <a:prstGeom prst="rightArrow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건설업의 이해관계자</a:t>
            </a:r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7" name="그룹 1"/>
          <p:cNvGrpSpPr>
            <a:grpSpLocks/>
          </p:cNvGrpSpPr>
          <p:nvPr/>
        </p:nvGrpSpPr>
        <p:grpSpPr bwMode="auto">
          <a:xfrm>
            <a:off x="1404640" y="1587252"/>
            <a:ext cx="6335712" cy="1409700"/>
            <a:chOff x="1417638" y="1196975"/>
            <a:chExt cx="6335712" cy="1409700"/>
          </a:xfrm>
        </p:grpSpPr>
        <p:sp>
          <p:nvSpPr>
            <p:cNvPr id="8" name="타원 7"/>
            <p:cNvSpPr/>
            <p:nvPr/>
          </p:nvSpPr>
          <p:spPr>
            <a:xfrm>
              <a:off x="1417638" y="1196975"/>
              <a:ext cx="1368425" cy="139541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sp>
          <p:nvSpPr>
            <p:cNvPr id="9" name="타원 8"/>
            <p:cNvSpPr/>
            <p:nvPr/>
          </p:nvSpPr>
          <p:spPr>
            <a:xfrm>
              <a:off x="3794125" y="1196975"/>
              <a:ext cx="1368425" cy="139541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>
              <a:off x="6242050" y="1211263"/>
              <a:ext cx="1368425" cy="139541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cxnSp>
          <p:nvCxnSpPr>
            <p:cNvPr id="12" name="직선 화살표 연결선 11"/>
            <p:cNvCxnSpPr>
              <a:stCxn id="8" idx="6"/>
              <a:endCxn id="9" idx="2"/>
            </p:cNvCxnSpPr>
            <p:nvPr/>
          </p:nvCxnSpPr>
          <p:spPr>
            <a:xfrm flipV="1">
              <a:off x="2786063" y="1893888"/>
              <a:ext cx="1008062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/>
            <p:nvPr/>
          </p:nvCxnSpPr>
          <p:spPr>
            <a:xfrm flipV="1">
              <a:off x="5191125" y="1901825"/>
              <a:ext cx="1008063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2816225" y="1385888"/>
              <a:ext cx="165576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ko-KR" altLang="en-US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도급계약</a:t>
              </a:r>
            </a:p>
          </p:txBody>
        </p:sp>
        <p:sp>
          <p:nvSpPr>
            <p:cNvPr id="15" name="TextBox 16"/>
            <p:cNvSpPr txBox="1">
              <a:spLocks noChangeArrowheads="1"/>
            </p:cNvSpPr>
            <p:nvPr/>
          </p:nvSpPr>
          <p:spPr bwMode="auto">
            <a:xfrm>
              <a:off x="5380038" y="1998663"/>
              <a:ext cx="16557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en-US" altLang="ko-KR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60%</a:t>
              </a:r>
              <a:endParaRPr lang="ko-KR" altLang="en-US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sp>
          <p:nvSpPr>
            <p:cNvPr id="16" name="TextBox 17"/>
            <p:cNvSpPr txBox="1">
              <a:spLocks noChangeArrowheads="1"/>
            </p:cNvSpPr>
            <p:nvPr/>
          </p:nvSpPr>
          <p:spPr bwMode="auto">
            <a:xfrm>
              <a:off x="5095875" y="1376363"/>
              <a:ext cx="16557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ko-KR" altLang="en-US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하도급계약</a:t>
              </a:r>
            </a:p>
          </p:txBody>
        </p:sp>
        <p:sp>
          <p:nvSpPr>
            <p:cNvPr id="17" name="TextBox 18"/>
            <p:cNvSpPr txBox="1">
              <a:spLocks noChangeArrowheads="1"/>
            </p:cNvSpPr>
            <p:nvPr/>
          </p:nvSpPr>
          <p:spPr bwMode="auto">
            <a:xfrm>
              <a:off x="2917825" y="2005013"/>
              <a:ext cx="90011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en-US" altLang="ko-KR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100%</a:t>
              </a:r>
              <a:endParaRPr lang="ko-KR" altLang="en-US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sp>
          <p:nvSpPr>
            <p:cNvPr id="18" name="TextBox 13"/>
            <p:cNvSpPr txBox="1">
              <a:spLocks noChangeArrowheads="1"/>
            </p:cNvSpPr>
            <p:nvPr/>
          </p:nvSpPr>
          <p:spPr bwMode="auto">
            <a:xfrm>
              <a:off x="6386513" y="1708150"/>
              <a:ext cx="1366837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ko-KR" altLang="en-US" sz="2200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하수급인</a:t>
              </a:r>
            </a:p>
          </p:txBody>
        </p:sp>
        <p:sp>
          <p:nvSpPr>
            <p:cNvPr id="19" name="TextBox 25"/>
            <p:cNvSpPr txBox="1">
              <a:spLocks noChangeArrowheads="1"/>
            </p:cNvSpPr>
            <p:nvPr/>
          </p:nvSpPr>
          <p:spPr bwMode="auto">
            <a:xfrm>
              <a:off x="1647825" y="1711325"/>
              <a:ext cx="1366838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ko-KR" altLang="en-US" sz="2200" dirty="0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발주자</a:t>
              </a:r>
            </a:p>
          </p:txBody>
        </p:sp>
        <p:sp>
          <p:nvSpPr>
            <p:cNvPr id="20" name="TextBox 26"/>
            <p:cNvSpPr txBox="1">
              <a:spLocks noChangeArrowheads="1"/>
            </p:cNvSpPr>
            <p:nvPr/>
          </p:nvSpPr>
          <p:spPr bwMode="auto">
            <a:xfrm>
              <a:off x="4040188" y="1693863"/>
              <a:ext cx="1368425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ko-KR" altLang="en-US" sz="2200">
                  <a:solidFill>
                    <a:srgbClr val="404040"/>
                  </a:solidFill>
                  <a:latin typeface="한컴 윤고딕 230" pitchFamily="18" charset="-127"/>
                  <a:ea typeface="한컴 윤고딕 230" pitchFamily="18" charset="-127"/>
                </a:rPr>
                <a:t>수급인</a:t>
              </a:r>
            </a:p>
          </p:txBody>
        </p:sp>
      </p:grp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198095"/>
              </p:ext>
            </p:extLst>
          </p:nvPr>
        </p:nvGraphicFramePr>
        <p:xfrm>
          <a:off x="1403622" y="3367109"/>
          <a:ext cx="6408738" cy="2870203"/>
        </p:xfrm>
        <a:graphic>
          <a:graphicData uri="http://schemas.openxmlformats.org/drawingml/2006/table">
            <a:tbl>
              <a:tblPr/>
              <a:tblGrid>
                <a:gridCol w="1512194"/>
                <a:gridCol w="1402456"/>
                <a:gridCol w="1635125"/>
                <a:gridCol w="1858963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관련 법률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 행 사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종합건설업자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전문건설업자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건설산업기본법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발주자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수급인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원도급자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하수급인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하도급자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하도급법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발주자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원사업자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수급사업자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 축 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건축주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공사시공자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공사시공자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택 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사업주체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도시정비법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사업시행자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보험료징수법</a:t>
                      </a:r>
                    </a:p>
                  </a:txBody>
                  <a:tcPr marL="35941" marR="35941" marT="43176" marB="43176" anchor="ctr" horzOverflow="overflow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발주자</a:t>
                      </a: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원수급인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하수급인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76" marB="43176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141538" y="2932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ko-KR" altLang="en-US">
              <a:solidFill>
                <a:srgbClr val="000000"/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08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중간지급조건부</a:t>
            </a:r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30474" y="1484784"/>
            <a:ext cx="6897910" cy="1058935"/>
          </a:xfrm>
          <a:prstGeom prst="rect">
            <a:avLst/>
          </a:prstGeom>
          <a:solidFill>
            <a:srgbClr val="00B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계약금을 받기로 한 날의 다음 날부터 역무제공완료일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까지의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기간이 </a:t>
            </a:r>
            <a:r>
              <a:rPr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개월 이상인 경우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로서 그 기간 이내에 </a:t>
            </a:r>
            <a:r>
              <a:rPr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계약금 외의 대가를 분할하여 받는 경우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대가의 각 부분을 받기로 한 때</a:t>
            </a:r>
          </a:p>
          <a:p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84200" y="2782888"/>
            <a:ext cx="81375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【</a:t>
            </a:r>
            <a:r>
              <a:rPr lang="ko-KR" altLang="en-US" sz="28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시행사의 중간지급조건과 세금계산서 발급시기</a:t>
            </a:r>
            <a:r>
              <a:rPr lang="en-US" altLang="ko-KR" sz="2800" kern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】</a:t>
            </a:r>
            <a:endParaRPr lang="ko-KR" altLang="en-US" sz="2800" kern="0" spc="-7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grpSp>
        <p:nvGrpSpPr>
          <p:cNvPr id="6" name="그룹 5"/>
          <p:cNvGrpSpPr>
            <a:grpSpLocks/>
          </p:cNvGrpSpPr>
          <p:nvPr/>
        </p:nvGrpSpPr>
        <p:grpSpPr bwMode="auto">
          <a:xfrm>
            <a:off x="542925" y="3629025"/>
            <a:ext cx="4392613" cy="2376488"/>
            <a:chOff x="827584" y="4005064"/>
            <a:chExt cx="4392488" cy="23762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8" name="직사각형 7"/>
            <p:cNvSpPr/>
            <p:nvPr/>
          </p:nvSpPr>
          <p:spPr>
            <a:xfrm>
              <a:off x="827584" y="4693974"/>
              <a:ext cx="1728739" cy="934950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시행사</a:t>
              </a:r>
              <a:endPara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204004" y="4005064"/>
              <a:ext cx="1728738" cy="647639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계약금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204004" y="4868583"/>
              <a:ext cx="1728738" cy="649227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중도금</a:t>
              </a: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204004" y="5733689"/>
              <a:ext cx="1728738" cy="647639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잔 금</a:t>
              </a:r>
              <a:endPara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12" name="직선 연결선 11"/>
            <p:cNvCxnSpPr>
              <a:endCxn id="9" idx="1"/>
            </p:cNvCxnSpPr>
            <p:nvPr/>
          </p:nvCxnSpPr>
          <p:spPr>
            <a:xfrm>
              <a:off x="2772217" y="4328883"/>
              <a:ext cx="431788" cy="0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2772217" y="4328883"/>
              <a:ext cx="0" cy="1728625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4" name="직선 연결선 13"/>
            <p:cNvCxnSpPr>
              <a:endCxn id="11" idx="1"/>
            </p:cNvCxnSpPr>
            <p:nvPr/>
          </p:nvCxnSpPr>
          <p:spPr>
            <a:xfrm>
              <a:off x="2772217" y="6057509"/>
              <a:ext cx="431788" cy="0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5" name="직선 연결선 14"/>
            <p:cNvCxnSpPr>
              <a:stCxn id="8" idx="3"/>
            </p:cNvCxnSpPr>
            <p:nvPr/>
          </p:nvCxnSpPr>
          <p:spPr>
            <a:xfrm>
              <a:off x="2556323" y="5160655"/>
              <a:ext cx="647682" cy="0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6" name="직선 화살표 연결선 15"/>
            <p:cNvCxnSpPr/>
            <p:nvPr/>
          </p:nvCxnSpPr>
          <p:spPr>
            <a:xfrm>
              <a:off x="5004178" y="4328883"/>
              <a:ext cx="215894" cy="0"/>
            </a:xfrm>
            <a:prstGeom prst="straightConnector1">
              <a:avLst/>
            </a:prstGeom>
            <a:grpFill/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>
              <a:off x="5004178" y="5193990"/>
              <a:ext cx="215894" cy="0"/>
            </a:xfrm>
            <a:prstGeom prst="straightConnector1">
              <a:avLst/>
            </a:prstGeom>
            <a:grpFill/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>
              <a:off x="5004178" y="6057509"/>
              <a:ext cx="215894" cy="0"/>
            </a:xfrm>
            <a:prstGeom prst="straightConnector1">
              <a:avLst/>
            </a:prstGeom>
            <a:grpFill/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grpSp>
        <p:nvGrpSpPr>
          <p:cNvPr id="19" name="그룹 17"/>
          <p:cNvGrpSpPr>
            <a:grpSpLocks/>
          </p:cNvGrpSpPr>
          <p:nvPr/>
        </p:nvGrpSpPr>
        <p:grpSpPr bwMode="auto">
          <a:xfrm>
            <a:off x="4999038" y="3727450"/>
            <a:ext cx="4198937" cy="2185988"/>
            <a:chOff x="5436096" y="4149080"/>
            <a:chExt cx="2972118" cy="2186151"/>
          </a:xfrm>
        </p:grpSpPr>
        <p:sp>
          <p:nvSpPr>
            <p:cNvPr id="20" name="TextBox 19"/>
            <p:cNvSpPr txBox="1"/>
            <p:nvPr/>
          </p:nvSpPr>
          <p:spPr>
            <a:xfrm>
              <a:off x="5436096" y="5873234"/>
              <a:ext cx="2664231" cy="461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입주일</a:t>
              </a:r>
              <a:r>
                <a:rPr lang="en-US" altLang="ko-KR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소유권이전등기일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40591" y="5007982"/>
              <a:ext cx="2664231" cy="4619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받기로 한 때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40591" y="4149080"/>
              <a:ext cx="2967623" cy="461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받기로 한 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68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상가분양과 중간지급조건부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06463" y="1298575"/>
            <a:ext cx="38147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latinLnBrk="1">
              <a:buFont typeface="Wingdings" pitchFamily="2" charset="2"/>
              <a:buChar char="l"/>
              <a:defRPr/>
            </a:pP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상가분양계약서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일부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392835"/>
              </p:ext>
            </p:extLst>
          </p:nvPr>
        </p:nvGraphicFramePr>
        <p:xfrm>
          <a:off x="1003300" y="1844824"/>
          <a:ext cx="7488238" cy="33559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936029"/>
                <a:gridCol w="1048315"/>
                <a:gridCol w="1008292"/>
                <a:gridCol w="936104"/>
                <a:gridCol w="1008112"/>
                <a:gridCol w="936104"/>
                <a:gridCol w="1615282"/>
              </a:tblGrid>
              <a:tr h="61118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 분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계약금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 도 금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잔  </a:t>
                      </a: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054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차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차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차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차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입주지정일</a:t>
                      </a:r>
                      <a:endParaRPr lang="ko-KR" altLang="en-US" sz="24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838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납부</a:t>
                      </a:r>
                      <a:endParaRPr lang="en-US" altLang="ko-KR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lang="ko-KR" alt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70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계약시</a:t>
                      </a:r>
                      <a:endParaRPr lang="ko-KR" alt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20×0</a:t>
                      </a: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02.10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20×0</a:t>
                      </a: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10.10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</a:t>
                      </a: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02.10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</a:t>
                      </a: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-70" dirty="0" smtClean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06.10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20×2.02.10 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554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-7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 액</a:t>
                      </a:r>
                      <a:endParaRPr lang="ko-KR" altLang="en-US" sz="1600" b="0" kern="0" spc="-7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31,600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47,400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47,400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47,400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47,400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94,800</a:t>
                      </a:r>
                      <a:endParaRPr lang="en-US" sz="1600" b="0" kern="0" spc="-7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38" marR="35938" marT="43190" marB="431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971550" y="4837509"/>
            <a:ext cx="4716463" cy="1544462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defRPr/>
            </a:pPr>
            <a:endParaRPr lang="ko-KR" altLang="en-US" dirty="0">
              <a:latin typeface="굴림" pitchFamily="50" charset="-127"/>
              <a:ea typeface="굴림" pitchFamily="50" charset="-127"/>
            </a:endParaRPr>
          </a:p>
          <a:p>
            <a:pPr marL="457200" indent="-4572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선납할인</a:t>
            </a:r>
          </a:p>
          <a:p>
            <a:pPr marL="342900" indent="-342900" latinLnBrk="1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 할인분양</a:t>
            </a:r>
          </a:p>
        </p:txBody>
      </p:sp>
    </p:spTree>
    <p:extLst>
      <p:ext uri="{BB962C8B-B14F-4D97-AF65-F5344CB8AC3E}">
        <p14:creationId xmlns:p14="http://schemas.microsoft.com/office/powerpoint/2010/main" val="39348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세금계산서 </a:t>
            </a:r>
            <a:r>
              <a:rPr lang="ko-KR" alt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선발급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특례</a:t>
            </a:r>
          </a:p>
          <a:p>
            <a:pPr algn="ctr"/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30474" y="1623210"/>
            <a:ext cx="6897910" cy="4614101"/>
          </a:xfrm>
          <a:prstGeom prst="rect">
            <a:avLst/>
          </a:prstGeom>
          <a:solidFill>
            <a:schemeClr val="accent3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pPr>
              <a:lnSpc>
                <a:spcPct val="250000"/>
              </a:lnSpc>
              <a:defRPr/>
            </a:pP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342900" indent="-342900">
              <a:lnSpc>
                <a:spcPct val="250000"/>
              </a:lnSpc>
              <a:buFont typeface="Wingdings" pitchFamily="2" charset="2"/>
              <a:buChar char="l"/>
              <a:defRPr/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 이내에 </a:t>
            </a:r>
            <a:r>
              <a:rPr lang="ko-KR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대가수령</a:t>
            </a:r>
            <a:endParaRPr lang="en-US" altLang="ko-KR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250000"/>
              </a:lnSpc>
              <a:buFont typeface="Wingdings" pitchFamily="2" charset="2"/>
              <a:buChar char="l"/>
              <a:defRPr/>
            </a:pP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30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일 이내에 대가수령</a:t>
            </a:r>
          </a:p>
          <a:p>
            <a:pPr marL="342900" indent="-342900">
              <a:lnSpc>
                <a:spcPct val="250000"/>
              </a:lnSpc>
              <a:buFontTx/>
              <a:buChar char="-"/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계약서･약정서 등에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대금청구시기와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지급시기가 별도로 기재</a:t>
            </a:r>
          </a:p>
          <a:p>
            <a:pPr>
              <a:lnSpc>
                <a:spcPct val="150000"/>
              </a:lnSpc>
              <a:defRPr/>
            </a:pP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44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212447"/>
            <a:ext cx="698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ko-KR" alt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선발급세금계산서와</a:t>
            </a: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매입세액공제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defRPr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대법원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2016. 2. 18.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선고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2014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두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35706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판결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)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/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259632" y="1700808"/>
            <a:ext cx="6768752" cy="4320480"/>
          </a:xfrm>
          <a:prstGeom prst="rect">
            <a:avLst/>
          </a:prstGeom>
          <a:solidFill>
            <a:schemeClr val="accent3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물류센터 신축공사를 완성도기준지급조건부로 도급하고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en-US" altLang="ko-KR" sz="1600" dirty="0">
                <a:solidFill>
                  <a:srgbClr val="0070C0"/>
                </a:solidFill>
                <a:latin typeface="+mn-ea"/>
              </a:rPr>
              <a:t>2011. 10. 18.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위 회사로부터 공사대금 중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30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억 원에 대한 세금계산서를 발급받은 후 그 지급기일인 </a:t>
            </a:r>
            <a:r>
              <a:rPr lang="en-US" altLang="ko-KR" sz="1600" dirty="0">
                <a:solidFill>
                  <a:srgbClr val="0070C0"/>
                </a:solidFill>
                <a:latin typeface="+mn-ea"/>
              </a:rPr>
              <a:t>2011. 10. 31.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위 돈을 지급한 사실 등을 인정한 다음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세금계산서는 용역의 공급시기 전에 발급된 세금계산서로서 필요적 기재사항인 ‘작성 연월일’이 사실과 다른 세금계산서에 해당하지만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세금계산서를 증빙자료로 첨부하여 은행으로부터 대출을 받아 위 공사대금을 지급하기 위하여 그 지급기일 전에 위 세금계산서를 발급받은 점</a:t>
            </a:r>
            <a:r>
              <a:rPr lang="en-US" altLang="ko-KR" sz="1600" b="1" dirty="0">
                <a:solidFill>
                  <a:schemeClr val="tx2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tx2"/>
                </a:solidFill>
                <a:latin typeface="+mn-ea"/>
              </a:rPr>
              <a:t>동일한 과세기간인</a:t>
            </a:r>
            <a:r>
              <a:rPr lang="ko-KR" altLang="en-US" sz="1600" dirty="0">
                <a:solidFill>
                  <a:srgbClr val="0070C0"/>
                </a:solidFill>
                <a:latin typeface="+mn-ea"/>
              </a:rPr>
              <a:t>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2011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년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기에 이 사건 세금계산서의 대금을 지급하고 그에 대한 용역을 제공받은 다음 위 세금계산서의 매입세액을 공제하여 부가가치세를 신고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납부하였을 뿐 부당하게 세액을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환급 받지 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아니한 점 등에 비추어 매입세액공제는 타당함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467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3197" y="433683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대가의 일부 수취와 </a:t>
            </a:r>
            <a:r>
              <a:rPr lang="ko-KR" altLang="en-US" sz="2800" b="1" dirty="0">
                <a:latin typeface="+mn-ea"/>
                <a:ea typeface="+mn-ea"/>
              </a:rPr>
              <a:t>세금계산서 발급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한쪽 모서리가 잘린 사각형 12"/>
          <p:cNvSpPr/>
          <p:nvPr/>
        </p:nvSpPr>
        <p:spPr>
          <a:xfrm>
            <a:off x="1135393" y="1371094"/>
            <a:ext cx="6912768" cy="5024479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 rot="2680930">
            <a:off x="7271833" y="147187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93936" y="1750118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T&amp;C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건설은 ㈜건축자재로부터 다음과 같이 건축자재를 공급받고 세금계산서를 발급받았다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매입세액공제여부를 판단하면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400" dirty="0">
              <a:latin typeface="맑은 고딕" pitchFamily="50" charset="-127"/>
              <a:ea typeface="맑은 고딕" pitchFamily="50" charset="-127"/>
            </a:endParaRPr>
          </a:p>
          <a:p>
            <a:pPr fontAlgn="base">
              <a:lnSpc>
                <a:spcPct val="150000"/>
              </a:lnSpc>
            </a:pPr>
            <a:endParaRPr lang="ko-KR" altLang="en-US" sz="12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988169"/>
              </p:ext>
            </p:extLst>
          </p:nvPr>
        </p:nvGraphicFramePr>
        <p:xfrm>
          <a:off x="1245038" y="2422525"/>
          <a:ext cx="6696745" cy="3959479"/>
        </p:xfrm>
        <a:graphic>
          <a:graphicData uri="http://schemas.openxmlformats.org/drawingml/2006/table">
            <a:tbl>
              <a:tblPr/>
              <a:tblGrid>
                <a:gridCol w="734674"/>
                <a:gridCol w="1080120"/>
                <a:gridCol w="1656184"/>
                <a:gridCol w="1080120"/>
                <a:gridCol w="2145647"/>
              </a:tblGrid>
              <a:tr h="39326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공급시기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대가지급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판 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1706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사례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9.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6.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공제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대가지급 후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706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사례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9.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4. 25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공제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7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이내 지급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9190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사례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6.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3. 20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공제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동일과세기간 내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대법원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2016. 2. 18, 2014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35706)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448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사례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9.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6.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9. 30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불공제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다만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공급시기인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20×1. 9. 30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에 공제가능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74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세금계산서 </a:t>
            </a:r>
            <a:r>
              <a:rPr lang="ko-KR" alt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후발급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특례</a:t>
            </a:r>
          </a:p>
          <a:p>
            <a:pPr algn="ctr"/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259632" y="1623211"/>
            <a:ext cx="6768752" cy="4254062"/>
          </a:xfrm>
          <a:prstGeom prst="rect">
            <a:avLst/>
          </a:prstGeom>
          <a:solidFill>
            <a:schemeClr val="accent3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pPr>
              <a:defRPr/>
            </a:pP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용역의 </a:t>
            </a:r>
            <a:r>
              <a:rPr lang="ko-KR" altLang="en-US" sz="2000" dirty="0" err="1">
                <a:solidFill>
                  <a:schemeClr val="bg2">
                    <a:lumMod val="25000"/>
                  </a:schemeClr>
                </a:solidFill>
                <a:latin typeface="+mn-ea"/>
              </a:rPr>
              <a:t>공급일이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 속하는 달의 다음 달 </a:t>
            </a:r>
            <a:r>
              <a:rPr lang="en-US" altLang="ko-KR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10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일까지 세금계산서를 발급할 수 있다</a:t>
            </a:r>
            <a:r>
              <a:rPr lang="en-US" altLang="ko-KR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.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거래처별로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역월의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공급가액을 합하여 </a:t>
            </a:r>
            <a:r>
              <a:rPr lang="ko-KR" altLang="en-US" sz="16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해당 달의 말일을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작성 연월일로 하여 세금계산서를 발급하는 경우</a:t>
            </a:r>
            <a:endParaRPr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/>
            </a:pP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거래처별로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역월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이내에서 사업자가 임의로 정한 기간의 공급가액을 합하여 </a:t>
            </a:r>
            <a:r>
              <a:rPr lang="ko-KR" altLang="en-US" sz="16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그 기간의 종료일을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작성 연월일로 하여 세금계산서를 발급하는 경우</a:t>
            </a:r>
            <a:endParaRPr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/>
            </a:pPr>
            <a:endParaRPr lang="ko-KR" altLang="en-US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관계 증명서류 등에 따라 실제거래사실이 확인되는 경우로서 </a:t>
            </a:r>
            <a:r>
              <a:rPr lang="ko-KR" altLang="en-US" sz="16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해당 거래일을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작성 연월일로 하여 세금계산서를 발급하는 경우</a:t>
            </a:r>
          </a:p>
          <a:p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4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7544" y="335558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도급현장과 분양현장의 과세표준 안분계산</a:t>
            </a:r>
          </a:p>
          <a:p>
            <a:pPr algn="ctr"/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30474" y="1623210"/>
            <a:ext cx="6897910" cy="4614101"/>
          </a:xfrm>
          <a:prstGeom prst="rect">
            <a:avLst/>
          </a:prstGeom>
          <a:solidFill>
            <a:schemeClr val="accent3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ko-KR" altLang="en-US" sz="2000" b="1" dirty="0">
                <a:solidFill>
                  <a:schemeClr val="tx2"/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20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도급현장</a:t>
            </a:r>
          </a:p>
          <a:p>
            <a:pPr lvl="1"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겸업현장의 경우 도급계약서에 과세비율과 면세비율이 확정되어 표시되거나 </a:t>
            </a: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예정건축면적이 계약서나 설계도서에 구분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되므로 이를 실지귀속으로 보아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기성청구시마다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과세분은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세금계산서를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면세분은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계산서를 발행하면 된다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ko-KR" altLang="en-US" sz="20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분양현장</a:t>
            </a:r>
          </a:p>
          <a:p>
            <a:pPr lvl="1"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과세대상인 건물의 공급과 면세대상인 토지의 공급이 이루어지므로 토지가액과 건물가액의 결정이 중요하다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 경우 계약서에 </a:t>
            </a: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토지가액과 건물가액이 객관적인 방법에 따라 </a:t>
            </a:r>
            <a:r>
              <a:rPr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구분표시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되면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그 금액이 실지거래가액으로 인정된다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다만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실지귀속이 불분명한 경우 감정가액 등 일정한 방식에 따라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안분계산 한다</a:t>
            </a:r>
            <a:r>
              <a:rPr lang="en-US" altLang="ko-K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4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00085" y="189695"/>
            <a:ext cx="794042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400" b="1" dirty="0">
                <a:latin typeface="+mn-ea"/>
                <a:ea typeface="+mn-ea"/>
              </a:rPr>
              <a:t>도급현장의 과세표준 안분계산 </a:t>
            </a:r>
            <a:r>
              <a:rPr lang="en-US" altLang="ko-KR" sz="2400" b="1" dirty="0">
                <a:latin typeface="+mn-ea"/>
                <a:ea typeface="+mn-ea"/>
              </a:rPr>
              <a:t>: </a:t>
            </a:r>
            <a:endParaRPr lang="en-US" altLang="ko-KR" sz="2400" b="1" dirty="0" smtClean="0">
              <a:latin typeface="+mn-ea"/>
              <a:ea typeface="+mn-ea"/>
            </a:endParaRPr>
          </a:p>
          <a:p>
            <a:pPr algn="ctr" fontAlgn="base"/>
            <a:r>
              <a:rPr lang="ko-KR" altLang="en-US" sz="2400" b="1" dirty="0" smtClean="0">
                <a:latin typeface="+mn-ea"/>
                <a:ea typeface="+mn-ea"/>
              </a:rPr>
              <a:t>도급금액에 </a:t>
            </a:r>
            <a:r>
              <a:rPr lang="ko-KR" altLang="en-US" sz="2400" b="1" dirty="0">
                <a:latin typeface="+mn-ea"/>
                <a:ea typeface="+mn-ea"/>
              </a:rPr>
              <a:t>부가가치세가 포함되지 않은 경우</a:t>
            </a:r>
            <a:r>
              <a:rPr lang="en-US" altLang="ko-KR" sz="2400" b="1" dirty="0">
                <a:latin typeface="+mn-ea"/>
                <a:ea typeface="+mn-ea"/>
              </a:rPr>
              <a:t>(1)</a:t>
            </a:r>
            <a:endParaRPr lang="ko-KR" altLang="en-US" sz="2400" b="1" dirty="0">
              <a:latin typeface="+mn-ea"/>
              <a:ea typeface="+mn-ea"/>
            </a:endParaRPr>
          </a:p>
          <a:p>
            <a:pPr algn="ctr" fontAlgn="base"/>
            <a:endParaRPr lang="ko-KR" altLang="en-US" sz="24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한쪽 모서리가 잘린 사각형 12"/>
          <p:cNvSpPr/>
          <p:nvPr/>
        </p:nvSpPr>
        <p:spPr>
          <a:xfrm>
            <a:off x="1115616" y="1772816"/>
            <a:ext cx="6912768" cy="4074131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 rot="2680930">
            <a:off x="7335820" y="178439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194169" y="1984451"/>
            <a:ext cx="61861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dirty="0"/>
              <a:t>T&amp;C </a:t>
            </a:r>
            <a:r>
              <a:rPr lang="ko-KR" altLang="en-US" sz="1400" dirty="0"/>
              <a:t>건설은 다음과 같이 발주와 도급계약을 체결하였다</a:t>
            </a:r>
            <a:r>
              <a:rPr lang="en-US" altLang="ko-KR" sz="1400" dirty="0" smtClean="0"/>
              <a:t>.</a:t>
            </a:r>
          </a:p>
          <a:p>
            <a:pPr fontAlgn="base"/>
            <a:r>
              <a:rPr lang="ko-KR" altLang="en-US" sz="1400" dirty="0" smtClean="0"/>
              <a:t>도급금액은 </a:t>
            </a:r>
            <a:r>
              <a:rPr lang="en-US" altLang="ko-KR" sz="1400" dirty="0"/>
              <a:t>10</a:t>
            </a:r>
            <a:r>
              <a:rPr lang="ko-KR" altLang="en-US" sz="1400" dirty="0" err="1"/>
              <a:t>억원이며</a:t>
            </a:r>
            <a:r>
              <a:rPr lang="ko-KR" altLang="en-US" sz="1400" dirty="0"/>
              <a:t> </a:t>
            </a:r>
            <a:r>
              <a:rPr lang="ko-KR" altLang="en-US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근린생활시설은 </a:t>
            </a:r>
            <a:r>
              <a:rPr lang="en-US" altLang="ko-KR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30%, </a:t>
            </a:r>
            <a:r>
              <a:rPr lang="ko-KR" altLang="en-US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도시형생활주택은 </a:t>
            </a:r>
            <a:r>
              <a:rPr lang="en-US" altLang="ko-KR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70%</a:t>
            </a:r>
            <a:r>
              <a:rPr lang="ko-KR" altLang="en-US" sz="1400" dirty="0"/>
              <a:t>이며 도급금액에는 부가가치세가 되지 않은 금액이다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fontAlgn="base"/>
            <a:r>
              <a:rPr lang="ko-KR" altLang="en-US" sz="1400" dirty="0"/>
              <a:t>과세와 면세 공급가액을 산출하라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658439"/>
              </p:ext>
            </p:extLst>
          </p:nvPr>
        </p:nvGraphicFramePr>
        <p:xfrm>
          <a:off x="1373955" y="3146778"/>
          <a:ext cx="6192688" cy="1193292"/>
        </p:xfrm>
        <a:graphic>
          <a:graphicData uri="http://schemas.openxmlformats.org/drawingml/2006/table">
            <a:tbl>
              <a:tblPr/>
              <a:tblGrid>
                <a:gridCol w="6192688"/>
              </a:tblGrid>
              <a:tr h="327149">
                <a:tc>
                  <a:txBody>
                    <a:bodyPr/>
                    <a:lstStyle/>
                    <a:p>
                      <a:pPr marL="127000" marR="1270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민간건설공사 도급계약서</a:t>
                      </a:r>
                      <a:endParaRPr lang="ko-KR" altLang="en-US" sz="1800" kern="0" spc="0" dirty="0">
                        <a:solidFill>
                          <a:schemeClr val="tx2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332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계약금액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1,000,000,000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 별도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금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30,000,000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309813" y="3435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1434951" y="5130770"/>
            <a:ext cx="56573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① </a:t>
            </a:r>
            <a:r>
              <a:rPr kumimoji="1" 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과세공급가액 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: 1,000,000,000× {30%/(30%+70%)} = 300,000,000</a:t>
            </a: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②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면세공급가액 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: 1,000,000,000× {70%/(30%+70%)} = 700,000,000</a:t>
            </a:r>
            <a:endParaRPr kumimoji="1" lang="en-US" alt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38339" y="4689068"/>
            <a:ext cx="1170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해   답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73085" y="189696"/>
            <a:ext cx="794042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400" b="1" dirty="0">
                <a:latin typeface="+mn-ea"/>
                <a:ea typeface="+mn-ea"/>
              </a:rPr>
              <a:t>도급현장의 과세표준 안분계산 </a:t>
            </a:r>
            <a:endParaRPr lang="en-US" altLang="ko-KR" sz="2400" b="1" dirty="0" smtClean="0">
              <a:latin typeface="+mn-ea"/>
              <a:ea typeface="+mn-ea"/>
            </a:endParaRPr>
          </a:p>
          <a:p>
            <a:pPr algn="ctr" fontAlgn="base"/>
            <a:r>
              <a:rPr lang="en-US" altLang="ko-KR" sz="2400" b="1" dirty="0" smtClean="0">
                <a:latin typeface="+mn-ea"/>
                <a:ea typeface="+mn-ea"/>
              </a:rPr>
              <a:t>: </a:t>
            </a:r>
            <a:r>
              <a:rPr lang="ko-KR" altLang="en-US" sz="2400" b="1" dirty="0">
                <a:latin typeface="+mn-ea"/>
                <a:ea typeface="+mn-ea"/>
              </a:rPr>
              <a:t>도급금액에 부가가치세가 포함된 경우</a:t>
            </a:r>
            <a:r>
              <a:rPr lang="en-US" altLang="ko-KR" sz="2400" b="1" dirty="0">
                <a:latin typeface="+mn-ea"/>
                <a:ea typeface="+mn-ea"/>
              </a:rPr>
              <a:t>(2)</a:t>
            </a:r>
            <a:endParaRPr lang="ko-KR" altLang="en-US" sz="2400" b="1" dirty="0">
              <a:latin typeface="+mn-ea"/>
              <a:ea typeface="+mn-ea"/>
            </a:endParaRPr>
          </a:p>
          <a:p>
            <a:pPr algn="ctr" fontAlgn="base"/>
            <a:endParaRPr lang="ko-KR" altLang="en-US" sz="2400" b="1" dirty="0">
              <a:latin typeface="+mn-ea"/>
              <a:ea typeface="+mn-ea"/>
            </a:endParaRPr>
          </a:p>
        </p:txBody>
      </p:sp>
      <p:sp>
        <p:nvSpPr>
          <p:cNvPr id="13" name="한쪽 모서리가 잘린 사각형 12"/>
          <p:cNvSpPr/>
          <p:nvPr/>
        </p:nvSpPr>
        <p:spPr>
          <a:xfrm>
            <a:off x="1115616" y="1772816"/>
            <a:ext cx="6912768" cy="4074131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 rot="2680930">
            <a:off x="7335820" y="178439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194169" y="1984451"/>
            <a:ext cx="61861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dirty="0"/>
              <a:t>T&amp;C </a:t>
            </a:r>
            <a:r>
              <a:rPr lang="ko-KR" altLang="en-US" sz="1400" dirty="0"/>
              <a:t>건설은 다음과 같이 발주와 도급계약을 체결하였다</a:t>
            </a:r>
            <a:r>
              <a:rPr lang="en-US" altLang="ko-KR" sz="1400" dirty="0"/>
              <a:t>. </a:t>
            </a:r>
            <a:r>
              <a:rPr lang="ko-KR" altLang="en-US" sz="1400" dirty="0"/>
              <a:t>도급금액은 </a:t>
            </a:r>
            <a:r>
              <a:rPr lang="en-US" altLang="ko-KR" sz="1400" dirty="0"/>
              <a:t>10</a:t>
            </a:r>
            <a:r>
              <a:rPr lang="ko-KR" altLang="en-US" sz="1400" dirty="0" err="1"/>
              <a:t>억원이며</a:t>
            </a:r>
            <a:r>
              <a:rPr lang="ko-KR" altLang="en-US" sz="1400" dirty="0"/>
              <a:t> </a:t>
            </a:r>
            <a:r>
              <a:rPr lang="ko-KR" altLang="en-US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근린생활시설은 </a:t>
            </a:r>
            <a:r>
              <a:rPr lang="en-US" altLang="ko-KR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30%, </a:t>
            </a:r>
            <a:r>
              <a:rPr lang="ko-KR" altLang="en-US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도시형생활주택은 </a:t>
            </a:r>
            <a:r>
              <a:rPr lang="en-US" altLang="ko-KR" sz="14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70%</a:t>
            </a:r>
            <a:r>
              <a:rPr lang="ko-KR" altLang="en-US" sz="1400" dirty="0"/>
              <a:t>이며 도급금액에는 부가가치세가 포함된 금액이다</a:t>
            </a:r>
            <a:r>
              <a:rPr lang="en-US" altLang="ko-KR" sz="1400" dirty="0" smtClean="0"/>
              <a:t>.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과세와 </a:t>
            </a:r>
            <a:r>
              <a:rPr lang="ko-KR" altLang="en-US" sz="1400" dirty="0"/>
              <a:t>면세 공급가액을 산출하라</a:t>
            </a:r>
          </a:p>
          <a:p>
            <a:pPr fontAlgn="base"/>
            <a:endParaRPr lang="ko-KR" altLang="en-US" sz="1400" dirty="0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309813" y="3435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1274347" y="5130769"/>
            <a:ext cx="66062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ko-KR" altLang="en-US" sz="1400" dirty="0"/>
              <a:t>① 과세공급가액 </a:t>
            </a:r>
            <a:r>
              <a:rPr lang="en-US" altLang="ko-KR" sz="1400" dirty="0"/>
              <a:t>: 1,000,000,000× {30%/(30%+70%+</a:t>
            </a:r>
            <a:r>
              <a:rPr lang="en-US" altLang="ko-KR" sz="1400" b="1" u="sng" dirty="0"/>
              <a:t>30%×10%</a:t>
            </a:r>
            <a:r>
              <a:rPr lang="en-US" altLang="ko-KR" sz="1400" dirty="0"/>
              <a:t>)} = 291,262,136</a:t>
            </a:r>
          </a:p>
          <a:p>
            <a:pPr fontAlgn="base"/>
            <a:r>
              <a:rPr lang="ko-KR" altLang="en-US" sz="1400" dirty="0"/>
              <a:t>② 면세공급가액 </a:t>
            </a:r>
            <a:r>
              <a:rPr lang="en-US" altLang="ko-KR" sz="1400" dirty="0"/>
              <a:t>: 1,000,000,000× {70%/(30%+70%+</a:t>
            </a:r>
            <a:r>
              <a:rPr lang="en-US" altLang="ko-KR" sz="1400" b="1" u="sng" dirty="0"/>
              <a:t>30%×10%</a:t>
            </a:r>
            <a:r>
              <a:rPr lang="en-US" altLang="ko-KR" sz="1400" dirty="0"/>
              <a:t>)} = 679,611,650</a:t>
            </a:r>
            <a:endParaRPr lang="ko-KR" alt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438339" y="4689068"/>
            <a:ext cx="1170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해   답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474024"/>
              </p:ext>
            </p:extLst>
          </p:nvPr>
        </p:nvGraphicFramePr>
        <p:xfrm>
          <a:off x="1438338" y="3068960"/>
          <a:ext cx="6085989" cy="1512168"/>
        </p:xfrm>
        <a:graphic>
          <a:graphicData uri="http://schemas.openxmlformats.org/drawingml/2006/table">
            <a:tbl>
              <a:tblPr/>
              <a:tblGrid>
                <a:gridCol w="6085989"/>
              </a:tblGrid>
              <a:tr h="588601">
                <a:tc>
                  <a:txBody>
                    <a:bodyPr/>
                    <a:lstStyle/>
                    <a:p>
                      <a:pPr marL="127000" marR="1270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민간건설공사 표준도급계약서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5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계약금액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1,000,000,000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 포함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 일 금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29,126,214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원정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4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45026" y="457200"/>
            <a:ext cx="85689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건축허가서</a:t>
            </a:r>
            <a:r>
              <a:rPr lang="en-US" altLang="ko-KR" sz="2800" b="1" dirty="0" smtClean="0">
                <a:latin typeface="+mn-ea"/>
                <a:ea typeface="+mn-ea"/>
              </a:rPr>
              <a:t>(</a:t>
            </a:r>
            <a:r>
              <a:rPr lang="ko-KR" altLang="en-US" sz="2800" b="1" dirty="0" smtClean="0">
                <a:latin typeface="+mn-ea"/>
                <a:ea typeface="+mn-ea"/>
              </a:rPr>
              <a:t>설계도서</a:t>
            </a:r>
            <a:r>
              <a:rPr lang="en-US" altLang="ko-KR" sz="2800" b="1" dirty="0" smtClean="0">
                <a:latin typeface="+mn-ea"/>
                <a:ea typeface="+mn-ea"/>
              </a:rPr>
              <a:t>)</a:t>
            </a:r>
            <a:r>
              <a:rPr lang="ko-KR" altLang="en-US" sz="2800" b="1" dirty="0" smtClean="0">
                <a:latin typeface="+mn-ea"/>
                <a:ea typeface="+mn-ea"/>
              </a:rPr>
              <a:t>에 따른 과세표준 안분방법</a:t>
            </a:r>
            <a:r>
              <a:rPr lang="en-US" altLang="ko-KR" sz="2800" b="1" dirty="0" smtClean="0">
                <a:latin typeface="+mn-ea"/>
                <a:ea typeface="+mn-ea"/>
              </a:rPr>
              <a:t>(1)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15945"/>
              </p:ext>
            </p:extLst>
          </p:nvPr>
        </p:nvGraphicFramePr>
        <p:xfrm>
          <a:off x="633057" y="1484784"/>
          <a:ext cx="7992888" cy="3038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층 별</a:t>
                      </a:r>
                      <a:endParaRPr lang="ko-KR" altLang="en-US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용 도</a:t>
                      </a:r>
                      <a:endParaRPr lang="ko-KR" altLang="en-US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면 적</a:t>
                      </a:r>
                      <a:endParaRPr lang="ko-KR" altLang="en-US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비 고</a:t>
                      </a:r>
                      <a:endParaRPr lang="ko-KR" altLang="en-US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9841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8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층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종근린생활시설</a:t>
                      </a:r>
                      <a:endParaRPr lang="ko-KR" altLang="en-US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42.24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피로티</a:t>
                      </a:r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면적 산정 제외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피로티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tx2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42.56</a:t>
                      </a:r>
                      <a:endParaRPr lang="ko-KR" altLang="en-US" b="1" dirty="0">
                        <a:solidFill>
                          <a:schemeClr val="tx2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층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다가구주택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79.85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층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다가구주택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79.85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층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다가구주택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56.73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다락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tx2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43.40</a:t>
                      </a:r>
                      <a:endParaRPr lang="ko-KR" altLang="en-US" b="1" dirty="0">
                        <a:solidFill>
                          <a:schemeClr val="tx2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면적산정제외</a:t>
                      </a:r>
                      <a:endParaRPr lang="ko-KR" altLang="en-US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8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합계</a:t>
                      </a:r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tx2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258.67</a:t>
                      </a:r>
                      <a:endParaRPr lang="ko-KR" altLang="en-US" b="1" dirty="0">
                        <a:solidFill>
                          <a:schemeClr val="tx2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5058485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과세</a:t>
            </a:r>
            <a:r>
              <a:rPr lang="en-US" altLang="ko-KR" dirty="0" smtClean="0"/>
              <a:t>(</a:t>
            </a:r>
            <a:r>
              <a:rPr lang="ko-KR" altLang="en-US" dirty="0" smtClean="0"/>
              <a:t>근린생활시설</a:t>
            </a:r>
            <a:r>
              <a:rPr lang="en-US" altLang="ko-KR" dirty="0" smtClean="0"/>
              <a:t>) 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면세</a:t>
            </a:r>
            <a:r>
              <a:rPr lang="en-US" altLang="ko-KR" dirty="0" smtClean="0"/>
              <a:t>(</a:t>
            </a:r>
            <a:r>
              <a:rPr lang="ko-KR" altLang="en-US" dirty="0" smtClean="0"/>
              <a:t>다가구주택</a:t>
            </a:r>
            <a:r>
              <a:rPr lang="en-US" altLang="ko-KR" dirty="0" smtClean="0"/>
              <a:t>)    :</a:t>
            </a:r>
            <a:endParaRPr lang="ko-KR" altLang="en-US" dirty="0"/>
          </a:p>
        </p:txBody>
      </p:sp>
      <p:cxnSp>
        <p:nvCxnSpPr>
          <p:cNvPr id="9" name="직선 연결선 8"/>
          <p:cNvCxnSpPr/>
          <p:nvPr/>
        </p:nvCxnSpPr>
        <p:spPr>
          <a:xfrm>
            <a:off x="3491880" y="5270842"/>
            <a:ext cx="1656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3491880" y="6047710"/>
            <a:ext cx="1656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11019" y="50097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42.24</a:t>
            </a:r>
          </a:p>
          <a:p>
            <a:pPr algn="ctr"/>
            <a:r>
              <a:rPr lang="en-US" altLang="ko-KR" sz="1400" dirty="0" smtClean="0"/>
              <a:t>302.07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11019" y="57861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259.83</a:t>
            </a:r>
          </a:p>
          <a:p>
            <a:pPr algn="ctr"/>
            <a:r>
              <a:rPr lang="en-US" altLang="ko-KR" sz="1400" dirty="0" smtClean="0"/>
              <a:t>302.07</a:t>
            </a:r>
            <a:endParaRPr lang="ko-KR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32040" y="5116953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= 13.98%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61690" y="589382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= 86.02%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203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세무조사의 정의 및 목적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1148355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● 국세의 과세표준과 세액을 경정하기 위하여 질문을 하거나 장부 등을 </a:t>
            </a:r>
            <a:endParaRPr lang="en-US" altLang="ko-KR" sz="1600" dirty="0" smtClean="0"/>
          </a:p>
          <a:p>
            <a:pPr fontAlgn="base"/>
            <a:r>
              <a:rPr lang="ko-KR" altLang="en-US" sz="1600" dirty="0" smtClean="0"/>
              <a:t>검사</a:t>
            </a:r>
            <a:r>
              <a:rPr lang="en-US" altLang="ko-KR" sz="1600" dirty="0"/>
              <a:t>·</a:t>
            </a:r>
            <a:r>
              <a:rPr lang="ko-KR" altLang="en-US" sz="1600" dirty="0"/>
              <a:t>조사</a:t>
            </a:r>
            <a:r>
              <a:rPr lang="en-US" altLang="ko-KR" sz="1600" dirty="0"/>
              <a:t>·</a:t>
            </a:r>
            <a:r>
              <a:rPr lang="ko-KR" altLang="en-US" sz="1600" dirty="0"/>
              <a:t>제출을 명하는 </a:t>
            </a:r>
            <a:r>
              <a:rPr lang="ko-KR" altLang="en-US" sz="1600" dirty="0" smtClean="0"/>
              <a:t>것</a:t>
            </a:r>
            <a:endParaRPr lang="en-US" altLang="ko-KR" sz="1600" dirty="0" smtClean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● 신고내용의 적정성 검증</a:t>
            </a:r>
            <a:r>
              <a:rPr lang="en-US" altLang="ko-KR" sz="1600" dirty="0"/>
              <a:t>·</a:t>
            </a:r>
            <a:r>
              <a:rPr lang="ko-KR" altLang="en-US" sz="1600" dirty="0"/>
              <a:t>공평과세 및 성실신고 </a:t>
            </a:r>
            <a:r>
              <a:rPr lang="ko-KR" altLang="en-US" sz="1600" dirty="0" smtClean="0"/>
              <a:t>유도</a:t>
            </a:r>
            <a:endParaRPr lang="en-US" altLang="ko-KR" sz="1600" dirty="0" smtClean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● 일반세무조사</a:t>
            </a:r>
            <a:r>
              <a:rPr lang="en-US" altLang="ko-KR" sz="1600" dirty="0"/>
              <a:t>·</a:t>
            </a:r>
            <a:r>
              <a:rPr lang="ko-KR" altLang="en-US" sz="1600" dirty="0"/>
              <a:t>조세범칙조사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074753"/>
              </p:ext>
            </p:extLst>
          </p:nvPr>
        </p:nvGraphicFramePr>
        <p:xfrm>
          <a:off x="827584" y="3269592"/>
          <a:ext cx="7380820" cy="3003724"/>
        </p:xfrm>
        <a:graphic>
          <a:graphicData uri="http://schemas.openxmlformats.org/drawingml/2006/table">
            <a:tbl>
              <a:tblPr/>
              <a:tblGrid>
                <a:gridCol w="1364903"/>
                <a:gridCol w="2709221"/>
                <a:gridCol w="3306696"/>
              </a:tblGrid>
              <a:tr h="52285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일반세무조사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조세범칙조사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285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 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행정절차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임의조사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준사법적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절차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강제조사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2285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 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조세의 부과징수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통고처분 및 고발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2285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조사자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일반세무공무원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지방검찰청의 검사장의 지명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22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 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심판청구 등 불복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통고처분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미이행시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형사절차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005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기피시 제재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과태료 부과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진술거부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허위진술로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처벌 안됨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2813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34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45026" y="457200"/>
            <a:ext cx="85689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건축허가서</a:t>
            </a:r>
            <a:r>
              <a:rPr lang="en-US" altLang="ko-KR" sz="2800" b="1" dirty="0" smtClean="0">
                <a:latin typeface="+mn-ea"/>
                <a:ea typeface="+mn-ea"/>
              </a:rPr>
              <a:t>(</a:t>
            </a:r>
            <a:r>
              <a:rPr lang="ko-KR" altLang="en-US" sz="2800" b="1" dirty="0" smtClean="0">
                <a:latin typeface="+mn-ea"/>
                <a:ea typeface="+mn-ea"/>
              </a:rPr>
              <a:t>설계도서</a:t>
            </a:r>
            <a:r>
              <a:rPr lang="en-US" altLang="ko-KR" sz="2800" b="1" dirty="0" smtClean="0">
                <a:latin typeface="+mn-ea"/>
                <a:ea typeface="+mn-ea"/>
              </a:rPr>
              <a:t>)</a:t>
            </a:r>
            <a:r>
              <a:rPr lang="ko-KR" altLang="en-US" sz="2800" b="1" dirty="0" smtClean="0">
                <a:latin typeface="+mn-ea"/>
                <a:ea typeface="+mn-ea"/>
              </a:rPr>
              <a:t>에 따른 과세표준 안분방법</a:t>
            </a:r>
            <a:r>
              <a:rPr lang="en-US" altLang="ko-KR" sz="2800" b="1" dirty="0" smtClean="0">
                <a:latin typeface="+mn-ea"/>
                <a:ea typeface="+mn-ea"/>
              </a:rPr>
              <a:t>(2)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23616" y="4600677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과세</a:t>
            </a:r>
            <a:r>
              <a:rPr lang="en-US" altLang="ko-KR" dirty="0" smtClean="0"/>
              <a:t>(</a:t>
            </a:r>
            <a:r>
              <a:rPr lang="ko-KR" altLang="en-US" dirty="0" smtClean="0"/>
              <a:t>근린생활시설</a:t>
            </a:r>
            <a:r>
              <a:rPr lang="en-US" altLang="ko-KR" dirty="0" smtClean="0"/>
              <a:t>) 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면세</a:t>
            </a:r>
            <a:r>
              <a:rPr lang="en-US" altLang="ko-KR" dirty="0" smtClean="0"/>
              <a:t>(</a:t>
            </a:r>
            <a:r>
              <a:rPr lang="ko-KR" altLang="en-US" dirty="0" smtClean="0"/>
              <a:t>다세대주택</a:t>
            </a:r>
            <a:r>
              <a:rPr lang="en-US" altLang="ko-KR" dirty="0" smtClean="0"/>
              <a:t>)    :</a:t>
            </a:r>
            <a:endParaRPr lang="ko-KR" altLang="en-US" dirty="0"/>
          </a:p>
        </p:txBody>
      </p:sp>
      <p:cxnSp>
        <p:nvCxnSpPr>
          <p:cNvPr id="9" name="직선 연결선 8"/>
          <p:cNvCxnSpPr/>
          <p:nvPr/>
        </p:nvCxnSpPr>
        <p:spPr>
          <a:xfrm>
            <a:off x="3575944" y="4849247"/>
            <a:ext cx="1656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3575944" y="5626115"/>
            <a:ext cx="1656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95083" y="454692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60</a:t>
            </a:r>
          </a:p>
          <a:p>
            <a:pPr algn="ctr"/>
            <a:r>
              <a:rPr lang="en-US" altLang="ko-KR" sz="1600" dirty="0" smtClean="0"/>
              <a:t>180</a:t>
            </a:r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695083" y="5333727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120</a:t>
            </a:r>
          </a:p>
          <a:p>
            <a:pPr algn="ctr"/>
            <a:r>
              <a:rPr lang="en-US" altLang="ko-KR" sz="1600" dirty="0" smtClean="0"/>
              <a:t>180</a:t>
            </a:r>
            <a:endParaRPr lang="ko-KR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016104" y="4695358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= 33.33%</a:t>
            </a:r>
            <a:endParaRPr lang="ko-KR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045754" y="547222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= 66.67%</a:t>
            </a:r>
            <a:endParaRPr lang="ko-KR" altLang="en-US" sz="1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580924"/>
              </p:ext>
            </p:extLst>
          </p:nvPr>
        </p:nvGraphicFramePr>
        <p:xfrm>
          <a:off x="467543" y="1373460"/>
          <a:ext cx="8446434" cy="273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7739"/>
                <a:gridCol w="1407739"/>
                <a:gridCol w="1407739"/>
                <a:gridCol w="1407739"/>
                <a:gridCol w="1785869"/>
                <a:gridCol w="1029609"/>
              </a:tblGrid>
              <a:tr h="3747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층 별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전용면적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공용면적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합계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용 도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비 고</a:t>
                      </a:r>
                      <a:endParaRPr lang="ko-KR" altLang="en-US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845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지층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2"/>
                          </a:solidFill>
                        </a:rPr>
                        <a:t>100</a:t>
                      </a:r>
                      <a:endParaRPr lang="ko-KR" alt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/>
                          </a:solidFill>
                        </a:rPr>
                        <a:t>주차장</a:t>
                      </a:r>
                      <a:endParaRPr lang="ko-KR" alt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786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층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근린생활시설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45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층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다세대주택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45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층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다세대주택</a:t>
                      </a:r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50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73085" y="548680"/>
            <a:ext cx="79404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en-US" altLang="ko-KR" sz="2400" b="1" dirty="0" err="1">
                <a:latin typeface="+mn-ea"/>
                <a:ea typeface="+mn-ea"/>
              </a:rPr>
              <a:t>토지와</a:t>
            </a:r>
            <a:r>
              <a:rPr lang="en-US" altLang="ko-KR" sz="2400" b="1" dirty="0">
                <a:latin typeface="+mn-ea"/>
                <a:ea typeface="+mn-ea"/>
              </a:rPr>
              <a:t> </a:t>
            </a:r>
            <a:r>
              <a:rPr lang="en-US" altLang="ko-KR" sz="2400" b="1" dirty="0" err="1">
                <a:latin typeface="+mn-ea"/>
                <a:ea typeface="+mn-ea"/>
              </a:rPr>
              <a:t>건물의</a:t>
            </a:r>
            <a:r>
              <a:rPr lang="en-US" altLang="ko-KR" sz="2400" b="1" dirty="0">
                <a:latin typeface="+mn-ea"/>
                <a:ea typeface="+mn-ea"/>
              </a:rPr>
              <a:t> </a:t>
            </a:r>
            <a:r>
              <a:rPr lang="en-US" altLang="ko-KR" sz="2400" b="1" dirty="0" err="1">
                <a:latin typeface="+mn-ea"/>
                <a:ea typeface="+mn-ea"/>
              </a:rPr>
              <a:t>과세표준</a:t>
            </a:r>
            <a:r>
              <a:rPr lang="en-US" altLang="ko-KR" sz="2400" b="1" dirty="0">
                <a:latin typeface="+mn-ea"/>
                <a:ea typeface="+mn-ea"/>
              </a:rPr>
              <a:t> </a:t>
            </a:r>
            <a:r>
              <a:rPr lang="en-US" altLang="ko-KR" sz="2400" b="1" dirty="0" err="1">
                <a:latin typeface="+mn-ea"/>
                <a:ea typeface="+mn-ea"/>
              </a:rPr>
              <a:t>안분계산</a:t>
            </a:r>
            <a:endParaRPr lang="en-US" altLang="ko-KR" sz="2400" b="1" dirty="0">
              <a:latin typeface="+mn-ea"/>
              <a:ea typeface="+mn-ea"/>
            </a:endParaRPr>
          </a:p>
          <a:p>
            <a:pPr algn="ctr" fontAlgn="base"/>
            <a:endParaRPr lang="ko-KR" altLang="en-US" sz="24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309813" y="3435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47170"/>
              </p:ext>
            </p:extLst>
          </p:nvPr>
        </p:nvGraphicFramePr>
        <p:xfrm>
          <a:off x="1691680" y="1379677"/>
          <a:ext cx="5688631" cy="564600"/>
        </p:xfrm>
        <a:graphic>
          <a:graphicData uri="http://schemas.openxmlformats.org/drawingml/2006/table">
            <a:tbl>
              <a:tblPr/>
              <a:tblGrid>
                <a:gridCol w="5688631"/>
              </a:tblGrid>
              <a:tr h="5646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0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감정평가가액 → 기준시가 → </a:t>
                      </a:r>
                      <a:r>
                        <a:rPr lang="en-US" altLang="ko-KR" sz="1800" b="1" kern="0" spc="-10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b="1" kern="0" spc="-10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장부가액 → 취득가액</a:t>
                      </a:r>
                      <a:r>
                        <a:rPr lang="en-US" altLang="ko-KR" sz="1800" b="1" kern="0" spc="-100" dirty="0">
                          <a:solidFill>
                            <a:schemeClr val="tx2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800" b="1" kern="0" spc="-100" dirty="0">
                        <a:solidFill>
                          <a:schemeClr val="tx2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941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14563" y="3684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935596" y="2070474"/>
            <a:ext cx="7380820" cy="3744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  <a:p>
            <a:pPr fontAlgn="base"/>
            <a:r>
              <a:rPr lang="ko-KR" altLang="en-US" b="1" dirty="0"/>
              <a:t>● </a:t>
            </a:r>
            <a:r>
              <a:rPr lang="ko-KR" altLang="en-US" b="1" dirty="0" smtClean="0"/>
              <a:t>감정가액</a:t>
            </a:r>
            <a:endParaRPr lang="en-US" altLang="ko-KR" b="1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감정평가가액</a:t>
            </a:r>
            <a:r>
              <a:rPr lang="en-US" altLang="ko-KR" dirty="0"/>
              <a:t>[</a:t>
            </a:r>
            <a:r>
              <a:rPr lang="ko-KR" altLang="en-US" dirty="0"/>
              <a:t>공급시기</a:t>
            </a:r>
            <a:r>
              <a:rPr lang="en-US" altLang="ko-KR" dirty="0"/>
              <a:t>(</a:t>
            </a:r>
            <a:r>
              <a:rPr lang="ko-KR" altLang="en-US" dirty="0"/>
              <a:t>중간지급조건부 또는 장기할부 판매의 경우는 최초 공급시기</a:t>
            </a:r>
            <a:r>
              <a:rPr lang="en-US" altLang="ko-KR" dirty="0"/>
              <a:t>)</a:t>
            </a:r>
            <a:r>
              <a:rPr lang="ko-KR" altLang="en-US" dirty="0"/>
              <a:t>가 속하는 과세기간 후 </a:t>
            </a:r>
            <a:r>
              <a:rPr lang="ko-KR" altLang="en-US" b="1" u="sng" dirty="0">
                <a:solidFill>
                  <a:schemeClr val="tx2"/>
                </a:solidFill>
              </a:rPr>
              <a:t>직전 과세기간개시일부터 공급시기가 속하는 과세기간의 종료일</a:t>
            </a:r>
            <a:r>
              <a:rPr lang="ko-KR" altLang="en-US" dirty="0"/>
              <a:t>까지 </a:t>
            </a:r>
            <a:r>
              <a:rPr lang="en-US" altLang="ko-KR" dirty="0"/>
              <a:t>｢</a:t>
            </a:r>
            <a:r>
              <a:rPr lang="ko-KR" altLang="en-US" dirty="0"/>
              <a:t>부동산 가격공시 및 감정평가에 관한 법률</a:t>
            </a:r>
            <a:r>
              <a:rPr lang="en-US" altLang="ko-KR" dirty="0"/>
              <a:t>｣</a:t>
            </a:r>
            <a:r>
              <a:rPr lang="ko-KR" altLang="en-US" dirty="0"/>
              <a:t>에 따른 감정평가법인이 평가한 감정평가가액을 말한다</a:t>
            </a:r>
            <a:r>
              <a:rPr lang="en-US" altLang="ko-KR" dirty="0"/>
              <a:t>]</a:t>
            </a:r>
            <a:r>
              <a:rPr lang="ko-KR" altLang="en-US" dirty="0"/>
              <a:t>이 있는 경우에는 그 가액에 비례하여 안분 계산한다</a:t>
            </a:r>
            <a:r>
              <a:rPr lang="en-US" altLang="ko-KR" dirty="0" smtClean="0"/>
              <a:t>.</a:t>
            </a:r>
          </a:p>
          <a:p>
            <a:pPr fontAlgn="base"/>
            <a:endParaRPr lang="en-US" altLang="ko-KR" dirty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b="1" dirty="0"/>
              <a:t>● </a:t>
            </a:r>
            <a:r>
              <a:rPr lang="ko-KR" altLang="en-US" b="1" dirty="0" smtClean="0"/>
              <a:t>기준시가</a:t>
            </a:r>
            <a:endParaRPr lang="en-US" altLang="ko-KR" b="1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공급계약일 현재</a:t>
            </a:r>
          </a:p>
        </p:txBody>
      </p:sp>
    </p:spTree>
    <p:extLst>
      <p:ext uri="{BB962C8B-B14F-4D97-AF65-F5344CB8AC3E}">
        <p14:creationId xmlns:p14="http://schemas.microsoft.com/office/powerpoint/2010/main" val="184378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73084" y="487125"/>
            <a:ext cx="794042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>
                <a:latin typeface="+mn-ea"/>
                <a:ea typeface="+mn-ea"/>
              </a:rPr>
              <a:t>철거예정인 건물의 과세표준계산</a:t>
            </a:r>
          </a:p>
          <a:p>
            <a:pPr algn="ctr" fontAlgn="base"/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14563" y="3684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212222"/>
              </p:ext>
            </p:extLst>
          </p:nvPr>
        </p:nvGraphicFramePr>
        <p:xfrm>
          <a:off x="1142546" y="1849946"/>
          <a:ext cx="6984776" cy="1418717"/>
        </p:xfrm>
        <a:graphic>
          <a:graphicData uri="http://schemas.openxmlformats.org/drawingml/2006/table">
            <a:tbl>
              <a:tblPr/>
              <a:tblGrid>
                <a:gridCol w="2780219"/>
                <a:gridCol w="2854659"/>
                <a:gridCol w="1349898"/>
              </a:tblGrid>
              <a:tr h="51655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</a:t>
                      </a: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건물의 과세표준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 여부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115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매수인이 즉시 철거하는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10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매수인인 사용후 철거하는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토지와 건물의 안분계산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03413" y="3268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115614" y="4077072"/>
            <a:ext cx="1970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sz="1600" dirty="0"/>
              <a:t>● </a:t>
            </a:r>
            <a:r>
              <a:rPr lang="en-US" altLang="ko-KR" sz="1600" b="1" dirty="0" err="1"/>
              <a:t>계약서</a:t>
            </a:r>
            <a:r>
              <a:rPr lang="en-US" altLang="ko-KR" sz="1600" b="1" dirty="0"/>
              <a:t> </a:t>
            </a:r>
            <a:r>
              <a:rPr lang="en-US" altLang="ko-KR" sz="1600" b="1" dirty="0" err="1"/>
              <a:t>특약사항</a:t>
            </a:r>
            <a:endParaRPr lang="en-US" altLang="ko-KR" sz="1600" b="1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1991"/>
              </p:ext>
            </p:extLst>
          </p:nvPr>
        </p:nvGraphicFramePr>
        <p:xfrm>
          <a:off x="1147895" y="4505800"/>
          <a:ext cx="6732352" cy="1471422"/>
        </p:xfrm>
        <a:graphic>
          <a:graphicData uri="http://schemas.openxmlformats.org/drawingml/2006/table">
            <a:tbl>
              <a:tblPr/>
              <a:tblGrid>
                <a:gridCol w="6732352"/>
              </a:tblGrid>
              <a:tr h="114190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chemeClr val="tx2"/>
                          </a:solidFill>
                          <a:effectLst/>
                          <a:latin typeface="맑은 고딕"/>
                        </a:rPr>
                        <a:t>&lt;</a:t>
                      </a:r>
                      <a:r>
                        <a:rPr lang="ko-KR" altLang="en-US" sz="1800" b="1" kern="0" spc="0" dirty="0">
                          <a:solidFill>
                            <a:schemeClr val="tx2"/>
                          </a:solidFill>
                          <a:effectLst/>
                          <a:ea typeface="맑은 고딕"/>
                        </a:rPr>
                        <a:t>매매계약서</a:t>
                      </a:r>
                      <a:r>
                        <a:rPr lang="en-US" altLang="ko-KR" sz="1800" b="1" kern="0" spc="0" dirty="0">
                          <a:solidFill>
                            <a:schemeClr val="tx2"/>
                          </a:solidFill>
                          <a:effectLst/>
                          <a:latin typeface="맑은 고딕"/>
                        </a:rPr>
                        <a:t>&gt;</a:t>
                      </a:r>
                      <a:endParaRPr lang="ko-KR" altLang="en-US" sz="1800" b="1" kern="0" spc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특약사항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: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건물은 즉시 철거할 조건으로 매매계약을 체결함에 따라 건물가액은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으로 한다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. </a:t>
                      </a:r>
                      <a:r>
                        <a:rPr lang="ko-KR" altLang="en-US" sz="1400" u="sng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매수인이 철거를 불이행함에 따라 매도인에게 부가가치세가 과세되는 경우 매수인은 매도인에게 부가가치세를 지불하여야 한다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.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08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주택형태별 과</a:t>
            </a:r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․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면세의 구분</a:t>
            </a:r>
          </a:p>
          <a:p>
            <a:pPr algn="ctr"/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14668"/>
              </p:ext>
            </p:extLst>
          </p:nvPr>
        </p:nvGraphicFramePr>
        <p:xfrm>
          <a:off x="611560" y="1484784"/>
          <a:ext cx="8281987" cy="4650796"/>
        </p:xfrm>
        <a:graphic>
          <a:graphicData uri="http://schemas.openxmlformats.org/drawingml/2006/table">
            <a:tbl>
              <a:tblPr/>
              <a:tblGrid>
                <a:gridCol w="864207"/>
                <a:gridCol w="936225"/>
                <a:gridCol w="6481555"/>
              </a:tblGrid>
              <a:tr h="45438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5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주택구분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5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5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면세판단기준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70452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단독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단독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altLang="ko-KR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호당 전체 주거전용면적</a:t>
                      </a:r>
                      <a:endParaRPr lang="ko-KR" altLang="en-US" sz="1800" kern="0" spc="-6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0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다가구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가구당 주거전용면적</a:t>
                      </a: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8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70" dirty="0" smtClean="0">
                          <a:solidFill>
                            <a:schemeClr val="tx2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다중</a:t>
                      </a:r>
                      <a:endParaRPr lang="ko-KR" altLang="en-US" sz="1800" b="1" kern="0" spc="-7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0" spc="-60" dirty="0" smtClean="0">
                          <a:solidFill>
                            <a:schemeClr val="tx2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800" b="1" kern="0" spc="-60" dirty="0" smtClean="0">
                          <a:solidFill>
                            <a:schemeClr val="tx2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 전체의 주거전용면적</a:t>
                      </a: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77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공관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호당 전체 주거전용면적</a:t>
                      </a: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8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공동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아파트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800" kern="0" spc="-6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세대당 주거전용면적</a:t>
                      </a: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8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연립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8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다세대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76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한컴 윤고딕 230" pitchFamily="18" charset="-127"/>
                        <a:ea typeface="한컴 윤고딕 230" pitchFamily="18" charset="-127"/>
                      </a:endParaRPr>
                    </a:p>
                  </a:txBody>
                  <a:tcPr marL="35941" marR="35941" marT="43176" marB="4317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기숙사</a:t>
                      </a:r>
                      <a:endParaRPr lang="ko-KR" altLang="en-US" sz="18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▪ 건설업자가 세대별로 독립된 주거생활을 영위하도록 하기 위한 주택으로서 종업원들의 복리 및 근로의 편의를 위한 합숙소나 기숙사에 대한 건설용역은 국민주택 건설용역이 아니므로 부가가치세가 과세되는 것임</a:t>
                      </a:r>
                      <a:endParaRPr lang="en-US" altLang="ko-KR" sz="1600" kern="1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fontAlgn="base" latinLnBrk="1"/>
                      <a:endParaRPr lang="ko-KR" altLang="en-US" sz="1600" kern="1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▪ 기숙사로 사용한 경우에는 사업을 위한 주거용에 해당되어 부가가치세가 과세되며 건축 관련 매입세액은 공제됨</a:t>
                      </a:r>
                    </a:p>
                    <a:p>
                      <a:pPr marL="0" marR="0" indent="0" algn="ctr" fontAlgn="base" latinLnBrk="0">
                        <a:lnSpc>
                          <a:spcPts val="14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-7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46" marR="35946" marT="43181" marB="4318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9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3568" y="467961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오피스텔 건설</a:t>
            </a:r>
            <a:r>
              <a:rPr lang="en-US" altLang="ko-KR" sz="3200" b="1" dirty="0" smtClean="0">
                <a:latin typeface="+mn-ea"/>
                <a:ea typeface="+mn-ea"/>
              </a:rPr>
              <a:t>, </a:t>
            </a:r>
            <a:r>
              <a:rPr lang="ko-KR" altLang="en-US" sz="3200" b="1" dirty="0" smtClean="0">
                <a:latin typeface="+mn-ea"/>
                <a:ea typeface="+mn-ea"/>
              </a:rPr>
              <a:t>분양</a:t>
            </a:r>
            <a:r>
              <a:rPr lang="en-US" altLang="ko-KR" sz="3200" b="1" dirty="0" smtClean="0">
                <a:latin typeface="+mn-ea"/>
                <a:ea typeface="+mn-ea"/>
              </a:rPr>
              <a:t>, </a:t>
            </a:r>
            <a:r>
              <a:rPr lang="ko-KR" altLang="en-US" sz="3200" b="1" dirty="0" smtClean="0">
                <a:latin typeface="+mn-ea"/>
                <a:ea typeface="+mn-ea"/>
              </a:rPr>
              <a:t>임대관련 부가가치세</a:t>
            </a:r>
            <a:endParaRPr lang="ko-KR" altLang="en-US" sz="3200" b="1" dirty="0">
              <a:latin typeface="+mn-ea"/>
              <a:ea typeface="+mn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1671643" y="1638672"/>
            <a:ext cx="1296144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시공사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수급</a:t>
            </a:r>
            <a:r>
              <a:rPr lang="ko-KR" altLang="en-US" sz="1400" dirty="0">
                <a:solidFill>
                  <a:schemeClr val="tx1"/>
                </a:solidFill>
              </a:rPr>
              <a:t>인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타원 11"/>
          <p:cNvSpPr/>
          <p:nvPr/>
        </p:nvSpPr>
        <p:spPr>
          <a:xfrm>
            <a:off x="4510448" y="1586737"/>
            <a:ext cx="1296144" cy="12241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시행사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cxnSp>
        <p:nvCxnSpPr>
          <p:cNvPr id="4" name="직선 화살표 연결선 3"/>
          <p:cNvCxnSpPr/>
          <p:nvPr/>
        </p:nvCxnSpPr>
        <p:spPr>
          <a:xfrm>
            <a:off x="807547" y="2207527"/>
            <a:ext cx="864096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endCxn id="12" idx="2"/>
          </p:cNvCxnSpPr>
          <p:nvPr/>
        </p:nvCxnSpPr>
        <p:spPr>
          <a:xfrm>
            <a:off x="3022116" y="2198805"/>
            <a:ext cx="1488332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5858741" y="2102554"/>
            <a:ext cx="185248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6063848" y="1706509"/>
            <a:ext cx="0" cy="894867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6063848" y="1706509"/>
            <a:ext cx="185248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6043989" y="2601376"/>
            <a:ext cx="185248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18752" y="1548291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분</a:t>
            </a:r>
            <a:r>
              <a:rPr lang="ko-KR" altLang="en-US" sz="1400" dirty="0"/>
              <a:t>양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07327" y="2447487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임</a:t>
            </a:r>
            <a:r>
              <a:rPr lang="ko-KR" altLang="en-US" sz="1400" dirty="0"/>
              <a:t>대</a:t>
            </a:r>
          </a:p>
        </p:txBody>
      </p:sp>
      <p:cxnSp>
        <p:nvCxnSpPr>
          <p:cNvPr id="42" name="직선 연결선 41"/>
          <p:cNvCxnSpPr/>
          <p:nvPr/>
        </p:nvCxnSpPr>
        <p:spPr>
          <a:xfrm>
            <a:off x="6728005" y="1702179"/>
            <a:ext cx="185248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901008" y="1484784"/>
            <a:ext cx="6562" cy="432048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6901008" y="1484784"/>
            <a:ext cx="115846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6901008" y="1916832"/>
            <a:ext cx="135705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6738982" y="2583119"/>
            <a:ext cx="185248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6907570" y="2348880"/>
            <a:ext cx="5683" cy="46852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6913253" y="2348880"/>
            <a:ext cx="12346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6933604" y="2806461"/>
            <a:ext cx="12346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057064" y="1330895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tx2"/>
                </a:solidFill>
              </a:rPr>
              <a:t>주거용 </a:t>
            </a:r>
            <a:r>
              <a:rPr lang="en-US" altLang="ko-KR" sz="1400" b="1" dirty="0" smtClean="0">
                <a:solidFill>
                  <a:schemeClr val="tx2"/>
                </a:solidFill>
              </a:rPr>
              <a:t>: </a:t>
            </a:r>
            <a:r>
              <a:rPr lang="ko-KR" altLang="en-US" sz="1400" b="1" dirty="0" smtClean="0">
                <a:solidFill>
                  <a:schemeClr val="tx2"/>
                </a:solidFill>
              </a:rPr>
              <a:t>면세</a:t>
            </a:r>
            <a:endParaRPr lang="ko-KR" altLang="en-US" sz="1400" b="1" dirty="0">
              <a:solidFill>
                <a:schemeClr val="tx2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56239" y="1768505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업무용 </a:t>
            </a:r>
            <a:r>
              <a:rPr lang="en-US" altLang="ko-KR" sz="1400" dirty="0" smtClean="0"/>
              <a:t>: </a:t>
            </a:r>
            <a:r>
              <a:rPr lang="ko-KR" altLang="en-US" sz="1400" dirty="0"/>
              <a:t>과</a:t>
            </a:r>
            <a:r>
              <a:rPr lang="ko-KR" altLang="en-US" sz="1400" dirty="0" smtClean="0"/>
              <a:t>세</a:t>
            </a:r>
            <a:endParaRPr lang="ko-KR" alt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7102736" y="2207527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주거용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면세</a:t>
            </a:r>
            <a:endParaRPr lang="ko-KR" alt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7102736" y="2656984"/>
            <a:ext cx="142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업무용 </a:t>
            </a:r>
            <a:r>
              <a:rPr lang="en-US" altLang="ko-KR" sz="1400" dirty="0" smtClean="0"/>
              <a:t>: </a:t>
            </a:r>
            <a:r>
              <a:rPr lang="ko-KR" altLang="en-US" sz="1400" dirty="0"/>
              <a:t>과</a:t>
            </a:r>
            <a:r>
              <a:rPr lang="ko-KR" altLang="en-US" sz="1400" dirty="0" smtClean="0"/>
              <a:t>세</a:t>
            </a:r>
            <a:endParaRPr lang="ko-KR" alt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407367" y="1875148"/>
            <a:ext cx="1429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건축자재 등 매입</a:t>
            </a:r>
            <a:endParaRPr lang="en-US" altLang="ko-KR" sz="1200" dirty="0" smtClean="0"/>
          </a:p>
          <a:p>
            <a:pPr algn="ctr"/>
            <a:endParaRPr lang="en-US" altLang="ko-KR" sz="1200" dirty="0" smtClean="0"/>
          </a:p>
          <a:p>
            <a:pPr algn="ctr"/>
            <a:r>
              <a:rPr lang="ko-KR" altLang="en-US" sz="1200" dirty="0" smtClean="0"/>
              <a:t>공제 </a:t>
            </a:r>
            <a:r>
              <a:rPr lang="en-US" altLang="ko-KR" sz="1200" dirty="0" smtClean="0"/>
              <a:t>· </a:t>
            </a:r>
            <a:r>
              <a:rPr lang="ko-KR" altLang="en-US" sz="1200" dirty="0" err="1" smtClean="0"/>
              <a:t>불공제</a:t>
            </a:r>
            <a:endParaRPr lang="ko-KR" alt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2927646" y="1700808"/>
            <a:ext cx="15828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국민주택 이하의 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오피스텔 건설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 </a:t>
            </a:r>
            <a:endParaRPr lang="en-US" altLang="ko-KR" sz="1200" dirty="0" smtClean="0"/>
          </a:p>
          <a:p>
            <a:pPr algn="ctr"/>
            <a:r>
              <a:rPr lang="ko-KR" altLang="en-US" sz="1200" b="1" dirty="0" smtClean="0">
                <a:solidFill>
                  <a:schemeClr val="tx2"/>
                </a:solidFill>
              </a:rPr>
              <a:t>국민주택 건설용역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?</a:t>
            </a:r>
          </a:p>
        </p:txBody>
      </p:sp>
      <p:graphicFrame>
        <p:nvGraphicFramePr>
          <p:cNvPr id="80" name="표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915643"/>
              </p:ext>
            </p:extLst>
          </p:nvPr>
        </p:nvGraphicFramePr>
        <p:xfrm>
          <a:off x="539552" y="3284984"/>
          <a:ext cx="7992888" cy="3384376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3384376"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쟁점건물 분양 당시의 “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쟁점호실의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분양계약서”에 의하면 그 특약사항에 “오피스텔 각 세대는 등기 이전 후 주거용으로 분양하는 것이므로 부가가치세 환급 대상이 아니며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추후 업무시설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변경시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본인 부담으로 한다”라는 내용이 기재되어 있고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쟁점호실 중 일부의 거주자가 전입신고를 한 내역도 제출되었으며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쟁점건물에 대한 전기요금 청구 및 영수증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세대별 전기요금 청구내역서에 의하면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쟁점호실을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포함한 전 세대에 대하여 “주택용 전력”으로 공급계약이 체결된 사실이 나타나는 등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쟁점호실이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실제로도 주택으로 사용되고 있는 것으로 보이는 점 등에 비추어 쟁점용역은 부가가치세가 면제되는 국민주택 규모 이하 주택의 건설용역에 해당하는 것으로 봄이 타당</a:t>
                      </a:r>
                      <a:r>
                        <a:rPr lang="ko-KR" altLang="en-US" sz="105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하다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할 것임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조심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-2016-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-1641, 2016.07.21.)</a:t>
                      </a: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⥤ 부가가치세가 면제되는 국민주택의 공급은 「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주택법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」에 따른 국민주택 규모 이하의 공급에 한해 적용되는 것으로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오피스텔은 「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주택법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」에 따른 주택에 해당하지 아니하므로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이를 적용할 수 없는 것임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기재부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부가가치세과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-563, 2014.09.24)</a:t>
                      </a:r>
                    </a:p>
                    <a:p>
                      <a:pPr fontAlgn="base" latinLnBrk="1"/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쟁점오피스텔 건축 당시 과세사업자로 등록하고 세금계산서를 교부하여 신고・납부하였고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쟁점오피스텔은 업무시설로 분류되는 오피스텔로 건축허가 및 사용승인을 받은 것이므로 부가가치세가 면제되는 국민주택 규모 이하의 주택에 해당하지 아니한다는 의견이나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「부가가치세법」상 면제대상인 국민주택에 해당하는지 여부는 건축허가에서 정한 용도나 공부상의 용도를 기준으로 할 것이 아니라 분양할 당시 당해 건축물의 실제 용도를 기준으로 판단하여야 하는 것이 타당한바</a:t>
                      </a:r>
                      <a:r>
                        <a:rPr lang="en-US" altLang="ko-KR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쟁점오피스텔은 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호수별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전용면적이 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㎡ 이하이고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건축 및 분양 당시부터 주방시설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방과 거실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화장실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보일러실 등이 있는 공동주택 구조인 점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바닥 난방시설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도시가스 배관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상하수도 공사가 모두 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매립형으로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설치되어 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건축시부터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주거용으로 분양하기 위한 것으로 보이는 점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쟁점오피스텔 분양자가 쟁점오피스텔로 전입하여 실제 거주하고 있고 「지방세법」상 주거용 오피스텔로 분류되어 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주택분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재산세로 과세되고 있는 점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오피스텔의 경우 용도변경 없이 주거용으로 사용할 수 있는 점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청구인이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쟁점오피스텔을 신축하면서 관련 부가가치세 매입세액 공제를 받은 사실이 없는 점</a:t>
                      </a:r>
                      <a:r>
                        <a:rPr lang="en-US" altLang="ko-KR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쟁점오피스텔의 분양대금에는 부가가치세가 포함되어 있지 아니한 것으로 분양계약서 및 부가가치세 신고서에 나타나는 점 등에 비추어 쟁점오피스텔은 분양 당시 주거용이고 국민주택 규모 이하의 주택에 해당하므로 부가가치세가 면제되는 국민주택으로 보는 것이 타당하다 함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조심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-2015-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-5668, 2016.03.09.).</a:t>
                      </a: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3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smtClean="0">
                <a:latin typeface="+mn-ea"/>
                <a:ea typeface="+mn-ea"/>
              </a:rPr>
              <a:t>매입세액불공제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14563" y="3684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03413" y="3268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15616" y="1651416"/>
            <a:ext cx="6768752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● 세금계산서 </a:t>
            </a:r>
            <a:r>
              <a:rPr lang="ko-KR" altLang="en-US" dirty="0" err="1"/>
              <a:t>미수령</a:t>
            </a:r>
            <a:r>
              <a:rPr lang="en-US" altLang="ko-KR" dirty="0"/>
              <a:t>․</a:t>
            </a:r>
            <a:r>
              <a:rPr lang="ko-KR" altLang="en-US" dirty="0"/>
              <a:t>필요적 기재사항 </a:t>
            </a:r>
            <a:r>
              <a:rPr lang="ko-KR" altLang="en-US" dirty="0" err="1"/>
              <a:t>불분명분</a:t>
            </a:r>
            <a:r>
              <a:rPr lang="ko-KR" altLang="en-US" dirty="0"/>
              <a:t> </a:t>
            </a:r>
            <a:r>
              <a:rPr lang="ko-KR" altLang="en-US" dirty="0" smtClean="0"/>
              <a:t>매입세액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● </a:t>
            </a:r>
            <a:r>
              <a:rPr lang="ko-KR" altLang="en-US" dirty="0" err="1"/>
              <a:t>매입처별</a:t>
            </a:r>
            <a:r>
              <a:rPr lang="ko-KR" altLang="en-US" dirty="0"/>
              <a:t> 세금계산서합계표의 </a:t>
            </a:r>
            <a:r>
              <a:rPr lang="ko-KR" altLang="en-US" dirty="0" err="1"/>
              <a:t>미제출</a:t>
            </a:r>
            <a:r>
              <a:rPr lang="en-US" altLang="ko-KR" dirty="0"/>
              <a:t>․</a:t>
            </a:r>
            <a:r>
              <a:rPr lang="ko-KR" altLang="en-US" dirty="0" err="1"/>
              <a:t>부실기재분</a:t>
            </a:r>
            <a:r>
              <a:rPr lang="ko-KR" altLang="en-US" dirty="0"/>
              <a:t>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사업과 직접 관련 없는 지출에 대한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업무용 자동차의 구입과 임차 및 유지에 관련된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접대비 및 이와 유사한 비용과 관련된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면세사업 관련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토지의 조성 등을 위한 자본적 지출에 관련된 매입세액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사업자등록 전 매입세액</a:t>
            </a:r>
          </a:p>
        </p:txBody>
      </p:sp>
    </p:spTree>
    <p:extLst>
      <p:ext uri="{BB962C8B-B14F-4D97-AF65-F5344CB8AC3E}">
        <p14:creationId xmlns:p14="http://schemas.microsoft.com/office/powerpoint/2010/main" val="145346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사업과 관련 없는 매입세액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1259632" y="1295017"/>
            <a:ext cx="1800200" cy="176912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㈜한국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종합건설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3131840" y="2141363"/>
            <a:ext cx="2736304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타원 17"/>
          <p:cNvSpPr/>
          <p:nvPr/>
        </p:nvSpPr>
        <p:spPr>
          <a:xfrm>
            <a:off x="5949963" y="1268760"/>
            <a:ext cx="1800200" cy="176912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㈜한국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전문건설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3528" y="3212976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AutoNum type="arabicPeriod"/>
            </a:pPr>
            <a:r>
              <a:rPr lang="ko-KR" altLang="en-US" sz="1600" dirty="0" smtClean="0"/>
              <a:t>대표이사가 </a:t>
            </a:r>
            <a:r>
              <a:rPr lang="ko-KR" altLang="en-US" sz="1600" dirty="0"/>
              <a:t>한국종합건설에서만 급여를 </a:t>
            </a:r>
            <a:r>
              <a:rPr lang="en-US" altLang="ko-KR" sz="1600" dirty="0"/>
              <a:t>10</a:t>
            </a:r>
            <a:r>
              <a:rPr lang="ko-KR" altLang="en-US" sz="1600" dirty="0"/>
              <a:t>억 받은 </a:t>
            </a:r>
            <a:r>
              <a:rPr lang="ko-KR" altLang="en-US" sz="1600" dirty="0" smtClean="0"/>
              <a:t>경우</a:t>
            </a:r>
            <a:endParaRPr lang="en-US" altLang="ko-KR" sz="1600" dirty="0" smtClean="0"/>
          </a:p>
          <a:p>
            <a:pPr fontAlgn="base"/>
            <a:r>
              <a:rPr lang="en-US" altLang="ko-KR" sz="1600" dirty="0"/>
              <a:t> </a:t>
            </a:r>
            <a:r>
              <a:rPr lang="en-US" altLang="ko-KR" sz="1600" dirty="0" smtClean="0"/>
              <a:t>   :</a:t>
            </a:r>
            <a:r>
              <a:rPr lang="ko-KR" altLang="en-US" sz="1600" dirty="0" err="1"/>
              <a:t>손금불산입</a:t>
            </a:r>
            <a:r>
              <a:rPr lang="ko-KR" altLang="en-US" sz="1600" dirty="0"/>
              <a:t> </a:t>
            </a:r>
            <a:r>
              <a:rPr lang="en-US" altLang="ko-KR" sz="1600" dirty="0"/>
              <a:t>2</a:t>
            </a:r>
            <a:r>
              <a:rPr lang="ko-KR" altLang="en-US" sz="1600" dirty="0" smtClean="0"/>
              <a:t>억</a:t>
            </a:r>
            <a:endParaRPr lang="en-US" altLang="ko-KR" sz="1600" dirty="0" smtClean="0"/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2</a:t>
            </a:r>
            <a:r>
              <a:rPr lang="en-US" altLang="ko-KR" sz="1600" dirty="0"/>
              <a:t>. </a:t>
            </a:r>
            <a:r>
              <a:rPr lang="ko-KR" altLang="en-US" sz="1600" dirty="0" smtClean="0"/>
              <a:t>경리부서 </a:t>
            </a:r>
            <a:r>
              <a:rPr lang="ko-KR" altLang="en-US" sz="1600" dirty="0"/>
              <a:t>임직원이 </a:t>
            </a:r>
            <a:r>
              <a:rPr lang="ko-KR" altLang="en-US" sz="1600" dirty="0" err="1"/>
              <a:t>한국종합원건설에서만</a:t>
            </a:r>
            <a:r>
              <a:rPr lang="ko-KR" altLang="en-US" sz="1600" dirty="0"/>
              <a:t> 급여를 </a:t>
            </a:r>
            <a:r>
              <a:rPr lang="en-US" altLang="ko-KR" sz="1600" dirty="0"/>
              <a:t>10</a:t>
            </a:r>
            <a:r>
              <a:rPr lang="ko-KR" altLang="en-US" sz="1600" dirty="0"/>
              <a:t>억 받은 </a:t>
            </a:r>
            <a:r>
              <a:rPr lang="ko-KR" altLang="en-US" sz="1600" dirty="0" smtClean="0"/>
              <a:t>경우</a:t>
            </a:r>
            <a:endParaRPr lang="en-US" altLang="ko-KR" sz="1600" dirty="0" smtClean="0"/>
          </a:p>
          <a:p>
            <a:pPr fontAlgn="base"/>
            <a:r>
              <a:rPr lang="en-US" altLang="ko-KR" sz="1600" dirty="0"/>
              <a:t> </a:t>
            </a:r>
            <a:r>
              <a:rPr lang="en-US" altLang="ko-KR" sz="1600" dirty="0" smtClean="0"/>
              <a:t>   :</a:t>
            </a:r>
            <a:r>
              <a:rPr lang="ko-KR" altLang="en-US" sz="1600" dirty="0" err="1"/>
              <a:t>손금불산입</a:t>
            </a:r>
            <a:r>
              <a:rPr lang="ko-KR" altLang="en-US" sz="1600" dirty="0"/>
              <a:t> </a:t>
            </a:r>
            <a:r>
              <a:rPr lang="en-US" altLang="ko-KR" sz="1600" dirty="0"/>
              <a:t>2</a:t>
            </a:r>
            <a:r>
              <a:rPr lang="ko-KR" altLang="en-US" sz="1600" dirty="0" smtClean="0"/>
              <a:t>억</a:t>
            </a:r>
            <a:endParaRPr lang="en-US" altLang="ko-KR" sz="1600" dirty="0" smtClean="0"/>
          </a:p>
          <a:p>
            <a:pPr fontAlgn="base"/>
            <a:endParaRPr lang="ko-KR" altLang="en-US" sz="1600" dirty="0"/>
          </a:p>
          <a:p>
            <a:pPr fontAlgn="base"/>
            <a:r>
              <a:rPr lang="en-US" altLang="ko-KR" sz="1600" dirty="0"/>
              <a:t>3. </a:t>
            </a:r>
            <a:r>
              <a:rPr lang="ko-KR" altLang="en-US" sz="1600" dirty="0"/>
              <a:t>야유회 비용 </a:t>
            </a:r>
            <a:r>
              <a:rPr lang="en-US" altLang="ko-KR" sz="1600" dirty="0"/>
              <a:t>2</a:t>
            </a:r>
            <a:r>
              <a:rPr lang="ko-KR" altLang="en-US" sz="1600" dirty="0" err="1"/>
              <a:t>천만원을</a:t>
            </a:r>
            <a:r>
              <a:rPr lang="ko-KR" altLang="en-US" sz="1600" dirty="0"/>
              <a:t> 한국종합건설에서만 지출한 </a:t>
            </a:r>
            <a:r>
              <a:rPr lang="ko-KR" altLang="en-US" sz="1600" dirty="0" smtClean="0"/>
              <a:t>경우</a:t>
            </a:r>
            <a:endParaRPr lang="en-US" altLang="ko-KR" sz="1600" dirty="0" smtClean="0"/>
          </a:p>
          <a:p>
            <a:pPr fontAlgn="base"/>
            <a:r>
              <a:rPr lang="en-US" altLang="ko-KR" sz="1600" dirty="0"/>
              <a:t> </a:t>
            </a:r>
            <a:r>
              <a:rPr lang="en-US" altLang="ko-KR" sz="1600" dirty="0" smtClean="0"/>
              <a:t>   :</a:t>
            </a:r>
            <a:r>
              <a:rPr lang="ko-KR" altLang="en-US" sz="1600" dirty="0" err="1"/>
              <a:t>손금불산입</a:t>
            </a:r>
            <a:r>
              <a:rPr lang="ko-KR" altLang="en-US" sz="1600" dirty="0"/>
              <a:t> </a:t>
            </a:r>
            <a:r>
              <a:rPr lang="en-US" altLang="ko-KR" sz="1600" dirty="0"/>
              <a:t>0.4</a:t>
            </a:r>
            <a:r>
              <a:rPr lang="ko-KR" altLang="en-US" sz="1600" dirty="0" smtClean="0"/>
              <a:t>천만</a:t>
            </a:r>
            <a:endParaRPr lang="en-US" altLang="ko-KR" sz="1600" dirty="0" smtClean="0"/>
          </a:p>
          <a:p>
            <a:pPr fontAlgn="base"/>
            <a:endParaRPr lang="ko-KR" altLang="en-US" sz="1600" dirty="0"/>
          </a:p>
          <a:p>
            <a:pPr fontAlgn="base"/>
            <a:r>
              <a:rPr lang="en-US" altLang="ko-KR" sz="1600" dirty="0"/>
              <a:t>4. </a:t>
            </a:r>
            <a:r>
              <a:rPr lang="ko-KR" altLang="en-US" sz="1600" dirty="0"/>
              <a:t>한국종합건설에서 야유회비</a:t>
            </a:r>
            <a:r>
              <a:rPr lang="en-US" altLang="ko-KR" sz="1600" dirty="0"/>
              <a:t>(</a:t>
            </a:r>
            <a:r>
              <a:rPr lang="ko-KR" altLang="en-US" sz="1600" dirty="0"/>
              <a:t>공동비용</a:t>
            </a:r>
            <a:r>
              <a:rPr lang="en-US" altLang="ko-KR" sz="1600" dirty="0"/>
              <a:t>) 20,000,000</a:t>
            </a:r>
            <a:r>
              <a:rPr lang="ko-KR" altLang="en-US" sz="1600" dirty="0"/>
              <a:t>원을 세금계산서 수취한 경우</a:t>
            </a:r>
          </a:p>
          <a:p>
            <a:pPr fontAlgn="base"/>
            <a:r>
              <a:rPr lang="en-US" altLang="ko-KR" sz="1600" dirty="0" smtClean="0"/>
              <a:t>    : </a:t>
            </a:r>
            <a:r>
              <a:rPr lang="ko-KR" altLang="en-US" sz="1600" dirty="0" err="1"/>
              <a:t>매입세액불공제</a:t>
            </a:r>
            <a:r>
              <a:rPr lang="ko-KR" altLang="en-US" sz="1600" dirty="0"/>
              <a:t> </a:t>
            </a:r>
            <a:r>
              <a:rPr lang="en-US" altLang="ko-KR" sz="1600" dirty="0"/>
              <a:t>2,000,000×20% = </a:t>
            </a:r>
            <a:r>
              <a:rPr lang="en-US" altLang="ko-KR" sz="1600" dirty="0" smtClean="0"/>
              <a:t>400,000</a:t>
            </a:r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* 매출액비율이 </a:t>
            </a:r>
            <a:r>
              <a:rPr lang="en-US" altLang="ko-KR" sz="1600" dirty="0"/>
              <a:t>80:20</a:t>
            </a:r>
            <a:r>
              <a:rPr lang="ko-KR" altLang="en-US" sz="1600" dirty="0"/>
              <a:t>으로 가정한 경우</a:t>
            </a:r>
          </a:p>
        </p:txBody>
      </p:sp>
    </p:spTree>
    <p:extLst>
      <p:ext uri="{BB962C8B-B14F-4D97-AF65-F5344CB8AC3E}">
        <p14:creationId xmlns:p14="http://schemas.microsoft.com/office/powerpoint/2010/main" val="1778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토지관련 매입세액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6125" y="2724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03413" y="3268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87624" y="1366545"/>
            <a:ext cx="6768752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base"/>
            <a:r>
              <a:rPr lang="ko-KR" altLang="en-US" sz="1200" b="1" dirty="0" smtClean="0"/>
              <a:t>① 토지의 </a:t>
            </a:r>
            <a:r>
              <a:rPr lang="ko-KR" altLang="en-US" sz="1200" b="1" dirty="0"/>
              <a:t>취득 및 형질변경</a:t>
            </a:r>
            <a:r>
              <a:rPr lang="en-US" altLang="ko-KR" sz="1200" b="1" dirty="0"/>
              <a:t>, </a:t>
            </a:r>
            <a:r>
              <a:rPr lang="ko-KR" altLang="en-US" sz="1200" b="1" dirty="0"/>
              <a:t>공장부지 및 택지의 조성 등에 관련된 매입세액</a:t>
            </a:r>
          </a:p>
          <a:p>
            <a:pPr fontAlgn="base"/>
            <a:r>
              <a:rPr lang="ko-KR" altLang="en-US" sz="1200" dirty="0" smtClean="0"/>
              <a:t>⇒ </a:t>
            </a:r>
            <a:r>
              <a:rPr lang="ko-KR" altLang="en-US" sz="1200" dirty="0"/>
              <a:t>주차장 </a:t>
            </a:r>
            <a:r>
              <a:rPr lang="ko-KR" altLang="en-US" sz="1200" dirty="0" err="1"/>
              <a:t>운영업</a:t>
            </a:r>
            <a:r>
              <a:rPr lang="en-US" altLang="ko-KR" sz="1200" dirty="0"/>
              <a:t>, </a:t>
            </a:r>
            <a:r>
              <a:rPr lang="ko-KR" altLang="en-US" sz="1200" dirty="0"/>
              <a:t>부동산임대업을 영위하던 사업자가 당해 과세사업에 사용하던 토지를 양도하기 위하여 중개수수료를 지급하면서 부담한 매입세액은 자기의 매출세액에서 공제되는 것임</a:t>
            </a:r>
            <a:r>
              <a:rPr lang="en-US" altLang="ko-KR" sz="1200" dirty="0"/>
              <a:t>(</a:t>
            </a:r>
            <a:r>
              <a:rPr lang="ko-KR" altLang="en-US" sz="1200" dirty="0"/>
              <a:t>부가</a:t>
            </a:r>
            <a:r>
              <a:rPr lang="en-US" altLang="ko-KR" sz="1200" dirty="0"/>
              <a:t>-284, 2011.3.22). </a:t>
            </a:r>
            <a:endParaRPr lang="en-US" altLang="ko-KR" sz="1200" dirty="0" smtClean="0"/>
          </a:p>
          <a:p>
            <a:pPr fontAlgn="base"/>
            <a:endParaRPr lang="ko-KR" altLang="en-US" sz="1200" dirty="0"/>
          </a:p>
          <a:p>
            <a:pPr fontAlgn="base"/>
            <a:r>
              <a:rPr lang="ko-KR" altLang="en-US" sz="1200" b="1" dirty="0"/>
              <a:t>② 건축물이 있는 토지를 취득하여 그 건축물을 철거하고 토지만을 사용하는 경우에는 철거한 건축물의 취득 및 철거비용에 관련된 매입세액</a:t>
            </a:r>
          </a:p>
          <a:p>
            <a:pPr fontAlgn="base"/>
            <a:r>
              <a:rPr lang="ko-KR" altLang="en-US" sz="1200" dirty="0" smtClean="0"/>
              <a:t>⇒ </a:t>
            </a:r>
            <a:r>
              <a:rPr lang="ko-KR" altLang="en-US" sz="1200" dirty="0"/>
              <a:t>‘건축물이 있는 토지를 취득하여 그 건축물을 철거하고 토지만을 사용하는 경우’에서 ‘토지만을 사용하는 경우’라 함은 토지를 나대지로 사용하는 경우뿐만 아니라 신축건물의 부지로 사용하는 경우를 포함한다</a:t>
            </a:r>
            <a:r>
              <a:rPr lang="en-US" altLang="ko-KR" sz="1200" dirty="0"/>
              <a:t>(</a:t>
            </a:r>
            <a:r>
              <a:rPr lang="ko-KR" altLang="en-US" sz="1200" dirty="0"/>
              <a:t>대법원</a:t>
            </a:r>
            <a:r>
              <a:rPr lang="en-US" altLang="ko-KR" sz="1200" dirty="0"/>
              <a:t>, 2007</a:t>
            </a:r>
            <a:r>
              <a:rPr lang="ko-KR" altLang="en-US" sz="1200" dirty="0"/>
              <a:t>두</a:t>
            </a:r>
            <a:r>
              <a:rPr lang="en-US" altLang="ko-KR" sz="1200" dirty="0"/>
              <a:t>2524, 2008.2.1</a:t>
            </a:r>
            <a:r>
              <a:rPr lang="en-US" altLang="ko-KR" sz="1200" dirty="0" smtClean="0"/>
              <a:t>.).</a:t>
            </a:r>
          </a:p>
          <a:p>
            <a:pPr fontAlgn="base"/>
            <a:endParaRPr lang="ko-KR" altLang="en-US" sz="1200" b="1" dirty="0"/>
          </a:p>
          <a:p>
            <a:pPr fontAlgn="base"/>
            <a:r>
              <a:rPr lang="ko-KR" altLang="en-US" sz="1200" b="1" dirty="0"/>
              <a:t>③ 토지의 가치를 현실적으로 증가시켜 토지의 취득원가를 구성하는 비용에 관련된 매입세액</a:t>
            </a:r>
          </a:p>
          <a:p>
            <a:pPr fontAlgn="base"/>
            <a:r>
              <a:rPr lang="ko-KR" altLang="en-US" sz="1200" dirty="0" smtClean="0"/>
              <a:t>⇒ </a:t>
            </a:r>
            <a:r>
              <a:rPr lang="ko-KR" altLang="en-US" sz="1200" dirty="0"/>
              <a:t>토지의 조성 등을 위한 자본적 지출은 토지 소유자의 지출을 의미하고 임차한 토지에 대한 자본적 지출은 토지관련 매입세액에 해당 안됨</a:t>
            </a:r>
            <a:r>
              <a:rPr lang="en-US" altLang="ko-KR" sz="1200" dirty="0"/>
              <a:t>(</a:t>
            </a:r>
            <a:r>
              <a:rPr lang="ko-KR" altLang="en-US" sz="1200" dirty="0"/>
              <a:t>대법</a:t>
            </a:r>
            <a:r>
              <a:rPr lang="en-US" altLang="ko-KR" sz="1200" dirty="0"/>
              <a:t>2007</a:t>
            </a:r>
            <a:r>
              <a:rPr lang="ko-KR" altLang="en-US" sz="1200" dirty="0"/>
              <a:t>두</a:t>
            </a:r>
            <a:r>
              <a:rPr lang="en-US" altLang="ko-KR" sz="1200" dirty="0"/>
              <a:t>20074, 2010.1.14).</a:t>
            </a:r>
            <a:endParaRPr lang="ko-KR" altLang="en-US" sz="1200" dirty="0"/>
          </a:p>
          <a:p>
            <a:pPr fontAlgn="base"/>
            <a:endParaRPr lang="ko-KR" altLang="en-US" sz="1200" dirty="0"/>
          </a:p>
        </p:txBody>
      </p:sp>
      <p:sp>
        <p:nvSpPr>
          <p:cNvPr id="2" name="정육면체 1"/>
          <p:cNvSpPr/>
          <p:nvPr/>
        </p:nvSpPr>
        <p:spPr>
          <a:xfrm>
            <a:off x="2024277" y="4488977"/>
            <a:ext cx="935633" cy="1008112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정육면체 14"/>
          <p:cNvSpPr/>
          <p:nvPr/>
        </p:nvSpPr>
        <p:spPr>
          <a:xfrm>
            <a:off x="5796136" y="4077072"/>
            <a:ext cx="1053927" cy="1420017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3701505" y="4941168"/>
            <a:ext cx="1368152" cy="0"/>
          </a:xfrm>
          <a:prstGeom prst="straightConnector1">
            <a:avLst/>
          </a:prstGeom>
          <a:ln w="635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560" y="5633445"/>
            <a:ext cx="35283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/>
              <a:t>구건물</a:t>
            </a:r>
            <a:r>
              <a:rPr lang="ko-KR" altLang="en-US" dirty="0" smtClean="0"/>
              <a:t> 취득</a:t>
            </a:r>
            <a:endParaRPr lang="en-US" altLang="ko-KR" dirty="0" smtClean="0"/>
          </a:p>
          <a:p>
            <a:pPr algn="ctr"/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건물분</a:t>
            </a:r>
            <a:r>
              <a:rPr lang="ko-KR" altLang="en-US" sz="1600" dirty="0" smtClean="0"/>
              <a:t> 세금계산서 수취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558903" y="5633445"/>
            <a:ext cx="3528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/>
              <a:t>신건물</a:t>
            </a:r>
            <a:r>
              <a:rPr lang="ko-KR" altLang="en-US" dirty="0" smtClean="0"/>
              <a:t> 신축분양</a:t>
            </a:r>
            <a:endParaRPr lang="en-US" altLang="ko-KR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ko-KR" altLang="en-US" sz="1600" dirty="0" smtClean="0"/>
              <a:t>토지의 자본적 지출</a:t>
            </a:r>
            <a:endParaRPr lang="en-US" altLang="ko-KR" sz="1600" dirty="0"/>
          </a:p>
          <a:p>
            <a:pPr algn="ctr"/>
            <a:r>
              <a:rPr lang="en-US" altLang="ko-KR" sz="1600" dirty="0" smtClean="0"/>
              <a:t> (</a:t>
            </a:r>
            <a:r>
              <a:rPr lang="ko-KR" altLang="en-US" sz="1600" dirty="0" smtClean="0"/>
              <a:t>토지원가 구성</a:t>
            </a:r>
            <a:r>
              <a:rPr lang="en-US" altLang="ko-KR" sz="1600" dirty="0"/>
              <a:t>)</a:t>
            </a:r>
            <a:endParaRPr lang="ko-KR" altLang="en-US" sz="1600" dirty="0"/>
          </a:p>
        </p:txBody>
      </p:sp>
      <p:sp>
        <p:nvSpPr>
          <p:cNvPr id="105" name="아래로 구부러진 화살표 104"/>
          <p:cNvSpPr/>
          <p:nvPr/>
        </p:nvSpPr>
        <p:spPr>
          <a:xfrm>
            <a:off x="2929819" y="4077072"/>
            <a:ext cx="2911525" cy="483913"/>
          </a:xfrm>
          <a:prstGeom prst="curved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6" name="위로 구부러진 화살표 105"/>
          <p:cNvSpPr/>
          <p:nvPr/>
        </p:nvSpPr>
        <p:spPr>
          <a:xfrm>
            <a:off x="2929818" y="5281065"/>
            <a:ext cx="2911525" cy="432048"/>
          </a:xfrm>
          <a:prstGeom prst="curvedUp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998455" y="3890069"/>
            <a:ext cx="864096" cy="37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X</a:t>
            </a:r>
            <a:endParaRPr lang="ko-KR" alt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3953532" y="5526109"/>
            <a:ext cx="864096" cy="37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083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세금계산서 </a:t>
            </a:r>
            <a:r>
              <a:rPr lang="ko-KR" altLang="en-US" sz="2800" b="1" dirty="0">
                <a:latin typeface="+mn-ea"/>
                <a:ea typeface="+mn-ea"/>
              </a:rPr>
              <a:t>수취와 </a:t>
            </a:r>
            <a:r>
              <a:rPr lang="ko-KR" altLang="en-US" sz="2800" b="1" dirty="0" smtClean="0">
                <a:latin typeface="+mn-ea"/>
                <a:ea typeface="+mn-ea"/>
              </a:rPr>
              <a:t>매입세액공제 사례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88894"/>
              </p:ext>
            </p:extLst>
          </p:nvPr>
        </p:nvGraphicFramePr>
        <p:xfrm>
          <a:off x="1043608" y="1484784"/>
          <a:ext cx="7056783" cy="4683493"/>
        </p:xfrm>
        <a:graphic>
          <a:graphicData uri="http://schemas.openxmlformats.org/drawingml/2006/table">
            <a:tbl>
              <a:tblPr/>
              <a:tblGrid>
                <a:gridCol w="3096344"/>
                <a:gridCol w="1020578"/>
                <a:gridCol w="2939861"/>
              </a:tblGrid>
              <a:tr h="4417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수취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공제 여부</a:t>
                      </a:r>
                      <a:endParaRPr lang="ko-KR" altLang="en-US" sz="16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 </a:t>
                      </a:r>
                      <a:r>
                        <a:rPr lang="ko-KR" altLang="en-US" sz="1600" b="1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유</a:t>
                      </a:r>
                      <a:endParaRPr lang="ko-KR" altLang="en-US" sz="16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토지취득 중개수수료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토지취득관련 매입세액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면세건설현장 비품구입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면세사업관련 매입세액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에쿠스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차량구입비용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비영업용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소형승용자동차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임대용부동산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매각중개수수료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◯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부동산 양도비용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과세사업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접대목적 골프회원권 취득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접대비관련 매입세액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복리후생목적 콘도회원권 구입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◯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사업관련성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과세사업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철거목적 구건물 취득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토지관련 매입세액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1250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미용실 카드결제분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발급불가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68939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상품구입일 </a:t>
                      </a:r>
                      <a:r>
                        <a:rPr lang="en-US" altLang="ko-KR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6.30, </a:t>
                      </a: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발급일 </a:t>
                      </a:r>
                      <a:r>
                        <a:rPr lang="en-US" altLang="ko-KR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7.30</a:t>
                      </a:r>
                      <a:endParaRPr lang="ko-KR" altLang="en-US" sz="140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과세기간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경과후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확정신고 지나서</a:t>
                      </a:r>
                    </a:p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발급받음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68939"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종이세금계산서 발급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◯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매입세액공제는 가능하나 공급자는</a:t>
                      </a:r>
                    </a:p>
                    <a:p>
                      <a:pPr marL="38100" marR="381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5100" algn="l"/>
                          <a:tab pos="304800" algn="l"/>
                          <a:tab pos="165100" algn="l"/>
                          <a:tab pos="304800" algn="l"/>
                        </a:tabLs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전자세금계산서 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미발급가산세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부과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17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공통매입세액의  안분계산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15616" y="1412776"/>
            <a:ext cx="67687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● 안분계산의 </a:t>
            </a:r>
            <a:r>
              <a:rPr lang="ko-KR" altLang="en-US" b="1" dirty="0" smtClean="0"/>
              <a:t>요건</a:t>
            </a:r>
            <a:endParaRPr lang="ko-KR" altLang="en-US" sz="1600" b="1" dirty="0"/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과세</a:t>
            </a:r>
            <a:r>
              <a:rPr lang="en-US" altLang="ko-KR" sz="1600" dirty="0"/>
              <a:t>․</a:t>
            </a:r>
            <a:r>
              <a:rPr lang="ko-KR" altLang="en-US" sz="1600" dirty="0"/>
              <a:t>면세사업의 겸영</a:t>
            </a:r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과세</a:t>
            </a:r>
            <a:r>
              <a:rPr lang="en-US" altLang="ko-KR" sz="1600" dirty="0"/>
              <a:t>․</a:t>
            </a:r>
            <a:r>
              <a:rPr lang="ko-KR" altLang="en-US" sz="1600" dirty="0"/>
              <a:t>면세사업에의 공통사용</a:t>
            </a:r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실지귀속의 불분명</a:t>
            </a:r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공제대상 매입세액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115616" y="3059668"/>
            <a:ext cx="188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b="1" dirty="0"/>
              <a:t>● 안분계산방법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05036"/>
              </p:ext>
            </p:extLst>
          </p:nvPr>
        </p:nvGraphicFramePr>
        <p:xfrm>
          <a:off x="1259967" y="3546475"/>
          <a:ext cx="6768417" cy="1098961"/>
        </p:xfrm>
        <a:graphic>
          <a:graphicData uri="http://schemas.openxmlformats.org/drawingml/2006/table">
            <a:tbl>
              <a:tblPr/>
              <a:tblGrid>
                <a:gridCol w="3247240"/>
                <a:gridCol w="3521177"/>
              </a:tblGrid>
              <a:tr h="41943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해당과세기간의 공급가액이 있는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공급가액 비율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952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해당과세기간의 공급가액이 없는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매입가액 ⥤ 예정공급가액 ⥤ 예정사용면적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08175" y="3484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197884" y="5028328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b="1" dirty="0"/>
              <a:t>● 정산방법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372818"/>
              </p:ext>
            </p:extLst>
          </p:nvPr>
        </p:nvGraphicFramePr>
        <p:xfrm>
          <a:off x="1259967" y="5517232"/>
          <a:ext cx="6768417" cy="864096"/>
        </p:xfrm>
        <a:graphic>
          <a:graphicData uri="http://schemas.openxmlformats.org/drawingml/2006/table">
            <a:tbl>
              <a:tblPr/>
              <a:tblGrid>
                <a:gridCol w="3247240"/>
                <a:gridCol w="3521177"/>
              </a:tblGrid>
              <a:tr h="4657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해당과세기간의 공급가액이 있는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확정신고 하는 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838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해당과세기간의 공급가액이 없는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확정되는 과세기간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준공일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6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118247" y="298393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404040"/>
                </a:solidFill>
                <a:latin typeface="+mn-ea"/>
              </a:rPr>
              <a:t>최근 국세청의 세무조사의 주요특징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8" name="제목 2"/>
          <p:cNvSpPr txBox="1">
            <a:spLocks/>
          </p:cNvSpPr>
          <p:nvPr/>
        </p:nvSpPr>
        <p:spPr bwMode="auto">
          <a:xfrm>
            <a:off x="503547" y="1484784"/>
            <a:ext cx="842493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atinLnBrk="1">
              <a:buFontTx/>
              <a:buChar char="•"/>
              <a:defRPr/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사전분석을 통한 엄정한 조사대상자의 선정</a:t>
            </a:r>
            <a:endParaRPr lang="en-US" altLang="ko-KR" b="1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marL="0" indent="0" latinLnBrk="1">
              <a:defRPr/>
            </a:pP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  차세대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전산 통합시스템의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개편</a:t>
            </a: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marL="0" indent="0" latinLnBrk="1">
              <a:defRPr/>
            </a:pP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marL="0" indent="0" latinLnBrk="1">
              <a:defRPr/>
            </a:pP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통합조사의 실시</a:t>
            </a:r>
            <a:endParaRPr lang="en-US" altLang="ko-KR" b="1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defRPr/>
            </a:pP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  ① </a:t>
            </a:r>
            <a:r>
              <a:rPr lang="ko-KR" alt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세목별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조사 → 법인세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부가세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, </a:t>
            </a:r>
            <a:r>
              <a:rPr lang="ko-KR" alt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원천세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등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법인조사</a:t>
            </a: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defRPr/>
            </a:pP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defRPr/>
            </a:pP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  ②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법인사주의 개인통합조사 → 상속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증여세 조사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,</a:t>
            </a:r>
          </a:p>
          <a:p>
            <a:pPr latinLnBrk="1">
              <a:defRPr/>
            </a:pP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    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주식이동조사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,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소득세조사 </a:t>
            </a:r>
          </a:p>
          <a:p>
            <a:pPr latinLnBrk="1">
              <a:buFontTx/>
              <a:buChar char="•"/>
              <a:defRPr/>
            </a:pP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세금추징 및 조세범처벌</a:t>
            </a:r>
            <a:endParaRPr lang="en-US" altLang="ko-KR" b="1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endParaRPr lang="en-US" altLang="ko-KR" dirty="0" smtClean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  <a:p>
            <a:pPr latinLnBrk="1">
              <a:buFontTx/>
              <a:buChar char="•"/>
              <a:defRPr/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관련법률 위반 여부에 따른 처벌</a:t>
            </a: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81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납부 환급세액의 재계산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908175" y="3317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71600" y="1198575"/>
            <a:ext cx="70567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600" b="1" dirty="0"/>
              <a:t>● </a:t>
            </a:r>
            <a:r>
              <a:rPr lang="ko-KR" altLang="en-US" sz="1600" b="1" dirty="0" smtClean="0"/>
              <a:t>요 건</a:t>
            </a:r>
            <a:endParaRPr lang="ko-KR" altLang="en-US" sz="1600" b="1" dirty="0"/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재계산의 대상이 되는 자산은 감가상각자산의 존재</a:t>
            </a:r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과세기간</a:t>
            </a:r>
            <a:r>
              <a:rPr lang="en-US" altLang="ko-KR" sz="1600" dirty="0"/>
              <a:t>(</a:t>
            </a:r>
            <a:r>
              <a:rPr lang="ko-KR" altLang="en-US" sz="1600" dirty="0"/>
              <a:t>그 후의 과세기간에 재계산한 때에는 그 재계산한 과세기간</a:t>
            </a:r>
            <a:r>
              <a:rPr lang="en-US" altLang="ko-KR" sz="1600" dirty="0"/>
              <a:t>)</a:t>
            </a:r>
            <a:r>
              <a:rPr lang="ko-KR" altLang="en-US" sz="1600" dirty="0"/>
              <a:t>의 면세비율간의 차이 가 </a:t>
            </a:r>
            <a:r>
              <a:rPr lang="en-US" altLang="ko-KR" sz="1600" dirty="0"/>
              <a:t>5% </a:t>
            </a:r>
            <a:r>
              <a:rPr lang="ko-KR" altLang="en-US" sz="1600" dirty="0"/>
              <a:t>이상 증감</a:t>
            </a:r>
          </a:p>
          <a:p>
            <a:pPr fontAlgn="base"/>
            <a:endParaRPr lang="ko-KR" altLang="en-US" sz="1600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08175" y="3484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한쪽 모서리가 잘린 사각형 15"/>
          <p:cNvSpPr/>
          <p:nvPr/>
        </p:nvSpPr>
        <p:spPr>
          <a:xfrm>
            <a:off x="1043608" y="2388195"/>
            <a:ext cx="6912768" cy="4248472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271155"/>
              </p:ext>
            </p:extLst>
          </p:nvPr>
        </p:nvGraphicFramePr>
        <p:xfrm>
          <a:off x="1166213" y="2566009"/>
          <a:ext cx="6696744" cy="3469235"/>
        </p:xfrm>
        <a:graphic>
          <a:graphicData uri="http://schemas.openxmlformats.org/drawingml/2006/table">
            <a:tbl>
              <a:tblPr/>
              <a:tblGrid>
                <a:gridCol w="6696744"/>
              </a:tblGrid>
              <a:tr h="2994509"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❑ 납부환급세액의 재계산</a:t>
                      </a:r>
                    </a:p>
                    <a:p>
                      <a:pPr fontAlgn="ctr"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)TNC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건설은 국민주택과 국민주택 초과 및 상가에 대하여 건설용역을 공급하는 건설업자이다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각 과세기간별로 면세비율과 취득내역은 다음과 같을 때 납부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환급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세액의 재계산을 하면 다음과 같다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fontAlgn="ctr" latinLnBrk="1"/>
                      <a:endParaRPr lang="ko-KR" alt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ctr" latinLnBrk="1"/>
                      <a:r>
                        <a:rPr lang="ko-KR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❍ 과세기간별 면세비율</a:t>
                      </a: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70000" algn="l"/>
                          <a:tab pos="1270000" algn="l"/>
                        </a:tabLst>
                      </a:pPr>
                      <a:endParaRPr lang="ko-KR" altLang="en-US" sz="1600" kern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3891" marR="143891" marT="35941" marB="3594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19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 rot="2752637">
            <a:off x="7266431" y="245976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</a:rPr>
              <a:t>사   </a:t>
            </a:r>
            <a:r>
              <a:rPr lang="ko-KR" alt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40614"/>
              </p:ext>
            </p:extLst>
          </p:nvPr>
        </p:nvGraphicFramePr>
        <p:xfrm>
          <a:off x="1814755" y="3797746"/>
          <a:ext cx="5472140" cy="711708"/>
        </p:xfrm>
        <a:graphic>
          <a:graphicData uri="http://schemas.openxmlformats.org/drawingml/2006/table">
            <a:tbl>
              <a:tblPr/>
              <a:tblGrid>
                <a:gridCol w="1368035"/>
                <a:gridCol w="1368035"/>
                <a:gridCol w="1368035"/>
                <a:gridCol w="1368035"/>
              </a:tblGrid>
              <a:tr h="2415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20×1 1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20×1 2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20×2 1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20×2 2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15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30%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54%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40%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직사각형 18"/>
          <p:cNvSpPr/>
          <p:nvPr/>
        </p:nvSpPr>
        <p:spPr>
          <a:xfrm>
            <a:off x="1298480" y="422108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/>
            <a:endParaRPr lang="ko-KR" altLang="en-US" sz="1400" b="1" dirty="0"/>
          </a:p>
          <a:p>
            <a:pPr fontAlgn="ctr"/>
            <a:r>
              <a:rPr lang="ko-KR" altLang="en-US" sz="1400" b="1" dirty="0"/>
              <a:t>❍ </a:t>
            </a:r>
            <a:r>
              <a:rPr lang="en-US" altLang="ko-KR" sz="1400" b="1" dirty="0"/>
              <a:t>20×1 1</a:t>
            </a:r>
            <a:r>
              <a:rPr lang="ko-KR" altLang="en-US" sz="1400" b="1" dirty="0"/>
              <a:t>기 </a:t>
            </a:r>
            <a:r>
              <a:rPr lang="ko-KR" altLang="en-US" sz="1400" b="1" dirty="0" err="1"/>
              <a:t>사업용자산</a:t>
            </a:r>
            <a:r>
              <a:rPr lang="ko-KR" altLang="en-US" sz="1400" b="1" dirty="0"/>
              <a:t> 취득가액</a:t>
            </a:r>
          </a:p>
          <a:p>
            <a:pPr fontAlgn="ctr"/>
            <a:r>
              <a:rPr lang="ko-KR" altLang="en-US" sz="1400" dirty="0"/>
              <a:t>⦁ </a:t>
            </a:r>
            <a:r>
              <a:rPr lang="en-US" altLang="ko-KR" sz="1400" dirty="0"/>
              <a:t>20×1. 2. 20 </a:t>
            </a:r>
            <a:r>
              <a:rPr lang="ko-KR" altLang="en-US" sz="1400" dirty="0"/>
              <a:t>본사사옥 건물 </a:t>
            </a:r>
            <a:r>
              <a:rPr lang="en-US" altLang="ko-KR" sz="1400" dirty="0"/>
              <a:t>10</a:t>
            </a:r>
            <a:r>
              <a:rPr lang="ko-KR" altLang="en-US" sz="1400" dirty="0"/>
              <a:t>억</a:t>
            </a:r>
            <a:r>
              <a:rPr lang="en-US" altLang="ko-KR" sz="1400" dirty="0"/>
              <a:t>(</a:t>
            </a:r>
            <a:r>
              <a:rPr lang="ko-KR" altLang="en-US" sz="1400" dirty="0"/>
              <a:t>부가세 </a:t>
            </a:r>
            <a:r>
              <a:rPr lang="en-US" altLang="ko-KR" sz="1400" dirty="0"/>
              <a:t>1</a:t>
            </a:r>
            <a:r>
              <a:rPr lang="ko-KR" altLang="en-US" sz="1400" dirty="0"/>
              <a:t>억</a:t>
            </a:r>
            <a:r>
              <a:rPr lang="en-US" altLang="ko-KR" sz="1400" dirty="0"/>
              <a:t>)</a:t>
            </a:r>
            <a:endParaRPr lang="ko-KR" altLang="en-US" sz="1400" dirty="0"/>
          </a:p>
          <a:p>
            <a:pPr fontAlgn="ctr"/>
            <a:r>
              <a:rPr lang="ko-KR" altLang="en-US" sz="1400" dirty="0"/>
              <a:t>⦁ </a:t>
            </a:r>
            <a:r>
              <a:rPr lang="en-US" altLang="ko-KR" sz="1400" dirty="0"/>
              <a:t>20×1. 5. 20 </a:t>
            </a:r>
            <a:r>
              <a:rPr lang="ko-KR" altLang="en-US" sz="1400" dirty="0"/>
              <a:t>공통사용 건설기계 </a:t>
            </a:r>
            <a:r>
              <a:rPr lang="en-US" altLang="ko-KR" sz="1400" dirty="0"/>
              <a:t>1</a:t>
            </a:r>
            <a:r>
              <a:rPr lang="ko-KR" altLang="en-US" sz="1400" dirty="0"/>
              <a:t>억</a:t>
            </a:r>
            <a:r>
              <a:rPr lang="en-US" altLang="ko-KR" sz="1400" dirty="0"/>
              <a:t>(</a:t>
            </a:r>
            <a:r>
              <a:rPr lang="ko-KR" altLang="en-US" sz="1400" dirty="0"/>
              <a:t>부가세 </a:t>
            </a:r>
            <a:r>
              <a:rPr lang="en-US" altLang="ko-KR" sz="1400" dirty="0"/>
              <a:t>0.1</a:t>
            </a:r>
            <a:r>
              <a:rPr lang="ko-KR" altLang="en-US" sz="1400" dirty="0"/>
              <a:t>억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sp>
        <p:nvSpPr>
          <p:cNvPr id="24" name="직사각형 23"/>
          <p:cNvSpPr/>
          <p:nvPr/>
        </p:nvSpPr>
        <p:spPr>
          <a:xfrm>
            <a:off x="1274225" y="5484539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1. 20×1 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기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:  110,000,000×30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%=33,000,000(</a:t>
            </a:r>
            <a:r>
              <a:rPr lang="ko-KR" altLang="en-US" sz="1200" dirty="0" err="1">
                <a:latin typeface="맑은 고딕" pitchFamily="50" charset="-127"/>
                <a:ea typeface="맑은 고딕" pitchFamily="50" charset="-127"/>
              </a:rPr>
              <a:t>불공제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2. 20×1 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기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건물 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(100,000,000×(1-5/100×1)×(50-30)=19,000,000(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가산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ctr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건설기계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(10,000,000×(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1-25/100×1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)×(50-30)=1,500,000(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가산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3. 20×2 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기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면세비율이 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4%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증가하였으므로 재계산하지 않는다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4. 20×2 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기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건물 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(100,000,000×(1-5/100×3)×(50-40)=8,500,000(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공제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                 건설기계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(10,000,000×(1-25/100×3)×(50-40)=250,000(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공제</a:t>
            </a:r>
            <a:r>
              <a:rPr lang="en-US" altLang="ko-KR" sz="1100" dirty="0"/>
              <a:t>)</a:t>
            </a:r>
            <a:endParaRPr lang="ko-KR" alt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1298480" y="5257074"/>
            <a:ext cx="10648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3">
                    <a:lumMod val="50000"/>
                  </a:schemeClr>
                </a:solidFill>
              </a:rPr>
              <a:t>해     답</a:t>
            </a:r>
            <a:endParaRPr lang="ko-KR" alt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8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0289" y="476027"/>
            <a:ext cx="794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2800" b="1" dirty="0" smtClean="0">
                <a:latin typeface="+mn-ea"/>
                <a:ea typeface="+mn-ea"/>
              </a:rPr>
              <a:t>대물변제와 세금계산서 발급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16125" y="196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224037" y="1831119"/>
            <a:ext cx="1584176" cy="11881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TNC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건설㈜</a:t>
            </a:r>
            <a:endParaRPr lang="en-US" altLang="ko-KR" sz="2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2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시공사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57975" y="1828459"/>
            <a:ext cx="1584176" cy="11881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MH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개발㈜</a:t>
            </a:r>
            <a:endParaRPr lang="en-US" altLang="ko-KR" sz="2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2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시행사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/>
          <p:cNvCxnSpPr/>
          <p:nvPr/>
        </p:nvCxnSpPr>
        <p:spPr>
          <a:xfrm>
            <a:off x="3131841" y="2132856"/>
            <a:ext cx="2664295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>
            <a:off x="3131841" y="2852936"/>
            <a:ext cx="273630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3491879" y="1757120"/>
            <a:ext cx="20826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 latinLnBrk="0"/>
            <a:r>
              <a:rPr lang="ko-KR" altLang="en-US" sz="1400" b="1" dirty="0" smtClean="0"/>
              <a:t>건설 용역</a:t>
            </a:r>
            <a:r>
              <a:rPr lang="en-US" altLang="ko-KR" sz="1400" b="1" dirty="0" smtClean="0"/>
              <a:t>(</a:t>
            </a:r>
            <a:r>
              <a:rPr lang="ko-KR" altLang="en-US" sz="1400" b="1" dirty="0" err="1" smtClean="0"/>
              <a:t>도급액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10</a:t>
            </a:r>
            <a:r>
              <a:rPr lang="ko-KR" altLang="en-US" sz="1400" b="1" dirty="0" smtClean="0"/>
              <a:t>억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13" name="직사각형 12"/>
          <p:cNvSpPr/>
          <p:nvPr/>
        </p:nvSpPr>
        <p:spPr>
          <a:xfrm>
            <a:off x="3451804" y="2945252"/>
            <a:ext cx="21579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 latinLnBrk="0"/>
            <a:r>
              <a:rPr lang="ko-KR" altLang="en-US" sz="1400" b="1" dirty="0"/>
              <a:t>대물변제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상가 시가 </a:t>
            </a:r>
            <a:r>
              <a:rPr lang="en-US" altLang="ko-KR" sz="1400" b="1" dirty="0"/>
              <a:t>9</a:t>
            </a:r>
            <a:r>
              <a:rPr lang="ko-KR" altLang="en-US" sz="1400" b="1" dirty="0"/>
              <a:t>억</a:t>
            </a:r>
            <a:r>
              <a:rPr lang="en-US" altLang="ko-KR" sz="1400" b="1" dirty="0"/>
              <a:t>)</a:t>
            </a:r>
            <a:endParaRPr lang="ko-KR" altLang="en-US" sz="1400" b="1" dirty="0"/>
          </a:p>
        </p:txBody>
      </p:sp>
      <p:sp>
        <p:nvSpPr>
          <p:cNvPr id="31" name="직사각형 30"/>
          <p:cNvSpPr/>
          <p:nvPr/>
        </p:nvSpPr>
        <p:spPr>
          <a:xfrm>
            <a:off x="1039226" y="3645024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ko-KR" altLang="en-US" sz="1400" dirty="0"/>
              <a:t>∙ 세금계산서 발행 </a:t>
            </a:r>
            <a:r>
              <a:rPr lang="en-US" altLang="ko-KR" sz="1400" dirty="0"/>
              <a:t>10</a:t>
            </a:r>
            <a:r>
              <a:rPr lang="ko-KR" altLang="en-US" sz="1400" dirty="0" smtClean="0"/>
              <a:t>억</a:t>
            </a:r>
            <a:endParaRPr lang="en-US" altLang="ko-KR" sz="1400" dirty="0" smtClean="0"/>
          </a:p>
          <a:p>
            <a:pPr fontAlgn="base"/>
            <a:endParaRPr lang="ko-KR" altLang="en-US" sz="1400" dirty="0"/>
          </a:p>
          <a:p>
            <a:pPr fontAlgn="base"/>
            <a:r>
              <a:rPr lang="ko-KR" altLang="en-US" sz="1400" dirty="0"/>
              <a:t>∙ 공급시기</a:t>
            </a:r>
            <a:r>
              <a:rPr lang="en-US" altLang="ko-KR" sz="1400" dirty="0"/>
              <a:t>:</a:t>
            </a:r>
            <a:r>
              <a:rPr lang="ko-KR" altLang="en-US" sz="1400" dirty="0"/>
              <a:t>용역제공완료일</a:t>
            </a:r>
          </a:p>
          <a:p>
            <a:pPr fontAlgn="base"/>
            <a:endParaRPr lang="en-US" altLang="ko-KR" sz="1400" dirty="0" smtClean="0"/>
          </a:p>
          <a:p>
            <a:pPr fontAlgn="base"/>
            <a:r>
              <a:rPr lang="ko-KR" altLang="en-US" sz="1400" dirty="0" smtClean="0"/>
              <a:t>∙ 차액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접대비</a:t>
            </a:r>
            <a:r>
              <a:rPr lang="en-US" altLang="ko-KR" sz="1400" dirty="0"/>
              <a:t>, </a:t>
            </a:r>
            <a:r>
              <a:rPr lang="ko-KR" altLang="en-US" sz="1400" dirty="0" err="1"/>
              <a:t>대손금</a:t>
            </a:r>
            <a:endParaRPr lang="ko-KR" altLang="en-US" sz="1400" dirty="0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5859408" y="3581144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ko-KR" altLang="en-US" sz="1400" dirty="0"/>
              <a:t>∙ 재화의 </a:t>
            </a:r>
            <a:r>
              <a:rPr lang="ko-KR" altLang="en-US" sz="1400" dirty="0" smtClean="0"/>
              <a:t>공급</a:t>
            </a:r>
            <a:endParaRPr lang="en-US" altLang="ko-KR" sz="1400" dirty="0" smtClean="0"/>
          </a:p>
          <a:p>
            <a:pPr fontAlgn="base"/>
            <a:endParaRPr lang="ko-KR" altLang="en-US" sz="1400" dirty="0"/>
          </a:p>
          <a:p>
            <a:pPr fontAlgn="base"/>
            <a:r>
              <a:rPr lang="ko-KR" altLang="en-US" sz="1400" dirty="0"/>
              <a:t>∙ 토지</a:t>
            </a:r>
            <a:r>
              <a:rPr lang="en-US" altLang="ko-KR" sz="1400" dirty="0"/>
              <a:t>, </a:t>
            </a:r>
            <a:r>
              <a:rPr lang="ko-KR" altLang="en-US" sz="1400" dirty="0"/>
              <a:t>건물과세표준안분</a:t>
            </a:r>
          </a:p>
          <a:p>
            <a:pPr fontAlgn="base"/>
            <a:endParaRPr lang="en-US" altLang="ko-KR" sz="1400" dirty="0" smtClean="0"/>
          </a:p>
          <a:p>
            <a:pPr fontAlgn="base"/>
            <a:r>
              <a:rPr lang="ko-KR" altLang="en-US" sz="1400" dirty="0" smtClean="0"/>
              <a:t>∙ </a:t>
            </a:r>
            <a:r>
              <a:rPr lang="ko-KR" altLang="en-US" sz="1400" dirty="0"/>
              <a:t>공급시기</a:t>
            </a:r>
            <a:r>
              <a:rPr lang="en-US" altLang="ko-KR" sz="1400" dirty="0"/>
              <a:t>:</a:t>
            </a:r>
            <a:r>
              <a:rPr lang="ko-KR" altLang="en-US" sz="1400" dirty="0" err="1"/>
              <a:t>이용가능한</a:t>
            </a:r>
            <a:r>
              <a:rPr lang="ko-KR" altLang="en-US" sz="1400" dirty="0"/>
              <a:t> 때</a:t>
            </a:r>
          </a:p>
        </p:txBody>
      </p:sp>
    </p:spTree>
    <p:extLst>
      <p:ext uri="{BB962C8B-B14F-4D97-AF65-F5344CB8AC3E}">
        <p14:creationId xmlns:p14="http://schemas.microsoft.com/office/powerpoint/2010/main" val="18056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11560" y="467961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용역회사로부터 인력을 공급받은 경우</a:t>
            </a:r>
            <a:endParaRPr lang="ko-KR" altLang="en-US" sz="3200" b="1" dirty="0">
              <a:latin typeface="+mn-ea"/>
              <a:ea typeface="+mn-ea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78063" y="2284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413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467536"/>
              </p:ext>
            </p:extLst>
          </p:nvPr>
        </p:nvGraphicFramePr>
        <p:xfrm>
          <a:off x="1061342" y="1914105"/>
          <a:ext cx="7183067" cy="1834056"/>
        </p:xfrm>
        <a:graphic>
          <a:graphicData uri="http://schemas.openxmlformats.org/drawingml/2006/table">
            <a:tbl>
              <a:tblPr/>
              <a:tblGrid>
                <a:gridCol w="1134394"/>
                <a:gridCol w="1656184"/>
                <a:gridCol w="1270103"/>
                <a:gridCol w="1405331"/>
                <a:gridCol w="1717055"/>
              </a:tblGrid>
              <a:tr h="5518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35941" marR="35941" marT="43180" marB="4318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한국표준산업분류</a:t>
                      </a: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구분기준</a:t>
                      </a: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직원소속</a:t>
                      </a: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과세유형</a:t>
                      </a: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991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인력공급업</a:t>
                      </a:r>
                      <a:endParaRPr lang="ko-KR" alt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75120</a:t>
                      </a:r>
                      <a:endParaRPr 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자기관리 하에 계약체결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인력공급업체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18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고용알선업</a:t>
                      </a:r>
                      <a:endParaRPr lang="ko-KR" alt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직업소개소</a:t>
                      </a:r>
                      <a:r>
                        <a:rPr lang="en-US" altLang="ko-KR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75110</a:t>
                      </a:r>
                      <a:endParaRPr 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고용주를 대리</a:t>
                      </a:r>
                      <a:endParaRPr lang="ko-KR" altLang="en-US" sz="1050" kern="0" spc="-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고용주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구직자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면세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41" marR="35941" marT="43180" marB="431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87563" y="31130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한쪽 모서리가 잘린 사각형 15"/>
          <p:cNvSpPr/>
          <p:nvPr/>
        </p:nvSpPr>
        <p:spPr>
          <a:xfrm>
            <a:off x="1032254" y="4365102"/>
            <a:ext cx="7356872" cy="1769077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15616" y="4449421"/>
            <a:ext cx="71287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400" dirty="0"/>
              <a:t>● 관</a:t>
            </a:r>
            <a:r>
              <a:rPr lang="en-US" altLang="ko-KR" sz="1400" dirty="0"/>
              <a:t>/</a:t>
            </a:r>
            <a:r>
              <a:rPr lang="ko-KR" altLang="en-US" sz="1400" dirty="0" err="1"/>
              <a:t>련</a:t>
            </a:r>
            <a:r>
              <a:rPr lang="en-US" altLang="ko-KR" sz="1400" dirty="0"/>
              <a:t>/</a:t>
            </a:r>
            <a:r>
              <a:rPr lang="ko-KR" altLang="en-US" sz="1400" dirty="0"/>
              <a:t>법</a:t>
            </a:r>
            <a:r>
              <a:rPr lang="en-US" altLang="ko-KR" sz="1400" dirty="0"/>
              <a:t>/</a:t>
            </a:r>
            <a:r>
              <a:rPr lang="ko-KR" altLang="en-US" sz="1400" dirty="0" err="1" smtClean="0"/>
              <a:t>령</a:t>
            </a:r>
            <a:endParaRPr lang="en-US" altLang="ko-KR" sz="1400" dirty="0" smtClean="0"/>
          </a:p>
          <a:p>
            <a:pPr fontAlgn="base"/>
            <a:endParaRPr lang="ko-KR" altLang="en-US" sz="1400" dirty="0"/>
          </a:p>
          <a:p>
            <a:pPr fontAlgn="base"/>
            <a:r>
              <a:rPr lang="en-US" altLang="ko-KR" sz="1400" dirty="0"/>
              <a:t>· </a:t>
            </a:r>
            <a:r>
              <a:rPr lang="ko-KR" altLang="en-US" sz="1400" dirty="0"/>
              <a:t>조세특례제한법시행령 제</a:t>
            </a:r>
            <a:r>
              <a:rPr lang="en-US" altLang="ko-KR" sz="1400" dirty="0"/>
              <a:t>106</a:t>
            </a:r>
            <a:r>
              <a:rPr lang="ko-KR" altLang="en-US" sz="1400" dirty="0"/>
              <a:t>조</a:t>
            </a:r>
            <a:r>
              <a:rPr lang="en-US" altLang="ko-KR" sz="1400" dirty="0"/>
              <a:t>【</a:t>
            </a:r>
            <a:r>
              <a:rPr lang="ko-KR" altLang="en-US" sz="1400" dirty="0"/>
              <a:t>부가가치세 면제 등</a:t>
            </a:r>
            <a:r>
              <a:rPr lang="en-US" altLang="ko-KR" sz="1400" dirty="0"/>
              <a:t>】</a:t>
            </a:r>
            <a:endParaRPr lang="ko-KR" altLang="en-US" sz="1400" dirty="0"/>
          </a:p>
          <a:p>
            <a:pPr fontAlgn="base"/>
            <a:r>
              <a:rPr lang="ko-KR" altLang="en-US" sz="1400" dirty="0" err="1"/>
              <a:t>파견근로자보호등에</a:t>
            </a:r>
            <a:r>
              <a:rPr lang="ko-KR" altLang="en-US" sz="1400" dirty="0"/>
              <a:t> 관한 법률 제</a:t>
            </a:r>
            <a:r>
              <a:rPr lang="en-US" altLang="ko-KR" sz="1400" dirty="0"/>
              <a:t>5</a:t>
            </a:r>
            <a:r>
              <a:rPr lang="ko-KR" altLang="en-US" sz="1400" dirty="0"/>
              <a:t>조</a:t>
            </a:r>
            <a:r>
              <a:rPr lang="en-US" altLang="ko-KR" sz="1400" dirty="0"/>
              <a:t>【</a:t>
            </a:r>
            <a:r>
              <a:rPr lang="ko-KR" altLang="en-US" sz="1400" dirty="0"/>
              <a:t>근로자파견대상업무 등</a:t>
            </a:r>
            <a:r>
              <a:rPr lang="en-US" altLang="ko-KR" sz="1400" dirty="0"/>
              <a:t>】</a:t>
            </a:r>
            <a:endParaRPr lang="ko-KR" altLang="en-US" sz="1400" dirty="0"/>
          </a:p>
          <a:p>
            <a:pPr fontAlgn="base"/>
            <a:r>
              <a:rPr lang="ko-KR" altLang="en-US" sz="1400" dirty="0"/>
              <a:t>③ 제</a:t>
            </a:r>
            <a:r>
              <a:rPr lang="en-US" altLang="ko-KR" sz="1400" dirty="0"/>
              <a:t>1</a:t>
            </a:r>
            <a:r>
              <a:rPr lang="ko-KR" altLang="en-US" sz="1400" dirty="0"/>
              <a:t>항 및 제</a:t>
            </a:r>
            <a:r>
              <a:rPr lang="en-US" altLang="ko-KR" sz="1400" dirty="0"/>
              <a:t>2</a:t>
            </a:r>
            <a:r>
              <a:rPr lang="ko-KR" altLang="en-US" sz="1400" dirty="0"/>
              <a:t>항의 규정에 불구하고 </a:t>
            </a:r>
            <a:r>
              <a:rPr lang="ko-KR" altLang="en-US" sz="1400" u="sng" dirty="0"/>
              <a:t>다음 각 호의 업무에 대하여는 근로자파견사업을 행하여서는 아니 된다</a:t>
            </a:r>
            <a:r>
              <a:rPr lang="en-US" altLang="ko-KR" sz="1400" u="sng" dirty="0"/>
              <a:t>.</a:t>
            </a:r>
            <a:endParaRPr lang="ko-KR" altLang="en-US" sz="1400" dirty="0"/>
          </a:p>
          <a:p>
            <a:pPr fontAlgn="base"/>
            <a:r>
              <a:rPr lang="ko-KR" altLang="en-US" sz="1400" dirty="0"/>
              <a:t>	</a:t>
            </a:r>
            <a:r>
              <a:rPr lang="en-US" altLang="ko-KR" sz="1400" b="1" dirty="0"/>
              <a:t>1. </a:t>
            </a:r>
            <a:r>
              <a:rPr lang="ko-KR" altLang="en-US" sz="1400" b="1" dirty="0"/>
              <a:t>건설공사현장에서 이루어지는 업무</a:t>
            </a:r>
          </a:p>
        </p:txBody>
      </p:sp>
    </p:spTree>
    <p:extLst>
      <p:ext uri="{BB962C8B-B14F-4D97-AF65-F5344CB8AC3E}">
        <p14:creationId xmlns:p14="http://schemas.microsoft.com/office/powerpoint/2010/main" val="32963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-144524" y="368660"/>
            <a:ext cx="9434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법인세 중점 조사사항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33425" y="1196975"/>
            <a:ext cx="6534150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공사수입금액 및 분양수입금액의 누락여부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공사수익과 공사원가의 배분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진행률의 적정산정여부</a:t>
            </a: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공사미수금과 공사선수금의 검토</a:t>
            </a: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공사원가항목의 배분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세무조정내용의 적정성 검토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각종 한도액의 적정성 검토</a:t>
            </a: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감면세액의 적정성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계정과목별 검토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가공비용의 </a:t>
            </a:r>
            <a:r>
              <a:rPr lang="ko-KR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계상여부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 계정과목의 변칙처리 여부</a:t>
            </a:r>
          </a:p>
        </p:txBody>
      </p:sp>
    </p:spTree>
    <p:extLst>
      <p:ext uri="{BB962C8B-B14F-4D97-AF65-F5344CB8AC3E}">
        <p14:creationId xmlns:p14="http://schemas.microsoft.com/office/powerpoint/2010/main" val="146621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69975" y="368660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가공인건비의 조사</a:t>
            </a:r>
          </a:p>
        </p:txBody>
      </p:sp>
      <p:sp>
        <p:nvSpPr>
          <p:cNvPr id="9" name="제목 2"/>
          <p:cNvSpPr txBox="1">
            <a:spLocks/>
          </p:cNvSpPr>
          <p:nvPr/>
        </p:nvSpPr>
        <p:spPr bwMode="auto">
          <a:xfrm>
            <a:off x="287524" y="1364860"/>
            <a:ext cx="8532948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현장에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투입된 일용근로자의 주민등록번호를 확보하여 전산조회 한 결과 재산상황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연령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주소지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사업자 유무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근로자 유무 등을 파악하여 사실상 근무여부를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파악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기상청의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연간 강수량 등을 파악하여 공사종별로 공사가 불가능한 시기에 인건비를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계상하였는지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여부를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검토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공사종별로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노무비의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평균지출액을 파악하여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과다계상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여부를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검토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타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공사현장의 인건비를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계상하였는지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여부를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파악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하도급업체의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노무자를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허위계상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하였는지를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검토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전근무자나 사망한 사람의 명의를 도용하였는지를 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검토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defRPr/>
            </a:pP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하도급준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공사를 직영으로 위장하여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노무비를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과다계상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하였는지를 검토</a:t>
            </a:r>
          </a:p>
        </p:txBody>
      </p:sp>
    </p:spTree>
    <p:extLst>
      <p:ext uri="{BB962C8B-B14F-4D97-AF65-F5344CB8AC3E}">
        <p14:creationId xmlns:p14="http://schemas.microsoft.com/office/powerpoint/2010/main" val="37376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3793" y="457200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err="1" smtClean="0">
                <a:latin typeface="+mn-ea"/>
                <a:ea typeface="+mn-ea"/>
              </a:rPr>
              <a:t>외주비의</a:t>
            </a:r>
            <a:r>
              <a:rPr lang="ko-KR" altLang="en-US" sz="3200" b="1" dirty="0" smtClean="0">
                <a:latin typeface="+mn-ea"/>
                <a:ea typeface="+mn-ea"/>
              </a:rPr>
              <a:t> 세무관리</a:t>
            </a:r>
            <a:endParaRPr lang="ko-KR" altLang="en-US" sz="3200" b="1" dirty="0">
              <a:latin typeface="+mn-ea"/>
              <a:ea typeface="+mn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750688" y="1196752"/>
            <a:ext cx="7786638" cy="50167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base"/>
            <a:endParaRPr lang="ko-KR" altLang="en-US" sz="1600" dirty="0"/>
          </a:p>
          <a:p>
            <a:pPr fontAlgn="ctr"/>
            <a:r>
              <a:rPr lang="ko-KR" altLang="en-US" sz="1600" dirty="0"/>
              <a:t>건설공사원가에서 </a:t>
            </a:r>
            <a:r>
              <a:rPr lang="ko-KR" altLang="en-US" sz="1600" dirty="0" err="1"/>
              <a:t>외주비의</a:t>
            </a:r>
            <a:r>
              <a:rPr lang="ko-KR" altLang="en-US" sz="1600" dirty="0"/>
              <a:t> 세무처리가 매우 중요하다</a:t>
            </a:r>
            <a:r>
              <a:rPr lang="en-US" altLang="ko-KR" sz="1600" dirty="0"/>
              <a:t>. </a:t>
            </a:r>
            <a:r>
              <a:rPr lang="ko-KR" altLang="en-US" sz="1600" dirty="0"/>
              <a:t>건설회사의 경우 입찰 등 적격심사에서 높은 점수를 </a:t>
            </a:r>
            <a:r>
              <a:rPr lang="ko-KR" altLang="en-US" sz="1600" dirty="0" err="1"/>
              <a:t>받기위해</a:t>
            </a:r>
            <a:r>
              <a:rPr lang="ko-KR" altLang="en-US" sz="1600" dirty="0"/>
              <a:t> </a:t>
            </a:r>
            <a:r>
              <a:rPr lang="ko-KR" altLang="en-US" sz="1600" dirty="0" err="1"/>
              <a:t>외주비</a:t>
            </a:r>
            <a:r>
              <a:rPr lang="ko-KR" altLang="en-US" sz="1600" dirty="0"/>
              <a:t> </a:t>
            </a:r>
            <a:r>
              <a:rPr lang="ko-KR" altLang="en-US" sz="1600" dirty="0" err="1"/>
              <a:t>계상시기를</a:t>
            </a:r>
            <a:r>
              <a:rPr lang="ko-KR" altLang="en-US" sz="1600" dirty="0"/>
              <a:t> 조정하는 경우가 있다</a:t>
            </a:r>
            <a:r>
              <a:rPr lang="en-US" altLang="ko-KR" sz="1600" dirty="0"/>
              <a:t>. </a:t>
            </a:r>
            <a:r>
              <a:rPr lang="ko-KR" altLang="en-US" sz="1600" dirty="0"/>
              <a:t>특히 부가가치세법상 세금계산서 발행시기를 위배한 경우 </a:t>
            </a:r>
            <a:r>
              <a:rPr lang="ko-KR" altLang="en-US" sz="1600" dirty="0" err="1"/>
              <a:t>원도급자와</a:t>
            </a:r>
            <a:r>
              <a:rPr lang="ko-KR" altLang="en-US" sz="1600" dirty="0"/>
              <a:t> </a:t>
            </a:r>
            <a:r>
              <a:rPr lang="ko-KR" altLang="en-US" sz="1600" dirty="0" err="1"/>
              <a:t>하도급자</a:t>
            </a:r>
            <a:r>
              <a:rPr lang="ko-KR" altLang="en-US" sz="1600" dirty="0"/>
              <a:t> 모두 </a:t>
            </a:r>
            <a:r>
              <a:rPr lang="ko-KR" altLang="en-US" sz="1600" dirty="0" err="1"/>
              <a:t>가산세와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매입세액불공제</a:t>
            </a:r>
            <a:r>
              <a:rPr lang="ko-KR" altLang="en-US" sz="1600" dirty="0"/>
              <a:t> 등 불이익을 받게 되므로 주의하여야 한다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 fontAlgn="ctr"/>
            <a:endParaRPr lang="en-US" altLang="ko-KR" sz="1600" dirty="0"/>
          </a:p>
          <a:p>
            <a:pPr fontAlgn="ctr"/>
            <a:endParaRPr lang="ko-KR" altLang="en-US" sz="1600" dirty="0"/>
          </a:p>
          <a:p>
            <a:pPr fontAlgn="ctr"/>
            <a:r>
              <a:rPr lang="ko-KR" altLang="en-US" sz="1600" dirty="0"/>
              <a:t>● 세금계산서 발행을 다음연도로 이월 또는 </a:t>
            </a:r>
            <a:r>
              <a:rPr lang="ko-KR" altLang="en-US" sz="1600" dirty="0" err="1"/>
              <a:t>선발행한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경우 준공된 </a:t>
            </a:r>
            <a:r>
              <a:rPr lang="ko-KR" altLang="en-US" sz="1600" dirty="0"/>
              <a:t>공사대금을 이월하여 세금계산서를 발행한 경우 과세기간이 경과한 것으로 </a:t>
            </a:r>
            <a:r>
              <a:rPr lang="ko-KR" altLang="en-US" sz="1600" dirty="0" err="1"/>
              <a:t>원도급자는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매입세액불공제를</a:t>
            </a:r>
            <a:r>
              <a:rPr lang="ko-KR" altLang="en-US" sz="1600" dirty="0"/>
              <a:t> 하도급업자는 공급가액의 </a:t>
            </a:r>
            <a:r>
              <a:rPr lang="en-US" altLang="ko-KR" sz="1600" dirty="0"/>
              <a:t>2% </a:t>
            </a:r>
            <a:r>
              <a:rPr lang="ko-KR" altLang="en-US" sz="1600" dirty="0" err="1"/>
              <a:t>가산세를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부과당하게</a:t>
            </a:r>
            <a:r>
              <a:rPr lang="ko-KR" altLang="en-US" sz="1600" dirty="0"/>
              <a:t> 된다</a:t>
            </a:r>
            <a:r>
              <a:rPr lang="en-US" altLang="ko-KR" sz="1600" dirty="0" smtClean="0"/>
              <a:t>.</a:t>
            </a:r>
          </a:p>
          <a:p>
            <a:pPr fontAlgn="ctr"/>
            <a:endParaRPr lang="en-US" altLang="ko-KR" sz="1600" dirty="0"/>
          </a:p>
          <a:p>
            <a:pPr fontAlgn="ctr"/>
            <a:endParaRPr lang="ko-KR" altLang="en-US" sz="1600" dirty="0"/>
          </a:p>
          <a:p>
            <a:pPr fontAlgn="ctr"/>
            <a:r>
              <a:rPr lang="ko-KR" altLang="en-US" sz="1600" dirty="0"/>
              <a:t>● 진행률의 과소 또는 </a:t>
            </a:r>
            <a:r>
              <a:rPr lang="ko-KR" altLang="en-US" sz="1600" dirty="0" err="1" smtClean="0"/>
              <a:t>과다계상</a:t>
            </a:r>
            <a:r>
              <a:rPr lang="ko-KR" altLang="en-US" sz="1600" dirty="0"/>
              <a:t> </a:t>
            </a:r>
            <a:r>
              <a:rPr lang="ko-KR" altLang="en-US" sz="1600" dirty="0" err="1" smtClean="0"/>
              <a:t>외주비를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이월하여 </a:t>
            </a:r>
            <a:r>
              <a:rPr lang="ko-KR" altLang="en-US" sz="1600" dirty="0" err="1"/>
              <a:t>계상하면</a:t>
            </a:r>
            <a:r>
              <a:rPr lang="ko-KR" altLang="en-US" sz="1600" dirty="0"/>
              <a:t> 진행기준에 따른 공사수익과 공사원가에 오류가 발생하여 손익귀속시기에 따른 과소신고가산세가 부과된다</a:t>
            </a:r>
            <a:r>
              <a:rPr lang="en-US" altLang="ko-KR" sz="1600" dirty="0" smtClean="0"/>
              <a:t>.</a:t>
            </a:r>
          </a:p>
          <a:p>
            <a:pPr fontAlgn="ctr"/>
            <a:endParaRPr lang="en-US" altLang="ko-KR" sz="1600" dirty="0"/>
          </a:p>
          <a:p>
            <a:pPr fontAlgn="ctr"/>
            <a:endParaRPr lang="ko-KR" altLang="en-US" sz="1600" dirty="0"/>
          </a:p>
          <a:p>
            <a:pPr fontAlgn="ctr"/>
            <a:r>
              <a:rPr lang="ko-KR" altLang="en-US" sz="1600" dirty="0"/>
              <a:t>● 작업반장 등에 </a:t>
            </a:r>
            <a:r>
              <a:rPr lang="ko-KR" altLang="en-US" sz="1600" dirty="0" err="1"/>
              <a:t>재하도급을</a:t>
            </a:r>
            <a:r>
              <a:rPr lang="ko-KR" altLang="en-US" sz="1600" dirty="0"/>
              <a:t> 준 </a:t>
            </a:r>
            <a:r>
              <a:rPr lang="ko-KR" altLang="en-US" sz="1600" dirty="0" smtClean="0"/>
              <a:t>경우 건설업 </a:t>
            </a:r>
            <a:r>
              <a:rPr lang="ko-KR" altLang="en-US" sz="1600" dirty="0"/>
              <a:t>등록이 없는 작업반장에게 하도급을 준 경우 건설산업기본법에 위배되며 또한 작업반장 등이 부가가치세법상 사업자에 해당되면 부가가치세 및 종합소득세를 </a:t>
            </a:r>
            <a:r>
              <a:rPr lang="ko-KR" altLang="en-US" sz="1600" dirty="0" err="1"/>
              <a:t>부과당하게</a:t>
            </a:r>
            <a:r>
              <a:rPr lang="ko-KR" altLang="en-US" sz="1600" dirty="0"/>
              <a:t> 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8167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3793" y="457200"/>
            <a:ext cx="7940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산재보험료의 귀속시기</a:t>
            </a:r>
            <a:endParaRPr lang="ko-KR" altLang="en-US" sz="3200" b="1" dirty="0">
              <a:latin typeface="+mn-ea"/>
              <a:ea typeface="+mn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67544" y="1099468"/>
            <a:ext cx="7906754" cy="60016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ctr"/>
            <a:r>
              <a:rPr lang="ko-KR" altLang="en-US" sz="1600" b="1" dirty="0">
                <a:latin typeface="맑은 고딕" pitchFamily="50" charset="-127"/>
                <a:ea typeface="맑은 고딕" pitchFamily="50" charset="-127"/>
              </a:rPr>
              <a:t>● 확정보험료를 추가납부 하는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경우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① 보험사업연도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(12/31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차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산재보험료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×××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미지급금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×××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납부시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다음연도 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3/31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차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미지급금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×××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현금 등	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×××</a:t>
            </a: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● </a:t>
            </a:r>
            <a:r>
              <a:rPr lang="ko-KR" altLang="en-US" sz="1600" b="1" dirty="0">
                <a:latin typeface="맑은 고딕" pitchFamily="50" charset="-127"/>
                <a:ea typeface="맑은 고딕" pitchFamily="50" charset="-127"/>
              </a:rPr>
              <a:t>확정보험료를 </a:t>
            </a:r>
            <a:r>
              <a:rPr lang="ko-KR" altLang="en-US" sz="1600" b="1" dirty="0" err="1">
                <a:latin typeface="맑은 고딕" pitchFamily="50" charset="-127"/>
                <a:ea typeface="맑은 고딕" pitchFamily="50" charset="-127"/>
              </a:rPr>
              <a:t>환급받는</a:t>
            </a:r>
            <a:r>
              <a:rPr lang="ko-KR" altLang="en-US" sz="16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경우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① 보험사업연도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(12/31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차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미수금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×××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산재보험료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×××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환급시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다음연도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          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차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현금 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×××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미수금	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×××</a:t>
            </a:r>
          </a:p>
          <a:p>
            <a:pPr fontAlgn="ctr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ctr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∙ 추가 납부하는 산재보험료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개산보험료와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 확정 보험료와의 차액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의 손금 귀속시기는 매 </a:t>
            </a:r>
            <a:r>
              <a:rPr lang="ko-KR" altLang="en-US" sz="1600" b="1" u="sng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보험연도의 말일</a:t>
            </a:r>
            <a:r>
              <a:rPr lang="en-US" altLang="ko-KR" sz="1600" b="1" u="sng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(12.31.)</a:t>
            </a:r>
            <a:r>
              <a:rPr lang="ko-KR" altLang="en-US" sz="1600" b="1" u="sng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이 속하는 사업연도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로 하는 것이다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법인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46012-1467, 1998. 6. 3).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147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9823" y="344558"/>
            <a:ext cx="66008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시공사의 작업진행률의 산정</a:t>
            </a:r>
          </a:p>
          <a:p>
            <a:pPr algn="ctr">
              <a:defRPr/>
            </a:pP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" name="그룹 5"/>
          <p:cNvGrpSpPr>
            <a:grpSpLocks/>
          </p:cNvGrpSpPr>
          <p:nvPr/>
        </p:nvGrpSpPr>
        <p:grpSpPr bwMode="auto">
          <a:xfrm>
            <a:off x="1409700" y="1211006"/>
            <a:ext cx="6230937" cy="1841500"/>
            <a:chOff x="1539186" y="816834"/>
            <a:chExt cx="6230682" cy="1840917"/>
          </a:xfrm>
        </p:grpSpPr>
        <p:sp>
          <p:nvSpPr>
            <p:cNvPr id="8" name="직사각형 7"/>
            <p:cNvSpPr/>
            <p:nvPr/>
          </p:nvSpPr>
          <p:spPr>
            <a:xfrm>
              <a:off x="1547124" y="816834"/>
              <a:ext cx="6089400" cy="772867"/>
            </a:xfrm>
            <a:prstGeom prst="rect">
              <a:avLst/>
            </a:prstGeom>
            <a:no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1648719" y="816834"/>
              <a:ext cx="6121149" cy="9261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127000" algn="just">
                <a:lnSpc>
                  <a:spcPct val="140000"/>
                </a:lnSpc>
                <a:tabLst>
                  <a:tab pos="173990" algn="l"/>
                  <a:tab pos="173990" algn="l"/>
                </a:tabLst>
                <a:defRPr/>
              </a:pPr>
              <a:r>
                <a:rPr lang="ko-KR" altLang="en-US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① </a:t>
              </a:r>
              <a:r>
                <a:rPr lang="ko-KR" altLang="en-US" sz="1400" kern="0" spc="-6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익금</a:t>
              </a:r>
              <a:r>
                <a:rPr lang="ko-KR" altLang="en-US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＝ 계약금액 </a:t>
              </a:r>
              <a:r>
                <a:rPr lang="en-US" altLang="ko-KR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× </a:t>
              </a:r>
              <a:r>
                <a:rPr lang="ko-KR" altLang="en-US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공사진행률 － </a:t>
              </a:r>
              <a:r>
                <a:rPr lang="ko-KR" altLang="en-US" sz="1400" kern="0" spc="-6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직전사업연도말까지</a:t>
              </a:r>
              <a:r>
                <a:rPr lang="ko-KR" altLang="en-US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kern="0" spc="-6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수입계상액</a:t>
              </a:r>
              <a:endParaRPr lang="ko-KR" altLang="en-US" sz="1400" kern="0" spc="-6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127000" algn="just">
                <a:lnSpc>
                  <a:spcPct val="140000"/>
                </a:lnSpc>
                <a:tabLst>
                  <a:tab pos="173990" algn="l"/>
                  <a:tab pos="173990" algn="l"/>
                </a:tabLst>
                <a:defRPr/>
              </a:pPr>
              <a:r>
                <a:rPr lang="ko-KR" altLang="en-US" sz="1400" kern="0" spc="-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② 손금 ＝ 해당 사업연도에 발생된 총비용</a:t>
              </a:r>
            </a:p>
            <a:p>
              <a:pPr>
                <a:defRPr/>
              </a:pPr>
              <a:endParaRPr lang="ko-KR" altLang="en-US" sz="15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539186" y="1670639"/>
              <a:ext cx="6087813" cy="774455"/>
            </a:xfrm>
            <a:prstGeom prst="rect">
              <a:avLst/>
            </a:prstGeom>
            <a:no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2" name="TextBox 8"/>
            <p:cNvSpPr txBox="1"/>
            <p:nvPr/>
          </p:nvSpPr>
          <p:spPr>
            <a:xfrm>
              <a:off x="3204406" y="1749988"/>
              <a:ext cx="4319410" cy="9077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defRPr/>
              </a:pPr>
              <a:r>
                <a:rPr lang="ko-KR" altLang="ko-KR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해당 </a:t>
              </a:r>
              <a:r>
                <a:rPr lang="ko-KR" altLang="ko-KR" sz="15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사업연도말까지</a:t>
              </a:r>
              <a:r>
                <a:rPr lang="ko-KR" altLang="ko-KR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발생한 </a:t>
              </a:r>
              <a:r>
                <a:rPr lang="ko-KR" altLang="ko-KR" sz="15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총공사비누적액</a:t>
              </a:r>
              <a:endParaRPr lang="en-US" altLang="ko-KR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endParaRPr lang="ko-KR" altLang="ko-K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r>
                <a:rPr lang="en-US" altLang="ko-KR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                  </a:t>
              </a:r>
              <a:r>
                <a:rPr lang="ko-KR" altLang="ko-KR" sz="15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총공사예정비</a:t>
              </a:r>
              <a:endParaRPr lang="ko-KR" altLang="ko-KR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>
                <a:defRPr/>
              </a:pPr>
              <a:endParaRPr lang="ko-KR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endParaRPr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1732853" y="1895992"/>
              <a:ext cx="1471553" cy="3076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defRPr/>
              </a:pPr>
              <a:r>
                <a: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공사진행률    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=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 flipV="1">
              <a:off x="3204406" y="2088018"/>
              <a:ext cx="374317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" y="2989440"/>
            <a:ext cx="8280400" cy="3854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4797152"/>
            <a:ext cx="92094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한컴 윤고딕 240" pitchFamily="18" charset="-127"/>
                <a:ea typeface="한컴 윤고딕 240" pitchFamily="18" charset="-127"/>
              </a:rPr>
              <a:t>제외</a:t>
            </a:r>
            <a:endParaRPr lang="ko-KR" altLang="en-US" dirty="0">
              <a:latin typeface="한컴 윤고딕 240" pitchFamily="18" charset="-127"/>
              <a:ea typeface="한컴 윤고딕 24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823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1784" y="517322"/>
            <a:ext cx="794042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fontAlgn="base"/>
            <a:r>
              <a:rPr lang="ko-KR" altLang="en-US" sz="3200" b="1" dirty="0" smtClean="0">
                <a:latin typeface="+mn-ea"/>
                <a:ea typeface="+mn-ea"/>
              </a:rPr>
              <a:t>분양건설공사의 진행률 산정</a:t>
            </a:r>
            <a:endParaRPr lang="en-US" altLang="ko-KR" sz="3200" b="1" dirty="0" smtClean="0">
              <a:latin typeface="+mn-ea"/>
              <a:ea typeface="+mn-ea"/>
            </a:endParaRPr>
          </a:p>
          <a:p>
            <a:pPr algn="ctr" fontAlgn="base"/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대법원 </a:t>
            </a:r>
            <a:r>
              <a:rPr lang="en-US" altLang="ko-KR" sz="2000" b="1" dirty="0" smtClean="0">
                <a:latin typeface="+mn-ea"/>
                <a:ea typeface="+mn-ea"/>
              </a:rPr>
              <a:t>2015.11.26</a:t>
            </a:r>
            <a:r>
              <a:rPr lang="ko-KR" altLang="en-US" sz="2000" b="1" dirty="0" smtClean="0">
                <a:latin typeface="+mn-ea"/>
                <a:ea typeface="+mn-ea"/>
              </a:rPr>
              <a:t>선고</a:t>
            </a:r>
            <a:r>
              <a:rPr lang="en-US" altLang="ko-KR" sz="2000" b="1" dirty="0" smtClean="0">
                <a:latin typeface="+mn-ea"/>
                <a:ea typeface="+mn-ea"/>
              </a:rPr>
              <a:t>,2015</a:t>
            </a:r>
            <a:r>
              <a:rPr lang="ko-KR" altLang="en-US" sz="2000" b="1" dirty="0" smtClean="0">
                <a:latin typeface="+mn-ea"/>
                <a:ea typeface="+mn-ea"/>
              </a:rPr>
              <a:t>두</a:t>
            </a:r>
            <a:r>
              <a:rPr lang="en-US" altLang="ko-KR" sz="2000" b="1" dirty="0" smtClean="0">
                <a:latin typeface="+mn-ea"/>
                <a:ea typeface="+mn-ea"/>
              </a:rPr>
              <a:t>1694</a:t>
            </a:r>
            <a:r>
              <a:rPr lang="ko-KR" altLang="en-US" sz="2000" b="1" dirty="0" smtClean="0">
                <a:latin typeface="+mn-ea"/>
                <a:ea typeface="+mn-ea"/>
              </a:rPr>
              <a:t>판결</a:t>
            </a:r>
            <a:r>
              <a:rPr lang="en-US" altLang="ko-KR" sz="2000" b="1" dirty="0" smtClean="0">
                <a:latin typeface="+mn-ea"/>
                <a:ea typeface="+mn-ea"/>
              </a:rPr>
              <a:t>)</a:t>
            </a:r>
            <a:endParaRPr lang="ko-KR" altLang="en-US" sz="2000" b="1" dirty="0">
              <a:latin typeface="+mn-ea"/>
              <a:ea typeface="+mn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9004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1593464" y="1628800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solidFill>
                  <a:schemeClr val="tx1"/>
                </a:solidFill>
              </a:rPr>
              <a:t>시행사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012160" y="1576337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수급인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3059832" y="2275527"/>
            <a:ext cx="295232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49715" y="1813862"/>
            <a:ext cx="137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일괄도급</a:t>
            </a:r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err="1" smtClean="0"/>
              <a:t>외주비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95770"/>
              </p:ext>
            </p:extLst>
          </p:nvPr>
        </p:nvGraphicFramePr>
        <p:xfrm>
          <a:off x="899592" y="3356992"/>
          <a:ext cx="7488832" cy="2808312"/>
        </p:xfrm>
        <a:graphic>
          <a:graphicData uri="http://schemas.openxmlformats.org/drawingml/2006/table">
            <a:tbl>
              <a:tblPr/>
              <a:tblGrid>
                <a:gridCol w="7488832"/>
              </a:tblGrid>
              <a:tr h="2808312">
                <a:tc>
                  <a:txBody>
                    <a:bodyPr/>
                    <a:lstStyle/>
                    <a:p>
                      <a:pPr marL="171450" marR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l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분양수익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총분양예정가액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작업진행률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분양계약률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전기말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누적분양수익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marR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l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분양원가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누적실제발생원가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X </a:t>
                      </a:r>
                      <a:r>
                        <a:rPr lang="ko-KR" altLang="en-US" sz="14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분양계약률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4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전기말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누적분양원가</a:t>
                      </a:r>
                      <a:endParaRPr lang="en-US" altLang="ko-KR" sz="14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누적실제발생원가 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시행사의 자체발생원가 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 </a:t>
                      </a:r>
                      <a:r>
                        <a:rPr lang="en-US" altLang="ko-KR" sz="1400" u="sng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u="sng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도급금액</a:t>
                      </a:r>
                      <a:r>
                        <a:rPr lang="en-US" altLang="ko-KR" sz="1400" u="sng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400" u="sng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수급인의 작업진행률</a:t>
                      </a:r>
                      <a:r>
                        <a:rPr lang="en-US" altLang="ko-KR" sz="1400" u="sng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400" u="none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                                                                 </a:t>
                      </a:r>
                      <a:endParaRPr lang="en-US" altLang="ko-KR" sz="1400" u="none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400" u="none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ko-KR" altLang="en-US" sz="1400" u="none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분양계약률</a:t>
                      </a:r>
                      <a:r>
                        <a:rPr lang="ko-KR" altLang="en-US" sz="1400" u="none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u="none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endParaRPr lang="en-US" altLang="ko-KR" sz="1400" u="sng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8" name="직선 연결선 47"/>
          <p:cNvCxnSpPr/>
          <p:nvPr/>
        </p:nvCxnSpPr>
        <p:spPr>
          <a:xfrm>
            <a:off x="2123728" y="5661248"/>
            <a:ext cx="36724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868355" y="5327630"/>
            <a:ext cx="3672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err="1" smtClean="0"/>
              <a:t>당해사업연도말까지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분양계약된</a:t>
            </a:r>
            <a:r>
              <a:rPr lang="ko-KR" altLang="en-US" sz="1100" dirty="0" smtClean="0"/>
              <a:t> 총 분양금액</a:t>
            </a:r>
            <a:endParaRPr lang="ko-KR" alt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1809160" y="5733256"/>
            <a:ext cx="3672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err="1" smtClean="0"/>
              <a:t>총분양예정금액</a:t>
            </a:r>
            <a:endParaRPr lang="ko-KR" alt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5627015" y="5066020"/>
            <a:ext cx="1082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 err="1" smtClean="0"/>
              <a:t>외주비</a:t>
            </a:r>
            <a:r>
              <a:rPr lang="en-US" altLang="ko-KR" sz="1050" dirty="0"/>
              <a:t> </a:t>
            </a:r>
            <a:r>
              <a:rPr lang="ko-KR" altLang="en-US" sz="1050" dirty="0" smtClean="0"/>
              <a:t>아님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92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0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4000" b="1" dirty="0">
                <a:solidFill>
                  <a:srgbClr val="404040"/>
                </a:solidFill>
                <a:latin typeface="+mn-ea"/>
              </a:rPr>
              <a:t>건설업의 분식회계 사례</a:t>
            </a:r>
          </a:p>
          <a:p>
            <a:pPr algn="ctr">
              <a:defRPr lang="ko-KR" altLang="en-US"/>
            </a:pPr>
            <a:endParaRPr lang="ko-KR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441600"/>
              </p:ext>
            </p:extLst>
          </p:nvPr>
        </p:nvGraphicFramePr>
        <p:xfrm>
          <a:off x="539750" y="1916113"/>
          <a:ext cx="8280400" cy="2016125"/>
        </p:xfrm>
        <a:graphic>
          <a:graphicData uri="http://schemas.openxmlformats.org/drawingml/2006/table">
            <a:tbl>
              <a:tblPr/>
              <a:tblGrid>
                <a:gridCol w="1412974"/>
                <a:gridCol w="2088232"/>
                <a:gridCol w="4779194"/>
              </a:tblGrid>
              <a:tr h="928573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033" algn="l"/>
                          <a:tab pos="450056" algn="l"/>
                          <a:tab pos="630078" algn="l"/>
                          <a:tab pos="720090" algn="l"/>
                          <a:tab pos="990123" algn="l"/>
                          <a:tab pos="1530191" algn="l"/>
                          <a:tab pos="2070258" algn="l"/>
                          <a:tab pos="2520315" algn="l"/>
                          <a:tab pos="3060382" algn="l"/>
                          <a:tab pos="3600450" algn="l"/>
                          <a:tab pos="4050506" algn="l"/>
                          <a:tab pos="4590574" algn="l"/>
                          <a:tab pos="5040630" algn="l"/>
                          <a:tab pos="5580697" algn="l"/>
                          <a:tab pos="6120765" algn="l"/>
                          <a:tab pos="6570821" algn="l"/>
                          <a:tab pos="7110889" algn="l"/>
                          <a:tab pos="270033" algn="l"/>
                          <a:tab pos="450056" algn="l"/>
                          <a:tab pos="630078" algn="l"/>
                        </a:tabLst>
                        <a:defRPr lang="ko-KR" altLang="en-US"/>
                      </a:pP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공사수익</a:t>
                      </a:r>
                      <a:endParaRPr lang="ko-KR" altLang="en-US" sz="1100" b="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033" algn="l"/>
                          <a:tab pos="450056" algn="l"/>
                          <a:tab pos="630078" algn="l"/>
                          <a:tab pos="720090" algn="l"/>
                          <a:tab pos="990123" algn="l"/>
                          <a:tab pos="1530191" algn="l"/>
                          <a:tab pos="2070258" algn="l"/>
                          <a:tab pos="2520315" algn="l"/>
                          <a:tab pos="3060382" algn="l"/>
                          <a:tab pos="3600450" algn="l"/>
                          <a:tab pos="4050506" algn="l"/>
                          <a:tab pos="4590574" algn="l"/>
                          <a:tab pos="5040630" algn="l"/>
                          <a:tab pos="5580697" algn="l"/>
                          <a:tab pos="6120765" algn="l"/>
                          <a:tab pos="6570821" algn="l"/>
                          <a:tab pos="7110889" algn="l"/>
                          <a:tab pos="270033" algn="l"/>
                          <a:tab pos="450056" algn="l"/>
                          <a:tab pos="630078" algn="l"/>
                        </a:tabLst>
                        <a:defRPr lang="ko-KR" altLang="en-US"/>
                      </a:pPr>
                      <a:r>
                        <a:rPr lang="ko-KR" altLang="en-US" sz="2000" b="1" kern="0" spc="-8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시공사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도급공사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1100" b="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033" algn="l"/>
                          <a:tab pos="450056" algn="l"/>
                          <a:tab pos="630078" algn="l"/>
                          <a:tab pos="720090" algn="l"/>
                          <a:tab pos="990123" algn="l"/>
                          <a:tab pos="1530191" algn="l"/>
                          <a:tab pos="2070258" algn="l"/>
                          <a:tab pos="2520315" algn="l"/>
                          <a:tab pos="3060382" algn="l"/>
                          <a:tab pos="3600450" algn="l"/>
                          <a:tab pos="4050506" algn="l"/>
                          <a:tab pos="4590574" algn="l"/>
                          <a:tab pos="5040630" algn="l"/>
                          <a:tab pos="5580697" algn="l"/>
                          <a:tab pos="6120765" algn="l"/>
                          <a:tab pos="6570821" algn="l"/>
                          <a:tab pos="7110889" algn="l"/>
                          <a:tab pos="270033" algn="l"/>
                          <a:tab pos="450056" algn="l"/>
                          <a:tab pos="630078" algn="l"/>
                        </a:tabLst>
                        <a:defRPr lang="ko-KR" altLang="en-US"/>
                      </a:pP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공사진척도에 따라 공사수익 인식 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진행기준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100" b="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87552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2000" b="1" kern="0" spc="-8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분양수익</a:t>
                      </a:r>
                      <a:endParaRPr lang="ko-KR" altLang="en-US" sz="2000" b="0" kern="0" spc="-3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033" algn="l"/>
                          <a:tab pos="450056" algn="l"/>
                          <a:tab pos="630078" algn="l"/>
                          <a:tab pos="720090" algn="l"/>
                          <a:tab pos="990123" algn="l"/>
                          <a:tab pos="1530191" algn="l"/>
                          <a:tab pos="2070258" algn="l"/>
                          <a:tab pos="2520315" algn="l"/>
                          <a:tab pos="3060382" algn="l"/>
                          <a:tab pos="3600450" algn="l"/>
                          <a:tab pos="4050506" algn="l"/>
                          <a:tab pos="4590574" algn="l"/>
                          <a:tab pos="5040630" algn="l"/>
                          <a:tab pos="5580697" algn="l"/>
                          <a:tab pos="6120765" algn="l"/>
                          <a:tab pos="6570821" algn="l"/>
                          <a:tab pos="7110889" algn="l"/>
                          <a:tab pos="270033" algn="l"/>
                          <a:tab pos="450056" algn="l"/>
                          <a:tab pos="630078" algn="l"/>
                        </a:tabLst>
                        <a:defRPr lang="ko-KR" altLang="en-US"/>
                      </a:pPr>
                      <a:r>
                        <a:rPr lang="ko-KR" altLang="en-US" sz="2000" b="1" kern="0" spc="-8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시행사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예약매출</a:t>
                      </a:r>
                      <a:r>
                        <a:rPr lang="en-US" altLang="ko-KR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2000" b="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00000" eaLnBrk="1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r>
                        <a:rPr lang="ko-KR" altLang="en-US" sz="2000" b="1" kern="0" spc="-8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분양계약체결 분에 한해 분양수익인식</a:t>
                      </a:r>
                      <a:endParaRPr lang="ko-KR" altLang="en-US" sz="2000" b="0" kern="0" spc="-8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6" marR="17906" marT="18329" marB="183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8"/>
          <p:cNvSpPr>
            <a:spLocks noChangeArrowheads="1"/>
          </p:cNvSpPr>
          <p:nvPr/>
        </p:nvSpPr>
        <p:spPr>
          <a:xfrm>
            <a:off x="539750" y="1268413"/>
            <a:ext cx="84105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342900" indent="-342900" latinLnBrk="1">
              <a:buFont typeface="Wingdings"/>
              <a:buChar char="l"/>
              <a:defRPr lang="ko-KR" altLang="en-US"/>
            </a:pPr>
            <a:r>
              <a:rPr lang="ko-KR" altLang="en-US" sz="2400" b="1" dirty="0">
                <a:latin typeface="맑은 고딕" pitchFamily="50" charset="-127"/>
                <a:ea typeface="맑은 고딕" pitchFamily="50" charset="-127"/>
              </a:rPr>
              <a:t>분양수익</a:t>
            </a:r>
            <a:r>
              <a:rPr lang="en-US" altLang="ko-KR" sz="2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>
                <a:latin typeface="맑은 고딕" pitchFamily="50" charset="-127"/>
                <a:ea typeface="맑은 고딕" pitchFamily="50" charset="-127"/>
              </a:rPr>
              <a:t>직영공사</a:t>
            </a:r>
            <a:r>
              <a:rPr lang="en-US" altLang="ko-KR" sz="2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b="1" dirty="0">
                <a:latin typeface="맑은 고딕" pitchFamily="50" charset="-127"/>
                <a:ea typeface="맑은 고딕" pitchFamily="50" charset="-127"/>
              </a:rPr>
              <a:t>을 공사수익</a:t>
            </a:r>
            <a:r>
              <a:rPr lang="en-US" altLang="ko-KR" sz="24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>
                <a:latin typeface="맑은 고딕" pitchFamily="50" charset="-127"/>
                <a:ea typeface="맑은 고딕" pitchFamily="50" charset="-127"/>
              </a:rPr>
              <a:t>도급공사</a:t>
            </a:r>
            <a:r>
              <a:rPr lang="en-US" altLang="ko-KR" sz="2400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b="1" dirty="0">
                <a:latin typeface="맑은 고딕" pitchFamily="50" charset="-127"/>
                <a:ea typeface="맑은 고딕" pitchFamily="50" charset="-127"/>
              </a:rPr>
              <a:t>으로 처리</a:t>
            </a:r>
          </a:p>
        </p:txBody>
      </p:sp>
      <p:sp>
        <p:nvSpPr>
          <p:cNvPr id="9" name="직사각형 10"/>
          <p:cNvSpPr>
            <a:spLocks noChangeArrowheads="1"/>
          </p:cNvSpPr>
          <p:nvPr/>
        </p:nvSpPr>
        <p:spPr>
          <a:xfrm>
            <a:off x="611188" y="4076700"/>
            <a:ext cx="8137525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1">
              <a:defRPr lang="ko-KR" altLang="en-US"/>
            </a:pPr>
            <a:r>
              <a:rPr lang="ko-KR" altLang="en-US" sz="2000" dirty="0">
                <a:latin typeface="한컴 윤고딕 230"/>
                <a:ea typeface="한컴 윤고딕 230"/>
              </a:rPr>
              <a:t>⇒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분양율이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 저조할 경우 직영공사를 도급공사로 위장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(SPC)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11"/>
          <p:cNvSpPr>
            <a:spLocks noChangeArrowheads="1"/>
          </p:cNvSpPr>
          <p:nvPr/>
        </p:nvSpPr>
        <p:spPr>
          <a:xfrm>
            <a:off x="539750" y="4619625"/>
            <a:ext cx="8135938" cy="16312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342900" indent="-342900" latinLnBrk="1">
              <a:buFont typeface="Wingdings"/>
              <a:buChar char="l"/>
              <a:defRPr lang="ko-KR" altLang="en-US"/>
            </a:pPr>
            <a:r>
              <a:rPr lang="ko-KR" altLang="en-US" sz="2000" b="1" dirty="0">
                <a:latin typeface="맑은 고딕" pitchFamily="50" charset="-127"/>
                <a:ea typeface="맑은 고딕" pitchFamily="50" charset="-127"/>
              </a:rPr>
              <a:t>착안사항</a:t>
            </a:r>
          </a:p>
          <a:p>
            <a:pPr latinLnBrk="1">
              <a:defRPr lang="ko-KR" altLang="en-US"/>
            </a:pP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 lang="ko-KR" altLang="en-US"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총매출액중에서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 분양수익의 비중이 월등히 낮은 경우</a:t>
            </a:r>
          </a:p>
          <a:p>
            <a:pPr latinLnBrk="1">
              <a:defRPr lang="ko-KR" altLang="en-US"/>
            </a:pP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defRPr lang="ko-KR" altLang="en-US"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② 재고재산보다 투자부동산의 비중이 월등히 많은 경우</a:t>
            </a:r>
          </a:p>
        </p:txBody>
      </p:sp>
    </p:spTree>
    <p:extLst>
      <p:ext uri="{BB962C8B-B14F-4D97-AF65-F5344CB8AC3E}">
        <p14:creationId xmlns:p14="http://schemas.microsoft.com/office/powerpoint/2010/main" val="80651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조사공무원의 세무조사 접근 방향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2813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79612" y="1305342"/>
            <a:ext cx="77048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● </a:t>
            </a:r>
            <a:r>
              <a:rPr lang="ko-KR" altLang="en-US" b="1" dirty="0"/>
              <a:t>준비조사로 조사방향 설정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국세통합시스템</a:t>
            </a:r>
            <a:r>
              <a:rPr lang="en-US" altLang="ko-KR" dirty="0"/>
              <a:t>(TIS), </a:t>
            </a:r>
            <a:r>
              <a:rPr lang="ko-KR" altLang="en-US" dirty="0"/>
              <a:t>언론보도자료</a:t>
            </a:r>
            <a:r>
              <a:rPr lang="en-US" altLang="ko-KR" dirty="0"/>
              <a:t>, </a:t>
            </a:r>
            <a:r>
              <a:rPr lang="ko-KR" altLang="en-US" dirty="0"/>
              <a:t>홈페이지</a:t>
            </a:r>
            <a:r>
              <a:rPr lang="en-US" altLang="ko-KR" dirty="0"/>
              <a:t>, </a:t>
            </a:r>
            <a:r>
              <a:rPr lang="ko-KR" altLang="en-US" dirty="0" smtClean="0"/>
              <a:t>밀알정보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● </a:t>
            </a:r>
            <a:r>
              <a:rPr lang="ko-KR" altLang="en-US" b="1" dirty="0"/>
              <a:t>건설업종별 특성분석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 err="1"/>
              <a:t>조경공사업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조경수 구입 적정여부</a:t>
            </a:r>
            <a:r>
              <a:rPr lang="en-US" altLang="ko-KR" dirty="0"/>
              <a:t>(</a:t>
            </a:r>
            <a:r>
              <a:rPr lang="ko-KR" altLang="en-US" dirty="0"/>
              <a:t>원주민 등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 smtClean="0"/>
              <a:t>관급공사 </a:t>
            </a:r>
            <a:r>
              <a:rPr lang="en-US" altLang="ko-KR" dirty="0"/>
              <a:t>: </a:t>
            </a:r>
            <a:r>
              <a:rPr lang="ko-KR" altLang="en-US" dirty="0"/>
              <a:t>매출 노출로 가공원가 가능성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가정 및 종교단체 공사 </a:t>
            </a:r>
            <a:r>
              <a:rPr lang="en-US" altLang="ko-KR" dirty="0"/>
              <a:t>: </a:t>
            </a:r>
            <a:r>
              <a:rPr lang="ko-KR" altLang="en-US" dirty="0"/>
              <a:t>매출누락 가능성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 err="1"/>
              <a:t>토목공사업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 err="1"/>
              <a:t>지하터파기</a:t>
            </a:r>
            <a:r>
              <a:rPr lang="ko-KR" altLang="en-US" dirty="0"/>
              <a:t> 작업</a:t>
            </a:r>
            <a:r>
              <a:rPr lang="en-US" altLang="ko-KR" dirty="0"/>
              <a:t>(H</a:t>
            </a:r>
            <a:r>
              <a:rPr lang="ko-KR" altLang="en-US" dirty="0" err="1"/>
              <a:t>빔사용</a:t>
            </a:r>
            <a:r>
              <a:rPr lang="en-US" altLang="ko-KR" dirty="0"/>
              <a:t>), </a:t>
            </a:r>
            <a:r>
              <a:rPr lang="ko-KR" altLang="en-US" dirty="0" smtClean="0"/>
              <a:t>고철판매수입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b="1" dirty="0"/>
              <a:t>● 현장사전확인 및 사업실태 확인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현장 사전답사</a:t>
            </a:r>
            <a:r>
              <a:rPr lang="en-US" altLang="ko-KR" dirty="0"/>
              <a:t>, </a:t>
            </a:r>
            <a:r>
              <a:rPr lang="ko-KR" altLang="en-US" dirty="0"/>
              <a:t>외부기관으로부터 자료수집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과거 세무조사 등 확인</a:t>
            </a:r>
            <a:r>
              <a:rPr lang="en-US" altLang="ko-KR" dirty="0"/>
              <a:t>, </a:t>
            </a:r>
            <a:r>
              <a:rPr lang="ko-KR" altLang="en-US" dirty="0"/>
              <a:t>중점조사사항 검토</a:t>
            </a:r>
          </a:p>
        </p:txBody>
      </p:sp>
    </p:spTree>
    <p:extLst>
      <p:ext uri="{BB962C8B-B14F-4D97-AF65-F5344CB8AC3E}">
        <p14:creationId xmlns:p14="http://schemas.microsoft.com/office/powerpoint/2010/main" val="228339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70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3200" b="1">
                <a:solidFill>
                  <a:srgbClr val="404040"/>
                </a:solidFill>
                <a:latin typeface="+mn-ea"/>
              </a:rPr>
              <a:t>진행률 조작을 통한 공사손익의 조정</a:t>
            </a:r>
            <a:endParaRPr lang="ko-KR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" name="직사각형 7"/>
          <p:cNvSpPr>
            <a:spLocks noChangeArrowheads="1"/>
          </p:cNvSpPr>
          <p:nvPr/>
        </p:nvSpPr>
        <p:spPr>
          <a:xfrm>
            <a:off x="431800" y="1495425"/>
            <a:ext cx="8280400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342900" indent="-342900">
              <a:buFont typeface="Wingdings"/>
              <a:buChar char="l"/>
              <a:defRPr lang="ko-KR" altLang="en-US"/>
            </a:pPr>
            <a:r>
              <a:rPr lang="en-US" altLang="ko-KR" sz="2000" b="1" dirty="0" err="1">
                <a:latin typeface="맑은 고딕" pitchFamily="50" charset="-127"/>
                <a:ea typeface="맑은 고딕" pitchFamily="50" charset="-127"/>
              </a:rPr>
              <a:t>공사진행률의</a:t>
            </a:r>
            <a:r>
              <a:rPr lang="en-US" altLang="ko-KR" sz="20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err="1">
                <a:latin typeface="맑은 고딕" pitchFamily="50" charset="-127"/>
                <a:ea typeface="맑은 고딕" pitchFamily="50" charset="-127"/>
              </a:rPr>
              <a:t>산정</a:t>
            </a:r>
            <a:endParaRPr lang="en-US" altLang="ko-KR" sz="2000" b="1" dirty="0">
              <a:latin typeface="맑은 고딕" pitchFamily="50" charset="-127"/>
              <a:ea typeface="맑은 고딕" pitchFamily="50" charset="-127"/>
            </a:endParaRPr>
          </a:p>
          <a:p>
            <a:pPr lvl="0">
              <a:defRPr lang="ko-KR" altLang="en-US"/>
            </a:pPr>
            <a:endParaRPr lang="en-US" altLang="ko-KR" sz="2400" dirty="0">
              <a:solidFill>
                <a:srgbClr val="0070C0"/>
              </a:solidFill>
              <a:latin typeface="한컴 윤고딕 230"/>
              <a:ea typeface="한컴 윤고딕 230"/>
            </a:endParaRPr>
          </a:p>
          <a:p>
            <a:pPr lvl="0">
              <a:defRPr lang="ko-KR" altLang="en-US"/>
            </a:pPr>
            <a:endParaRPr lang="en-US" altLang="ko-KR" sz="2400" dirty="0">
              <a:solidFill>
                <a:srgbClr val="0070C0"/>
              </a:solidFill>
              <a:latin typeface="한컴 윤고딕 230"/>
              <a:ea typeface="한컴 윤고딕 230"/>
            </a:endParaRPr>
          </a:p>
          <a:p>
            <a:pPr lvl="0">
              <a:defRPr lang="ko-KR" altLang="en-US"/>
            </a:pPr>
            <a:endParaRPr lang="en-US" altLang="ko-KR" sz="2400" dirty="0">
              <a:solidFill>
                <a:srgbClr val="0070C0"/>
              </a:solidFill>
              <a:latin typeface="한컴 윤고딕 230"/>
              <a:ea typeface="한컴 윤고딕 230"/>
            </a:endParaRPr>
          </a:p>
          <a:p>
            <a:pPr lvl="0">
              <a:defRPr lang="ko-KR" altLang="en-US"/>
            </a:pPr>
            <a:endParaRPr lang="en-US" altLang="ko-KR" sz="2400" dirty="0">
              <a:solidFill>
                <a:srgbClr val="0070C0"/>
              </a:solidFill>
              <a:latin typeface="한컴 윤고딕 230"/>
              <a:ea typeface="한컴 윤고딕 230"/>
            </a:endParaRPr>
          </a:p>
          <a:p>
            <a:pPr lvl="0">
              <a:defRPr lang="ko-KR" altLang="en-US"/>
            </a:pPr>
            <a:r>
              <a:rPr lang="en-US" altLang="ko-KR" sz="2400" dirty="0">
                <a:solidFill>
                  <a:srgbClr val="0070C0"/>
                </a:solidFill>
                <a:latin typeface="한컴 윤고딕 230"/>
                <a:ea typeface="한컴 윤고딕 230"/>
              </a:rPr>
              <a:t>  </a:t>
            </a:r>
          </a:p>
          <a:p>
            <a:pPr lvl="0">
              <a:defRPr lang="ko-KR" altLang="en-US"/>
            </a:pPr>
            <a:endParaRPr lang="en-US" altLang="ko-KR" sz="20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Wingdings"/>
              <a:buChar char="l"/>
              <a:defRPr lang="ko-KR" altLang="en-US"/>
            </a:pPr>
            <a:r>
              <a:rPr lang="ko-KR" altLang="en-US" sz="2000" b="1" dirty="0" err="1">
                <a:latin typeface="맑은 고딕" pitchFamily="50" charset="-127"/>
                <a:ea typeface="맑은 고딕" pitchFamily="50" charset="-127"/>
              </a:rPr>
              <a:t>총예정원가의</a:t>
            </a:r>
            <a:r>
              <a:rPr lang="ko-KR" altLang="en-US" sz="2000" b="1" dirty="0">
                <a:latin typeface="맑은 고딕" pitchFamily="50" charset="-127"/>
                <a:ea typeface="맑은 고딕" pitchFamily="50" charset="-127"/>
              </a:rPr>
              <a:t> 부정확한 예측</a:t>
            </a:r>
            <a:r>
              <a:rPr lang="en-US" altLang="ko-KR" sz="2000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err="1">
                <a:latin typeface="맑은 고딕" pitchFamily="50" charset="-127"/>
                <a:ea typeface="맑은 고딕" pitchFamily="50" charset="-127"/>
              </a:rPr>
              <a:t>미청구공사</a:t>
            </a:r>
            <a:r>
              <a:rPr lang="en-US" altLang="ko-KR" sz="2000" b="1" dirty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0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가로로 말린 두루마리 모양 5"/>
          <p:cNvSpPr/>
          <p:nvPr/>
        </p:nvSpPr>
        <p:spPr>
          <a:xfrm>
            <a:off x="615950" y="1836738"/>
            <a:ext cx="7993063" cy="1727200"/>
          </a:xfrm>
          <a:prstGeom prst="horizontalScroll">
            <a:avLst>
              <a:gd name="adj" fmla="val 125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/>
            </a:pPr>
            <a:endParaRPr lang="ko-KR" altLang="en-US" sz="2400">
              <a:solidFill>
                <a:schemeClr val="tx1"/>
              </a:solidFill>
              <a:latin typeface="한컴 윤고딕 230"/>
              <a:ea typeface="한컴 윤고딕 230"/>
            </a:endParaRPr>
          </a:p>
        </p:txBody>
      </p:sp>
      <p:sp>
        <p:nvSpPr>
          <p:cNvPr id="8" name="가로로 말린 두루마리 모양 7"/>
          <p:cNvSpPr/>
          <p:nvPr/>
        </p:nvSpPr>
        <p:spPr>
          <a:xfrm>
            <a:off x="719138" y="4437063"/>
            <a:ext cx="7993062" cy="1727200"/>
          </a:xfrm>
          <a:prstGeom prst="horizontalScroll">
            <a:avLst>
              <a:gd name="adj" fmla="val 125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 lang="ko-KR"/>
            </a:pPr>
            <a:r>
              <a:rPr lang="ko-KR" altLang="en-US" sz="2000" dirty="0" err="1">
                <a:solidFill>
                  <a:schemeClr val="tx1"/>
                </a:solidFill>
                <a:latin typeface="한컴 윤고딕 230"/>
                <a:ea typeface="한컴 윤고딕 230"/>
              </a:rPr>
              <a:t>총공사예정비</a:t>
            </a:r>
            <a:endParaRPr lang="ko-KR" altLang="en-US" sz="2000" dirty="0">
              <a:solidFill>
                <a:schemeClr val="tx1"/>
              </a:solidFill>
              <a:latin typeface="한컴 윤고딕 230"/>
              <a:ea typeface="한컴 윤고딕 230"/>
            </a:endParaRPr>
          </a:p>
          <a:p>
            <a:pPr>
              <a:defRPr lang="ko-KR"/>
            </a:pPr>
            <a:r>
              <a:rPr lang="ko-KR" altLang="en-US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= </a:t>
            </a:r>
            <a:r>
              <a:rPr lang="ko-KR" altLang="en-US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해당 </a:t>
            </a:r>
            <a:r>
              <a:rPr lang="ko-KR" altLang="en-US" sz="2000" dirty="0" err="1">
                <a:solidFill>
                  <a:schemeClr val="tx1"/>
                </a:solidFill>
                <a:latin typeface="한컴 윤고딕 230"/>
                <a:ea typeface="한컴 윤고딕 230"/>
              </a:rPr>
              <a:t>사업연도말까지</a:t>
            </a:r>
            <a:r>
              <a:rPr lang="ko-KR" altLang="en-US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 발생한 </a:t>
            </a:r>
            <a:r>
              <a:rPr lang="ko-KR" altLang="en-US" sz="2000" dirty="0" err="1">
                <a:solidFill>
                  <a:schemeClr val="tx1"/>
                </a:solidFill>
                <a:latin typeface="한컴 윤고딕 230"/>
                <a:ea typeface="한컴 윤고딕 230"/>
              </a:rPr>
              <a:t>총공사비누적액</a:t>
            </a:r>
            <a:r>
              <a:rPr lang="ko-KR" altLang="en-US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+ </a:t>
            </a:r>
            <a:r>
              <a:rPr lang="ko-KR" altLang="en-US" sz="2000" dirty="0">
                <a:solidFill>
                  <a:schemeClr val="tx1"/>
                </a:solidFill>
                <a:latin typeface="한컴 윤고딕 230"/>
                <a:ea typeface="한컴 윤고딕 230"/>
              </a:rPr>
              <a:t>향후 투입 예상원가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116013" y="2205038"/>
          <a:ext cx="7200899" cy="1008062"/>
        </p:xfrm>
        <a:graphic>
          <a:graphicData uri="http://schemas.openxmlformats.org/drawingml/2006/table">
            <a:tbl>
              <a:tblPr/>
              <a:tblGrid>
                <a:gridCol w="1471152"/>
                <a:gridCol w="5627243"/>
                <a:gridCol w="102504"/>
              </a:tblGrid>
              <a:tr h="511241">
                <a:tc rowSpan="2">
                  <a:txBody>
                    <a:bodyPr/>
                    <a:lstStyle/>
                    <a:p>
                      <a:pPr marL="0" indent="0" algn="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" algn="l"/>
                          <a:tab pos="180022" algn="l"/>
                        </a:tabLst>
                        <a:defRPr lang="ko-KR" altLang="en-US"/>
                      </a:pPr>
                      <a:r>
                        <a:rPr lang="ko-KR" altLang="en-US" sz="2000" b="0" kern="0" spc="-60" dirty="0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공사진행률</a:t>
                      </a:r>
                      <a:r>
                        <a:rPr lang="en-US" altLang="ko-KR" sz="1800" b="0" kern="0" spc="-60" dirty="0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 =</a:t>
                      </a:r>
                      <a:endParaRPr lang="ko-KR" altLang="en-US" sz="1200" b="0" kern="0" spc="-60" dirty="0">
                        <a:solidFill>
                          <a:srgbClr val="000000"/>
                        </a:solidFill>
                        <a:latin typeface="한컴 윤고딕 230"/>
                        <a:ea typeface="한컴 윤고딕 230"/>
                      </a:endParaRPr>
                    </a:p>
                  </a:txBody>
                  <a:tcPr marL="17907" marR="17907" marT="17906" marB="17906" anchor="ctr">
                    <a:lnL w="3556" cap="flat" cmpd="sng" algn="ctr">
                      <a:noFill/>
                      <a:prstDash val="solid"/>
                      <a:round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</a:lnT>
                    <a:lnB w="3556" cap="flat" cmpd="sng" algn="ctr">
                      <a:noFill/>
                      <a:prstDash val="solid"/>
                      <a:round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" algn="l"/>
                          <a:tab pos="180022" algn="l"/>
                        </a:tabLst>
                        <a:defRPr lang="ko-KR" altLang="en-US"/>
                      </a:pPr>
                      <a:r>
                        <a:rPr lang="ko-KR" altLang="en-US" sz="1800" b="0" kern="0" spc="-60" dirty="0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해당 </a:t>
                      </a:r>
                      <a:r>
                        <a:rPr lang="ko-KR" altLang="en-US" sz="1800" b="0" kern="0" spc="-60" dirty="0" err="1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사업연도말까지</a:t>
                      </a:r>
                      <a:r>
                        <a:rPr lang="ko-KR" altLang="en-US" sz="1800" b="0" kern="0" spc="-60" dirty="0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 발생한 </a:t>
                      </a:r>
                      <a:r>
                        <a:rPr lang="ko-KR" altLang="en-US" sz="1800" b="0" kern="0" spc="-60" dirty="0" err="1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총공사비누적액</a:t>
                      </a:r>
                      <a:endParaRPr lang="ko-KR" altLang="en-US" sz="1200" b="0" kern="0" spc="-60" dirty="0">
                        <a:solidFill>
                          <a:srgbClr val="000000"/>
                        </a:solidFill>
                        <a:latin typeface="한컴 윤고딕 230"/>
                        <a:ea typeface="한컴 윤고딕 230"/>
                      </a:endParaRPr>
                    </a:p>
                  </a:txBody>
                  <a:tcPr marL="17907" marR="17907" marT="17906" marB="1790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</a:lnT>
                    <a:lnB w="12700" cap="flat" cmpd="sng" algn="ctr">
                      <a:noFill/>
                      <a:prstDash val="solid"/>
                      <a:round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indent="0" algn="just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" algn="l"/>
                          <a:tab pos="180022" algn="l"/>
                        </a:tabLst>
                        <a:defRPr lang="ko-KR" altLang="en-US"/>
                      </a:pPr>
                      <a:endParaRPr lang="ko-KR" altLang="en-US" sz="1200" b="0" kern="0" spc="-60">
                        <a:solidFill>
                          <a:srgbClr val="000000"/>
                        </a:solidFill>
                        <a:latin typeface="한컴 윤고딕 230"/>
                        <a:ea typeface="한컴 윤고딕 230"/>
                      </a:endParaRPr>
                    </a:p>
                  </a:txBody>
                  <a:tcPr marL="17907" marR="17907" marT="17906" marB="17906" anchor="ctr">
                    <a:lnL>
                      <a:noFill/>
                    </a:lnL>
                    <a:lnR w="3556" cap="flat" cmpd="sng" algn="ctr">
                      <a:noFill/>
                      <a:prstDash val="solid"/>
                      <a:round/>
                    </a:lnR>
                    <a:lnT w="3556" cap="flat" cmpd="sng" algn="ctr">
                      <a:noFill/>
                      <a:prstDash val="solid"/>
                      <a:round/>
                    </a:lnT>
                    <a:lnB w="3556" cap="flat" cmpd="sng" algn="ctr">
                      <a:noFill/>
                      <a:prstDash val="solid"/>
                      <a:round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21">
                <a:tc vMerge="1">
                  <a:txBody>
                    <a:bodyPr/>
                    <a:lstStyle/>
                    <a:p>
                      <a:pPr latinLnBrk="1">
                        <a:defRPr lang="ko-KR" altLang="en-US"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" algn="l"/>
                          <a:tab pos="180022" algn="l"/>
                        </a:tabLst>
                        <a:defRPr lang="ko-KR" altLang="en-US"/>
                      </a:pPr>
                      <a:r>
                        <a:rPr lang="ko-KR" altLang="en-US" sz="1800" b="0" kern="0" spc="-60">
                          <a:solidFill>
                            <a:srgbClr val="000000"/>
                          </a:solidFill>
                          <a:latin typeface="한컴 윤고딕 230"/>
                          <a:ea typeface="한컴 윤고딕 230"/>
                        </a:rPr>
                        <a:t>총공사예정비</a:t>
                      </a:r>
                      <a:endParaRPr lang="ko-KR" altLang="en-US" sz="1200" b="0" kern="0" spc="-60">
                        <a:solidFill>
                          <a:srgbClr val="000000"/>
                        </a:solidFill>
                        <a:latin typeface="한컴 윤고딕 230"/>
                        <a:ea typeface="한컴 윤고딕 230"/>
                      </a:endParaRPr>
                    </a:p>
                  </a:txBody>
                  <a:tcPr marL="17907" marR="17907" marT="17906" marB="1790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</a:lnT>
                    <a:lnB w="3556" cap="flat" cmpd="sng" algn="ctr">
                      <a:noFill/>
                      <a:prstDash val="solid"/>
                      <a:round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defRPr lang="ko-KR" altLang="en-US"/>
                      </a:pPr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직선 연결선 9"/>
          <p:cNvCxnSpPr/>
          <p:nvPr/>
        </p:nvCxnSpPr>
        <p:spPr>
          <a:xfrm>
            <a:off x="2771775" y="2743200"/>
            <a:ext cx="5400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27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130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4000" b="1">
                <a:solidFill>
                  <a:srgbClr val="404040"/>
                </a:solidFill>
                <a:latin typeface="+mn-ea"/>
              </a:rPr>
              <a:t>건설업 분식회계 사례</a:t>
            </a:r>
          </a:p>
          <a:p>
            <a:pPr algn="ctr">
              <a:defRPr lang="ko-KR" altLang="en-US"/>
            </a:pPr>
            <a:endParaRPr lang="ko-KR" altLang="en-US" sz="4000" b="1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30474" y="1623210"/>
            <a:ext cx="6897910" cy="4614101"/>
          </a:xfrm>
          <a:prstGeom prst="rect">
            <a:avLst/>
          </a:prstGeom>
          <a:solidFill>
            <a:schemeClr val="accent3">
              <a:lumMod val="40000"/>
              <a:lumOff val="6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anchor="t"/>
          <a:lstStyle/>
          <a:p>
            <a:pPr>
              <a:lnSpc>
                <a:spcPct val="150000"/>
              </a:lnSpc>
              <a:defRPr lang="ko-KR"/>
            </a:pP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손실이 예상되는 현장의 공사손실충당부채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과소계상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해외수주공사의 예정원가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과소계상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⇒ 수주목적으로 입찰금액 낮게 제시</a:t>
            </a: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미청구공사가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급증하는 경우</a:t>
            </a: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공동도급의 위험성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상시노출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⇒ 컨소시엄을 구성하여 건설업에 참여하는 경우 참여사의 분식이 발생하는 경우</a:t>
            </a: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계약해지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계약해제 가능성에 대한 우발채무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미인식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PF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보증채무 약정위험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미반영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영업활동으로 인한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현금유입액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‹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영업이익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당기순이익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defRPr lang="ko-KR"/>
            </a:pP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․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재고자산의 </a:t>
            </a:r>
            <a:r>
              <a:rPr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과다계상</a:t>
            </a:r>
            <a:endParaRPr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837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다이어그램 8"/>
          <p:cNvGraphicFramePr/>
          <p:nvPr>
            <p:extLst>
              <p:ext uri="{D42A27DB-BD31-4B8C-83A1-F6EECF244321}">
                <p14:modId xmlns:p14="http://schemas.microsoft.com/office/powerpoint/2010/main" val="4100698040"/>
              </p:ext>
            </p:extLst>
          </p:nvPr>
        </p:nvGraphicFramePr>
        <p:xfrm>
          <a:off x="-263357" y="165478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" name="그룹 14"/>
          <p:cNvGrpSpPr/>
          <p:nvPr/>
        </p:nvGrpSpPr>
        <p:grpSpPr>
          <a:xfrm>
            <a:off x="5004048" y="1928801"/>
            <a:ext cx="481012" cy="26630"/>
            <a:chOff x="3683472" y="3747323"/>
            <a:chExt cx="481012" cy="266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6" name="직선 연결선 3"/>
            <p:cNvSpPr/>
            <p:nvPr/>
          </p:nvSpPr>
          <p:spPr>
            <a:xfrm>
              <a:off x="3683472" y="3747323"/>
              <a:ext cx="481012" cy="266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15"/>
                  </a:moveTo>
                  <a:lnTo>
                    <a:pt x="481012" y="13315"/>
                  </a:lnTo>
                </a:path>
              </a:pathLst>
            </a:cu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직선 연결선 4"/>
            <p:cNvSpPr/>
            <p:nvPr/>
          </p:nvSpPr>
          <p:spPr>
            <a:xfrm>
              <a:off x="3877746" y="3748613"/>
              <a:ext cx="24050" cy="24050"/>
            </a:xfrm>
            <a:prstGeom prst="rect">
              <a:avLst/>
            </a:pr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" kern="1200"/>
            </a:p>
          </p:txBody>
        </p:sp>
      </p:grpSp>
      <p:cxnSp>
        <p:nvCxnSpPr>
          <p:cNvPr id="40" name="직선 연결선 39"/>
          <p:cNvCxnSpPr/>
          <p:nvPr/>
        </p:nvCxnSpPr>
        <p:spPr>
          <a:xfrm>
            <a:off x="1115616" y="1016732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0872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9823" y="260648"/>
            <a:ext cx="6600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ko-KR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공사 </a:t>
            </a:r>
            <a:r>
              <a:rPr lang="ko-KR" altLang="en-US" sz="40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원가 계산구조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5" name="그룹 24"/>
          <p:cNvGrpSpPr/>
          <p:nvPr/>
        </p:nvGrpSpPr>
        <p:grpSpPr>
          <a:xfrm>
            <a:off x="5004048" y="2636912"/>
            <a:ext cx="481012" cy="26630"/>
            <a:chOff x="3683472" y="3747323"/>
            <a:chExt cx="481012" cy="266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6" name="직선 연결선 3"/>
            <p:cNvSpPr/>
            <p:nvPr/>
          </p:nvSpPr>
          <p:spPr>
            <a:xfrm>
              <a:off x="3683472" y="3747323"/>
              <a:ext cx="481012" cy="266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15"/>
                  </a:moveTo>
                  <a:lnTo>
                    <a:pt x="481012" y="13315"/>
                  </a:lnTo>
                </a:path>
              </a:pathLst>
            </a:cu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직선 연결선 4"/>
            <p:cNvSpPr/>
            <p:nvPr/>
          </p:nvSpPr>
          <p:spPr>
            <a:xfrm>
              <a:off x="3877746" y="3748613"/>
              <a:ext cx="24050" cy="24050"/>
            </a:xfrm>
            <a:prstGeom prst="rect">
              <a:avLst/>
            </a:pr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" kern="1200"/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5004048" y="3330362"/>
            <a:ext cx="481012" cy="26630"/>
            <a:chOff x="3683472" y="3747323"/>
            <a:chExt cx="481012" cy="266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9" name="직선 연결선 3"/>
            <p:cNvSpPr/>
            <p:nvPr/>
          </p:nvSpPr>
          <p:spPr>
            <a:xfrm>
              <a:off x="3683472" y="3747323"/>
              <a:ext cx="481012" cy="266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15"/>
                  </a:moveTo>
                  <a:lnTo>
                    <a:pt x="481012" y="13315"/>
                  </a:lnTo>
                </a:path>
              </a:pathLst>
            </a:cu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직선 연결선 4"/>
            <p:cNvSpPr/>
            <p:nvPr/>
          </p:nvSpPr>
          <p:spPr>
            <a:xfrm>
              <a:off x="3877746" y="3748613"/>
              <a:ext cx="24050" cy="24050"/>
            </a:xfrm>
            <a:prstGeom prst="rect">
              <a:avLst/>
            </a:pr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" kern="1200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5027092" y="4005064"/>
            <a:ext cx="481012" cy="26630"/>
            <a:chOff x="3683472" y="3747323"/>
            <a:chExt cx="481012" cy="266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2" name="직선 연결선 3"/>
            <p:cNvSpPr/>
            <p:nvPr/>
          </p:nvSpPr>
          <p:spPr>
            <a:xfrm>
              <a:off x="3683472" y="3747323"/>
              <a:ext cx="481012" cy="266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15"/>
                  </a:moveTo>
                  <a:lnTo>
                    <a:pt x="481012" y="13315"/>
                  </a:lnTo>
                </a:path>
              </a:pathLst>
            </a:cu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직선 연결선 4"/>
            <p:cNvSpPr/>
            <p:nvPr/>
          </p:nvSpPr>
          <p:spPr>
            <a:xfrm>
              <a:off x="3877746" y="3748613"/>
              <a:ext cx="24050" cy="24050"/>
            </a:xfrm>
            <a:prstGeom prst="rect">
              <a:avLst/>
            </a:pr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" kern="120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004048" y="4698514"/>
            <a:ext cx="481012" cy="26630"/>
            <a:chOff x="3683472" y="3747323"/>
            <a:chExt cx="481012" cy="266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5" name="직선 연결선 3"/>
            <p:cNvSpPr/>
            <p:nvPr/>
          </p:nvSpPr>
          <p:spPr>
            <a:xfrm>
              <a:off x="3683472" y="3747323"/>
              <a:ext cx="481012" cy="266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15"/>
                  </a:moveTo>
                  <a:lnTo>
                    <a:pt x="481012" y="13315"/>
                  </a:lnTo>
                </a:path>
              </a:pathLst>
            </a:cu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직선 연결선 4"/>
            <p:cNvSpPr/>
            <p:nvPr/>
          </p:nvSpPr>
          <p:spPr>
            <a:xfrm>
              <a:off x="3877746" y="3748613"/>
              <a:ext cx="24050" cy="24050"/>
            </a:xfrm>
            <a:prstGeom prst="rect">
              <a:avLst/>
            </a:prstGeom>
            <a:grp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" kern="1200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5385693" y="1628800"/>
            <a:ext cx="3434779" cy="629091"/>
            <a:chOff x="2446734" y="1385639"/>
            <a:chExt cx="1202531" cy="60126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2" name="모서리가 둥근 직사각형 41"/>
            <p:cNvSpPr/>
            <p:nvPr/>
          </p:nvSpPr>
          <p:spPr>
            <a:xfrm>
              <a:off x="2446734" y="1385639"/>
              <a:ext cx="1202531" cy="60126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모서리가 둥근 직사각형 4"/>
            <p:cNvSpPr/>
            <p:nvPr/>
          </p:nvSpPr>
          <p:spPr>
            <a:xfrm>
              <a:off x="2464344" y="1403249"/>
              <a:ext cx="1167311" cy="566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800" kern="1200" dirty="0" smtClean="0">
                  <a:solidFill>
                    <a:schemeClr val="tx2">
                      <a:lumMod val="75000"/>
                    </a:schemeClr>
                  </a:solidFill>
                </a:rPr>
                <a:t>직접재료비</a:t>
              </a:r>
              <a:r>
                <a:rPr lang="en-US" altLang="ko-KR" dirty="0" smtClean="0">
                  <a:solidFill>
                    <a:schemeClr val="tx2">
                      <a:lumMod val="75000"/>
                    </a:schemeClr>
                  </a:solidFill>
                </a:rPr>
                <a:t>,</a:t>
              </a:r>
              <a:r>
                <a:rPr lang="ko-KR" altLang="en-US" dirty="0" smtClean="0">
                  <a:solidFill>
                    <a:schemeClr val="tx2">
                      <a:lumMod val="75000"/>
                    </a:schemeClr>
                  </a:solidFill>
                </a:rPr>
                <a:t>간접재료비</a:t>
              </a:r>
              <a:endParaRPr lang="ko-KR" altLang="en-US" sz="1800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5385693" y="2276872"/>
            <a:ext cx="3434779" cy="629091"/>
            <a:chOff x="2446734" y="1385639"/>
            <a:chExt cx="1202531" cy="60126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5" name="모서리가 둥근 직사각형 44"/>
            <p:cNvSpPr/>
            <p:nvPr/>
          </p:nvSpPr>
          <p:spPr>
            <a:xfrm>
              <a:off x="2446734" y="1385639"/>
              <a:ext cx="1202531" cy="60126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모서리가 둥근 직사각형 4"/>
            <p:cNvSpPr/>
            <p:nvPr/>
          </p:nvSpPr>
          <p:spPr>
            <a:xfrm>
              <a:off x="2464344" y="1403249"/>
              <a:ext cx="1167311" cy="566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800" kern="1200" dirty="0" err="1" smtClean="0">
                  <a:solidFill>
                    <a:schemeClr val="tx2">
                      <a:lumMod val="75000"/>
                    </a:schemeClr>
                  </a:solidFill>
                </a:rPr>
                <a:t>직접노무비</a:t>
              </a:r>
              <a:r>
                <a:rPr lang="en-US" altLang="ko-KR" sz="1800" kern="1200" dirty="0" smtClean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ko-KR" altLang="en-US" dirty="0" err="1" smtClean="0">
                  <a:solidFill>
                    <a:schemeClr val="tx2">
                      <a:lumMod val="75000"/>
                    </a:schemeClr>
                  </a:solidFill>
                </a:rPr>
                <a:t>간접노무비</a:t>
              </a:r>
              <a:endParaRPr lang="ko-KR" altLang="en-US" sz="1800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5385693" y="3015933"/>
            <a:ext cx="3434779" cy="629091"/>
            <a:chOff x="2446734" y="1385639"/>
            <a:chExt cx="1202531" cy="60126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8" name="모서리가 둥근 직사각형 47"/>
            <p:cNvSpPr/>
            <p:nvPr/>
          </p:nvSpPr>
          <p:spPr>
            <a:xfrm>
              <a:off x="2446734" y="1385639"/>
              <a:ext cx="1202531" cy="60126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모서리가 둥근 직사각형 4"/>
            <p:cNvSpPr/>
            <p:nvPr/>
          </p:nvSpPr>
          <p:spPr>
            <a:xfrm>
              <a:off x="2464344" y="1403249"/>
              <a:ext cx="1167311" cy="566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800" kern="1200" dirty="0" smtClean="0">
                  <a:solidFill>
                    <a:schemeClr val="tx2">
                      <a:lumMod val="75000"/>
                    </a:schemeClr>
                  </a:solidFill>
                </a:rPr>
                <a:t>하도급공사비</a:t>
              </a:r>
              <a:endParaRPr lang="ko-KR" altLang="en-US" sz="1800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5385693" y="3736013"/>
            <a:ext cx="3434779" cy="629091"/>
            <a:chOff x="2446734" y="1385639"/>
            <a:chExt cx="1202531" cy="60126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1" name="모서리가 둥근 직사각형 50"/>
            <p:cNvSpPr/>
            <p:nvPr/>
          </p:nvSpPr>
          <p:spPr>
            <a:xfrm>
              <a:off x="2446734" y="1385639"/>
              <a:ext cx="1202531" cy="60126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모서리가 둥근 직사각형 4"/>
            <p:cNvSpPr/>
            <p:nvPr/>
          </p:nvSpPr>
          <p:spPr>
            <a:xfrm>
              <a:off x="2464344" y="1403249"/>
              <a:ext cx="1167311" cy="566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dirty="0" smtClean="0">
                  <a:solidFill>
                    <a:schemeClr val="tx2">
                      <a:lumMod val="75000"/>
                    </a:schemeClr>
                  </a:solidFill>
                </a:rPr>
                <a:t>자체사업 </a:t>
              </a:r>
              <a:r>
                <a:rPr lang="ko-KR" altLang="en-US" dirty="0" err="1" smtClean="0">
                  <a:solidFill>
                    <a:schemeClr val="tx2">
                      <a:lumMod val="75000"/>
                    </a:schemeClr>
                  </a:solidFill>
                </a:rPr>
                <a:t>용지비</a:t>
              </a:r>
              <a:endParaRPr lang="ko-KR" altLang="en-US" sz="1800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5385693" y="4456093"/>
            <a:ext cx="3434779" cy="629091"/>
            <a:chOff x="2446734" y="1385639"/>
            <a:chExt cx="1202531" cy="60126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4" name="모서리가 둥근 직사각형 53"/>
            <p:cNvSpPr/>
            <p:nvPr/>
          </p:nvSpPr>
          <p:spPr>
            <a:xfrm>
              <a:off x="2446734" y="1385639"/>
              <a:ext cx="1202531" cy="60126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모서리가 둥근 직사각형 4"/>
            <p:cNvSpPr/>
            <p:nvPr/>
          </p:nvSpPr>
          <p:spPr>
            <a:xfrm>
              <a:off x="2464344" y="1403249"/>
              <a:ext cx="1167311" cy="566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400" kern="1200" dirty="0" smtClean="0">
                  <a:solidFill>
                    <a:schemeClr val="tx2">
                      <a:lumMod val="75000"/>
                    </a:schemeClr>
                  </a:solidFill>
                </a:rPr>
                <a:t>전력비</a:t>
              </a:r>
              <a:r>
                <a:rPr lang="en-US" altLang="ko-KR" sz="1400" kern="1200" dirty="0" smtClean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ko-KR" altLang="en-US" sz="1400" kern="1200" dirty="0" smtClean="0">
                  <a:solidFill>
                    <a:schemeClr val="tx2">
                      <a:lumMod val="75000"/>
                    </a:schemeClr>
                  </a:solidFill>
                </a:rPr>
                <a:t>현장경비</a:t>
              </a:r>
              <a:r>
                <a:rPr lang="en-US" altLang="ko-KR" sz="1400" kern="1200" dirty="0" smtClean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ko-KR" altLang="en-US" sz="1400" kern="1200" dirty="0" err="1" smtClean="0">
                  <a:solidFill>
                    <a:schemeClr val="tx2">
                      <a:lumMod val="75000"/>
                    </a:schemeClr>
                  </a:solidFill>
                </a:rPr>
                <a:t>제충당금</a:t>
              </a:r>
              <a:r>
                <a:rPr lang="en-US" altLang="ko-KR" sz="1400" kern="1200" dirty="0" smtClean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ko-KR" altLang="en-US" sz="1400" kern="1200" dirty="0" err="1" smtClean="0">
                  <a:solidFill>
                    <a:schemeClr val="tx2">
                      <a:lumMod val="75000"/>
                    </a:schemeClr>
                  </a:solidFill>
                </a:rPr>
                <a:t>제부담금</a:t>
              </a:r>
              <a:endParaRPr lang="ko-KR" altLang="en-US" sz="1400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0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가지급금의 검토</a:t>
            </a:r>
            <a:endParaRPr lang="ko-KR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869821"/>
              </p:ext>
            </p:extLst>
          </p:nvPr>
        </p:nvGraphicFramePr>
        <p:xfrm>
          <a:off x="1079612" y="1959260"/>
          <a:ext cx="7200800" cy="2425446"/>
        </p:xfrm>
        <a:graphic>
          <a:graphicData uri="http://schemas.openxmlformats.org/drawingml/2006/table">
            <a:tbl>
              <a:tblPr/>
              <a:tblGrid>
                <a:gridCol w="7200800"/>
              </a:tblGrid>
              <a:tr h="20458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사업연도종료일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(12/31)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대체거래 확인한바 다음과 같은 대체분개 발견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12/31 (</a:t>
                      </a:r>
                      <a:r>
                        <a:rPr lang="en-US" altLang="ko-KR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Dr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매입채무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(Cr)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가지급금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12/31 (</a:t>
                      </a:r>
                      <a:r>
                        <a:rPr lang="en-US" altLang="ko-KR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Dr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매입채무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(Cr)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외상매출금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해당거래의 발생시점을 역추적하여 거래내용을 확인한바 증가하는 가지급금을 줄이기 위해 가공매입세금계산서를 수취하여 가공채무를 발생시키고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원도급자의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요구로 가공매출세금계산서를 발행하여 가공외상매출금을 발생시킨 후 결산기말에 실질자본금 및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신용평가 등을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위해 상계처리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0431" y="978987"/>
            <a:ext cx="2908168" cy="619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확인사항</a:t>
            </a:r>
            <a:endParaRPr kumimoji="1" lang="ko-K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가지급금에 대한 제재</a:t>
            </a:r>
            <a:endParaRPr kumimoji="1" lang="ko-K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지급이자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손금불산입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가지급금 인정이자 계산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실질자본금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산정시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부실자산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32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가지급금의 처</a:t>
            </a:r>
            <a:r>
              <a:rPr lang="ko-KR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리</a:t>
            </a:r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방안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971600" y="1124744"/>
            <a:ext cx="7092788" cy="56323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  <a:p>
            <a:pPr fontAlgn="base"/>
            <a:r>
              <a:rPr lang="ko-KR" altLang="en-US" b="1" dirty="0"/>
              <a:t>● 가지급금의 관리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가지급금의 발생원인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파악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업무추진비 등 지출비용의 증빙확보</a:t>
            </a: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가지급금의 귀속 및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특수관계자별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 배분</a:t>
            </a: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부금현장의 공사비 정산필요</a:t>
            </a:r>
          </a:p>
          <a:p>
            <a:pPr fontAlgn="base"/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- 1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년 내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미수이자 대표이사로부터 법인계좌에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입금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차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보통예금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법인명의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××× 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대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미수이자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×××</a:t>
            </a:r>
          </a:p>
          <a:p>
            <a:pPr fontAlgn="base"/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 fontAlgn="base">
              <a:buFontTx/>
              <a:buChar char="-"/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금전소비대차약정서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개별약정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85750" indent="-285750" fontAlgn="base">
              <a:buFontTx/>
              <a:buChar char="-"/>
            </a:pP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● 가지급금의 처리방안</a:t>
            </a: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귀속자에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 대한 급여로 처리</a:t>
            </a:r>
          </a:p>
          <a:p>
            <a:pPr fontAlgn="base"/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기밀비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교제비 기타 이와 유사한 명목으로 받는 것으로서 업무를 위하여 사용된 것이 분명하지 아니한 급여는 근로소득에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포함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가지급금 귀속자의 자산과 상계 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특수관계자로 시가로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평가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퇴직금중간정산으로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상계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  <a:p>
            <a:pPr fontAlgn="base"/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자기주식 양도와 상계</a:t>
            </a:r>
          </a:p>
        </p:txBody>
      </p:sp>
    </p:spTree>
    <p:extLst>
      <p:ext uri="{BB962C8B-B14F-4D97-AF65-F5344CB8AC3E}">
        <p14:creationId xmlns:p14="http://schemas.microsoft.com/office/powerpoint/2010/main" val="269788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매출누락 혐의 계정과목의 검토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643069"/>
              </p:ext>
            </p:extLst>
          </p:nvPr>
        </p:nvGraphicFramePr>
        <p:xfrm>
          <a:off x="791580" y="1592795"/>
          <a:ext cx="7740860" cy="4572508"/>
        </p:xfrm>
        <a:graphic>
          <a:graphicData uri="http://schemas.openxmlformats.org/drawingml/2006/table">
            <a:tbl>
              <a:tblPr/>
              <a:tblGrid>
                <a:gridCol w="1207422"/>
                <a:gridCol w="6533438"/>
              </a:tblGrid>
              <a:tr h="114312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가수금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차명계좌나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현금매출 누락한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금액을 가수금 형태로 법인에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입금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보통예금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××× 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가수금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××× 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4312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선수금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매출을 선수금으로 처리한 후 선급금과 상계하거나 거래처의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선수금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반환으로 처리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4312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차입금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매출을 차입금으로 처리한 후 차입금 반제로 상계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이자지급 사실도 없고 차입금의 자금원천이 불분명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4312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선급금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대표이사 개인인출금액을 선급금으로 처리하고 가수금 등과 상계처리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4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가공원가 혐의 계정과목의 검토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882247"/>
              </p:ext>
            </p:extLst>
          </p:nvPr>
        </p:nvGraphicFramePr>
        <p:xfrm>
          <a:off x="1079612" y="1484784"/>
          <a:ext cx="6984776" cy="4536505"/>
        </p:xfrm>
        <a:graphic>
          <a:graphicData uri="http://schemas.openxmlformats.org/drawingml/2006/table">
            <a:tbl>
              <a:tblPr/>
              <a:tblGrid>
                <a:gridCol w="1513529"/>
                <a:gridCol w="5471247"/>
              </a:tblGrid>
              <a:tr h="14984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위장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가공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거래 혐의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3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단기폐업자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자료상 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확정자와의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거래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대표이사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대주주 등 </a:t>
                      </a:r>
                      <a:r>
                        <a:rPr lang="ko-KR" altLang="en-US" sz="13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특수관계자와의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거래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관련 업종품목과 다른 경우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침대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세탁기 등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부가세만 입금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가공금융거래 형식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6980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외주비의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과대계상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업종별 </a:t>
                      </a:r>
                      <a:r>
                        <a:rPr lang="ko-KR" altLang="en-US" sz="13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외주비</a:t>
                      </a:r>
                      <a:r>
                        <a:rPr lang="ko-KR" altLang="en-US" sz="13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비율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초과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종건 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50%,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5%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이하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결산기 말에 집중된 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외주비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일용근로자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직업소개소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인력회사 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십장을 통한 인력조달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과다근로자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강수량 등 기후조건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급여 등 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인건비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친인척의 위장취업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친인척의 과다급여 부당행위계산부인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자문료 등 사업소득원천징수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00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28790" y="328665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주식이동과 조세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74713" y="1844675"/>
            <a:ext cx="6735762" cy="2954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명의신탁주식의 증여의제</a:t>
            </a:r>
            <a:endParaRPr lang="en-US" altLang="ko-KR" sz="32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lnSpc>
                <a:spcPct val="150000"/>
              </a:lnSpc>
              <a:defRPr/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저가</a:t>
            </a:r>
            <a:r>
              <a:rPr lang="en-US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·</a:t>
            </a:r>
            <a:r>
              <a: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고가 양도에 따른 이익의 증여</a:t>
            </a:r>
            <a:endParaRPr lang="en-US" altLang="ko-KR" sz="32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lnSpc>
                <a:spcPct val="150000"/>
              </a:lnSpc>
              <a:defRPr/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30" pitchFamily="18" charset="-127"/>
                <a:ea typeface="한컴 윤고딕 230" pitchFamily="18" charset="-127"/>
              </a:rPr>
              <a:t>⦁ 증자에 따른 이익의 증여</a:t>
            </a:r>
          </a:p>
        </p:txBody>
      </p:sp>
    </p:spTree>
    <p:extLst>
      <p:ext uri="{BB962C8B-B14F-4D97-AF65-F5344CB8AC3E}">
        <p14:creationId xmlns:p14="http://schemas.microsoft.com/office/powerpoint/2010/main" val="15948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주식명의 분산에 따른 위험성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1484784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● </a:t>
            </a:r>
            <a:r>
              <a:rPr lang="ko-KR" altLang="en-US" dirty="0" smtClean="0"/>
              <a:t>주식 명의분산 이유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en-US" altLang="ko-KR" dirty="0"/>
              <a:t>· </a:t>
            </a:r>
            <a:r>
              <a:rPr lang="ko-KR" altLang="en-US" dirty="0"/>
              <a:t>출자자의 제</a:t>
            </a:r>
            <a:r>
              <a:rPr lang="en-US" altLang="ko-KR" dirty="0"/>
              <a:t>2</a:t>
            </a:r>
            <a:r>
              <a:rPr lang="ko-KR" altLang="en-US" dirty="0" smtClean="0"/>
              <a:t>차 납세의무 </a:t>
            </a:r>
            <a:r>
              <a:rPr lang="ko-KR" altLang="en-US" dirty="0"/>
              <a:t>회피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과점주주의 취득세 </a:t>
            </a:r>
            <a:r>
              <a:rPr lang="ko-KR" altLang="en-US" dirty="0" smtClean="0"/>
              <a:t>납부 회피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· </a:t>
            </a:r>
            <a:r>
              <a:rPr lang="ko-KR" altLang="en-US" dirty="0"/>
              <a:t>주식회사의 유한책임 </a:t>
            </a:r>
            <a:r>
              <a:rPr lang="ko-KR" altLang="en-US" dirty="0" smtClean="0"/>
              <a:t>향유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endParaRPr lang="ko-KR" altLang="en-US" dirty="0"/>
          </a:p>
          <a:p>
            <a:pPr fontAlgn="base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1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주식명의 분산에 따른 위험성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547664" y="2220510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실질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소유자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2959053" y="2891945"/>
            <a:ext cx="366517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83500" y="2485792"/>
            <a:ext cx="2709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명의개서</a:t>
            </a:r>
            <a:r>
              <a:rPr lang="en-US" altLang="ko-KR" dirty="0" smtClean="0"/>
              <a:t>(</a:t>
            </a:r>
            <a:r>
              <a:rPr lang="ko-KR" altLang="en-US" dirty="0" smtClean="0"/>
              <a:t>신탁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51620" y="1451939"/>
            <a:ext cx="415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ko-KR" altLang="en-US" smtClean="0"/>
              <a:t>주식명의 이전에 따른 세부담 증가</a:t>
            </a:r>
            <a:endParaRPr lang="ko-KR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646369" y="2952938"/>
            <a:ext cx="2048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증여 의제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연대납세의무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0" name="타원 19"/>
          <p:cNvSpPr/>
          <p:nvPr/>
        </p:nvSpPr>
        <p:spPr>
          <a:xfrm>
            <a:off x="6624228" y="2204864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명의</a:t>
            </a:r>
            <a:r>
              <a:rPr lang="ko-KR" altLang="en-US" sz="2000" dirty="0">
                <a:solidFill>
                  <a:schemeClr val="tx1"/>
                </a:solidFill>
              </a:rPr>
              <a:t>자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5254" y="3772199"/>
            <a:ext cx="27723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사망</a:t>
            </a:r>
            <a:r>
              <a:rPr lang="en-US" altLang="ko-KR" dirty="0" smtClean="0"/>
              <a:t>(</a:t>
            </a:r>
            <a:r>
              <a:rPr lang="ko-KR" altLang="en-US" dirty="0" smtClean="0"/>
              <a:t>상속세 문제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퇴사 등</a:t>
            </a:r>
            <a:r>
              <a:rPr lang="en-US" altLang="ko-KR" dirty="0" smtClean="0"/>
              <a:t>(</a:t>
            </a:r>
            <a:r>
              <a:rPr lang="ko-KR" altLang="en-US" dirty="0" smtClean="0"/>
              <a:t>명의환원 문제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양도세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증여세 중과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07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67519" y="332656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세무조사 대상자의 선정</a:t>
            </a:r>
            <a:endParaRPr lang="ko-KR" altLang="en-US" sz="3600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5" name="직사각형 1"/>
          <p:cNvSpPr>
            <a:spLocks noChangeArrowheads="1"/>
          </p:cNvSpPr>
          <p:nvPr/>
        </p:nvSpPr>
        <p:spPr bwMode="auto">
          <a:xfrm>
            <a:off x="525463" y="1216025"/>
            <a:ext cx="1144905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ko-KR" altLang="en-US" sz="2400" b="1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⦁ 선정기준</a:t>
            </a:r>
            <a:endParaRPr lang="en-US" altLang="ko-KR" sz="2400" b="1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endParaRPr lang="ko-KR" altLang="en-US" sz="2400" b="1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매출액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자산규모 등</a:t>
            </a: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성실도 평가항목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(350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여개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전산분석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)</a:t>
            </a:r>
            <a:endParaRPr lang="ko-KR" altLang="en-US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기업주의 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사적경비지출액</a:t>
            </a:r>
            <a:endParaRPr lang="en-US" altLang="ko-KR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  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(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신용카드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현금영수증 등 분석 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: 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백화점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병원의료비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주거지역 지출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주말지출비용 등</a:t>
            </a:r>
            <a:r>
              <a:rPr lang="en-US" altLang="ko-KR" sz="16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)</a:t>
            </a:r>
            <a:endParaRPr lang="ko-KR" altLang="en-US" sz="16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기업주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(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배우자 등 포함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)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의 재산변동상황</a:t>
            </a: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재무제표 비율분석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원가부담비율 등 특이항목 분석</a:t>
            </a: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탈세제보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해외자산 유출혐의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,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가공인건비 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계상</a:t>
            </a:r>
            <a:endParaRPr lang="ko-KR" altLang="en-US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4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년이상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장기미조사법인</a:t>
            </a:r>
            <a:endParaRPr lang="en-US" altLang="ko-KR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endParaRPr lang="ko-KR" altLang="en-US" sz="1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400" b="1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⦁ 선정방법 예시</a:t>
            </a:r>
            <a:endParaRPr lang="en-US" altLang="ko-KR" sz="2400" b="1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endParaRPr lang="ko-KR" altLang="en-US" sz="2400" b="1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2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소득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-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소비지출분석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(PCI 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분석프로그램</a:t>
            </a:r>
            <a:r>
              <a:rPr lang="en-US" altLang="ko-KR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)</a:t>
            </a:r>
            <a:endParaRPr lang="ko-KR" altLang="en-US" sz="20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</a:t>
            </a:r>
            <a:r>
              <a:rPr lang="ko-KR" altLang="en-US" sz="20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무증빙</a:t>
            </a:r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분석프로그램</a:t>
            </a:r>
          </a:p>
          <a:p>
            <a:pPr latinLnBrk="1"/>
            <a:r>
              <a:rPr lang="ko-KR" altLang="en-US" sz="20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  무작위추출방식</a:t>
            </a:r>
          </a:p>
        </p:txBody>
      </p:sp>
    </p:spTree>
    <p:extLst>
      <p:ext uri="{BB962C8B-B14F-4D97-AF65-F5344CB8AC3E}">
        <p14:creationId xmlns:p14="http://schemas.microsoft.com/office/powerpoint/2010/main" val="19199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주식의 액면가액 양도에 따른 위험성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418697" y="2021004"/>
            <a:ext cx="1260140" cy="111745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건설사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(A</a:t>
            </a:r>
            <a:r>
              <a:rPr lang="ko-KR" altLang="en-US" dirty="0" smtClean="0">
                <a:solidFill>
                  <a:schemeClr val="tx1"/>
                </a:solidFill>
              </a:rPr>
              <a:t>주주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51620" y="1340768"/>
            <a:ext cx="415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ko-KR" altLang="en-US" dirty="0" smtClean="0"/>
              <a:t>액면가액 양도와 증여세</a:t>
            </a:r>
            <a:endParaRPr lang="ko-KR" altLang="en-US" dirty="0"/>
          </a:p>
        </p:txBody>
      </p:sp>
      <p:sp>
        <p:nvSpPr>
          <p:cNvPr id="20" name="타원 19"/>
          <p:cNvSpPr/>
          <p:nvPr/>
        </p:nvSpPr>
        <p:spPr>
          <a:xfrm>
            <a:off x="6444208" y="1952836"/>
            <a:ext cx="1260140" cy="111745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건설사</a:t>
            </a:r>
            <a:r>
              <a:rPr lang="en-US" altLang="ko-KR" dirty="0" smtClean="0">
                <a:solidFill>
                  <a:schemeClr val="tx1"/>
                </a:solidFill>
              </a:rPr>
              <a:t>(B</a:t>
            </a:r>
            <a:r>
              <a:rPr lang="ko-KR" altLang="en-US" dirty="0" smtClean="0">
                <a:solidFill>
                  <a:schemeClr val="tx1"/>
                </a:solidFill>
              </a:rPr>
              <a:t>주주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2678837" y="2312876"/>
            <a:ext cx="3765373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2735796" y="2780928"/>
            <a:ext cx="3708413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39852" y="1952836"/>
            <a:ext cx="2916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부당이득금</a:t>
            </a:r>
            <a:r>
              <a:rPr lang="ko-KR" altLang="en-US" sz="1600" dirty="0" smtClean="0"/>
              <a:t> 반환청구소송</a:t>
            </a:r>
            <a:r>
              <a:rPr lang="en-US" altLang="ko-KR" sz="1600" dirty="0" smtClean="0"/>
              <a:t>(③)</a:t>
            </a:r>
            <a:endParaRPr lang="ko-KR" altLang="en-US" sz="1600" dirty="0"/>
          </a:p>
        </p:txBody>
      </p:sp>
      <p:sp>
        <p:nvSpPr>
          <p:cNvPr id="31" name="타원 30"/>
          <p:cNvSpPr/>
          <p:nvPr/>
        </p:nvSpPr>
        <p:spPr>
          <a:xfrm>
            <a:off x="3887924" y="3967732"/>
            <a:ext cx="1260140" cy="111745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국세청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9852" y="249289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액면가 양도</a:t>
            </a:r>
            <a:r>
              <a:rPr lang="en-US" altLang="ko-KR" sz="1600" dirty="0" smtClean="0"/>
              <a:t>(①)</a:t>
            </a:r>
            <a:endParaRPr lang="en-US" altLang="ko-KR" sz="1600" dirty="0"/>
          </a:p>
          <a:p>
            <a:pPr algn="ctr"/>
            <a:r>
              <a:rPr lang="en-US" altLang="ko-KR" sz="1600" dirty="0" smtClean="0"/>
              <a:t>(@10,000  50,000,000)</a:t>
            </a:r>
            <a:endParaRPr lang="ko-KR" altLang="en-US" sz="1600" dirty="0"/>
          </a:p>
        </p:txBody>
      </p:sp>
      <p:cxnSp>
        <p:nvCxnSpPr>
          <p:cNvPr id="32" name="꺾인 연결선 31"/>
          <p:cNvCxnSpPr/>
          <p:nvPr/>
        </p:nvCxnSpPr>
        <p:spPr>
          <a:xfrm flipV="1">
            <a:off x="5139392" y="2888940"/>
            <a:ext cx="1934886" cy="1637518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616116" y="3319659"/>
            <a:ext cx="2916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증여세 </a:t>
            </a:r>
            <a:r>
              <a:rPr lang="en-US" altLang="ko-KR" sz="1600" dirty="0" smtClean="0"/>
              <a:t>16</a:t>
            </a:r>
            <a:r>
              <a:rPr lang="ko-KR" altLang="en-US" sz="1600" dirty="0" smtClean="0"/>
              <a:t>억 부과</a:t>
            </a:r>
            <a:r>
              <a:rPr lang="en-US" altLang="ko-KR" sz="1600" dirty="0" smtClean="0"/>
              <a:t>(②)</a:t>
            </a:r>
          </a:p>
          <a:p>
            <a:pPr algn="ctr"/>
            <a:r>
              <a:rPr lang="en-US" altLang="ko-KR" sz="1600" dirty="0" smtClean="0"/>
              <a:t>(</a:t>
            </a:r>
            <a:r>
              <a:rPr lang="ko-KR" altLang="en-US" sz="1600" dirty="0" smtClean="0"/>
              <a:t>저가양수로 인한 </a:t>
            </a:r>
            <a:endParaRPr lang="en-US" altLang="ko-KR" sz="1600" dirty="0" smtClean="0"/>
          </a:p>
          <a:p>
            <a:pPr algn="ctr"/>
            <a:r>
              <a:rPr lang="ko-KR" altLang="en-US" sz="1600" dirty="0" smtClean="0"/>
              <a:t>이익의 증여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2483768" y="5065041"/>
            <a:ext cx="493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600" dirty="0" smtClean="0"/>
              <a:t>주식평가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순자산</a:t>
            </a:r>
            <a:r>
              <a:rPr lang="en-US" altLang="ko-KR" sz="1600" dirty="0" smtClean="0"/>
              <a:t>+</a:t>
            </a:r>
            <a:r>
              <a:rPr lang="ko-KR" altLang="en-US" sz="1600" dirty="0" err="1" smtClean="0"/>
              <a:t>순손익</a:t>
            </a:r>
            <a:r>
              <a:rPr lang="en-US" altLang="ko-KR" sz="1600" dirty="0" smtClean="0"/>
              <a:t>) : 1</a:t>
            </a:r>
            <a:r>
              <a:rPr lang="ko-KR" altLang="en-US" sz="1600" dirty="0" smtClean="0"/>
              <a:t>주당 </a:t>
            </a:r>
            <a:r>
              <a:rPr lang="en-US" altLang="ko-KR" sz="1600" dirty="0" smtClean="0"/>
              <a:t>260,000</a:t>
            </a:r>
            <a:endParaRPr lang="ko-KR" altLang="en-US" sz="1600" dirty="0"/>
          </a:p>
        </p:txBody>
      </p:sp>
      <p:sp>
        <p:nvSpPr>
          <p:cNvPr id="45" name="직사각형 44"/>
          <p:cNvSpPr/>
          <p:nvPr/>
        </p:nvSpPr>
        <p:spPr>
          <a:xfrm>
            <a:off x="719572" y="5517231"/>
            <a:ext cx="7848872" cy="11881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en-US" altLang="ko-KR" sz="1200" b="1" dirty="0" smtClean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b="1" dirty="0" smtClean="0">
                <a:solidFill>
                  <a:schemeClr val="tx1"/>
                </a:solidFill>
              </a:rPr>
              <a:t>민법 제</a:t>
            </a:r>
            <a:r>
              <a:rPr lang="en-US" altLang="ko-KR" sz="1200" b="1" dirty="0">
                <a:solidFill>
                  <a:schemeClr val="tx1"/>
                </a:solidFill>
              </a:rPr>
              <a:t>109</a:t>
            </a:r>
            <a:r>
              <a:rPr lang="ko-KR" altLang="en-US" sz="1200" b="1" dirty="0">
                <a:solidFill>
                  <a:schemeClr val="tx1"/>
                </a:solidFill>
              </a:rPr>
              <a:t>조</a:t>
            </a:r>
            <a:r>
              <a:rPr lang="en-US" altLang="ko-KR" sz="1200" b="1" dirty="0">
                <a:solidFill>
                  <a:schemeClr val="tx1"/>
                </a:solidFill>
              </a:rPr>
              <a:t>(</a:t>
            </a:r>
            <a:r>
              <a:rPr lang="ko-KR" altLang="en-US" sz="1200" b="1" dirty="0">
                <a:solidFill>
                  <a:schemeClr val="tx1"/>
                </a:solidFill>
              </a:rPr>
              <a:t>착오로 인한 의사표시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)</a:t>
            </a:r>
          </a:p>
          <a:p>
            <a:pPr fontAlgn="base"/>
            <a:endParaRPr lang="en-US" altLang="ko-KR" sz="1200" b="1" dirty="0" smtClean="0">
              <a:solidFill>
                <a:schemeClr val="tx1"/>
              </a:solidFill>
            </a:endParaRPr>
          </a:p>
          <a:p>
            <a:pPr marL="228600" indent="-228600" fontAlgn="base">
              <a:buAutoNum type="arabicParenBoth"/>
            </a:pPr>
            <a:r>
              <a:rPr lang="ko-KR" altLang="en-US" sz="1200" dirty="0" smtClean="0">
                <a:solidFill>
                  <a:schemeClr val="tx1"/>
                </a:solidFill>
              </a:rPr>
              <a:t>의사표시는 </a:t>
            </a:r>
            <a:r>
              <a:rPr lang="ko-KR" altLang="en-US" sz="1200" dirty="0">
                <a:solidFill>
                  <a:schemeClr val="tx1"/>
                </a:solidFill>
              </a:rPr>
              <a:t>법률행위의 내용의 중요부분에 착오가 있는 때에는 취소할 수 있다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 smtClean="0">
                <a:solidFill>
                  <a:schemeClr val="tx1"/>
                </a:solidFill>
              </a:rPr>
              <a:t>그러나 </a:t>
            </a:r>
            <a:r>
              <a:rPr lang="ko-KR" altLang="en-US" sz="1200" dirty="0">
                <a:solidFill>
                  <a:schemeClr val="tx1"/>
                </a:solidFill>
              </a:rPr>
              <a:t>그 착오가 표의자의 중대한 과실로 인한 때에는 취소하지 못한다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  <a:p>
            <a:pPr fontAlgn="base"/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en-US" altLang="ko-KR" sz="1200" dirty="0">
                <a:solidFill>
                  <a:schemeClr val="tx1"/>
                </a:solidFill>
              </a:rPr>
              <a:t>2) </a:t>
            </a:r>
            <a:r>
              <a:rPr lang="ko-KR" altLang="en-US" sz="1200" dirty="0">
                <a:solidFill>
                  <a:schemeClr val="tx1"/>
                </a:solidFill>
              </a:rPr>
              <a:t>전항의 의사표시의 취소는 선의의 제삼자에게 대항하지 못한다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  <a:p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1908175" y="3332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50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과점주주의 장단점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● 과점주주의 정의 및 세법상 </a:t>
            </a:r>
            <a:r>
              <a:rPr lang="ko-KR" altLang="en-US" dirty="0" smtClean="0"/>
              <a:t>제재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본인</a:t>
            </a:r>
            <a:r>
              <a:rPr lang="en-US" altLang="ko-KR" sz="1600" dirty="0"/>
              <a:t>+</a:t>
            </a:r>
            <a:r>
              <a:rPr lang="ko-KR" altLang="en-US" sz="1600" dirty="0"/>
              <a:t>특수관계자의 지분 </a:t>
            </a:r>
            <a:r>
              <a:rPr lang="en-US" altLang="ko-KR" sz="1600" dirty="0"/>
              <a:t>50%+1</a:t>
            </a:r>
            <a:r>
              <a:rPr lang="ko-KR" altLang="en-US" sz="1600" dirty="0"/>
              <a:t>주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출자자의 제</a:t>
            </a:r>
            <a:r>
              <a:rPr lang="en-US" altLang="ko-KR" sz="1600" dirty="0"/>
              <a:t>2</a:t>
            </a:r>
            <a:r>
              <a:rPr lang="ko-KR" altLang="en-US" sz="1600" dirty="0" smtClean="0"/>
              <a:t>차 납세의무 </a:t>
            </a:r>
            <a:r>
              <a:rPr lang="en-US" altLang="ko-KR" sz="1600" dirty="0"/>
              <a:t>: </a:t>
            </a:r>
            <a:r>
              <a:rPr lang="ko-KR" altLang="en-US" sz="1600" dirty="0"/>
              <a:t>납세의무성립일 기준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과점주주의 </a:t>
            </a:r>
            <a:r>
              <a:rPr lang="ko-KR" altLang="en-US" sz="1600" dirty="0" smtClean="0"/>
              <a:t>간주취득세</a:t>
            </a:r>
            <a:endParaRPr lang="en-US" altLang="ko-KR" sz="1600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● 과점주주의 장점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의사결정이 신속함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주식의 양도양수가 자유로움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명의신탁의 위험성이 없음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● </a:t>
            </a:r>
            <a:r>
              <a:rPr lang="ko-KR" altLang="en-US" dirty="0"/>
              <a:t>과점주주의 단점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주식회사의 유한책임의 이</a:t>
            </a:r>
            <a:r>
              <a:rPr lang="ko-KR" altLang="en-US" sz="1600" dirty="0" smtClean="0"/>
              <a:t>점 </a:t>
            </a:r>
            <a:r>
              <a:rPr lang="ko-KR" altLang="en-US" sz="1600" dirty="0"/>
              <a:t>상실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/>
              <a:t>· </a:t>
            </a:r>
            <a:r>
              <a:rPr lang="ko-KR" altLang="en-US" sz="1600" dirty="0"/>
              <a:t>취득세의 이중부담</a:t>
            </a:r>
            <a:r>
              <a:rPr lang="en-US" altLang="ko-KR" sz="1600" dirty="0"/>
              <a:t>(</a:t>
            </a:r>
            <a:r>
              <a:rPr lang="ko-KR" altLang="en-US" sz="1600" dirty="0"/>
              <a:t>과점주주의 간주취득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72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과점주주의 간주취득세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2663788" y="1589637"/>
            <a:ext cx="1394360" cy="1398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해당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법인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3667" y="1124744"/>
            <a:ext cx="4156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ko-KR" altLang="en-US" dirty="0" smtClean="0"/>
              <a:t>과세흐름도</a:t>
            </a:r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827584" y="2308299"/>
            <a:ext cx="18362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5940152" y="1778904"/>
            <a:ext cx="2232248" cy="104269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본인 및 특수관계자 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주주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1" idx="1"/>
            <a:endCxn id="3" idx="6"/>
          </p:cNvCxnSpPr>
          <p:nvPr/>
        </p:nvCxnSpPr>
        <p:spPr>
          <a:xfrm flipH="1" flipV="1">
            <a:off x="4058148" y="2288827"/>
            <a:ext cx="1882004" cy="1142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59962" y="1298381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1</a:t>
            </a:r>
            <a:r>
              <a:rPr lang="ko-KR" altLang="en-US" sz="1400" dirty="0" smtClean="0"/>
              <a:t>차 납부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2988017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취득가액 </a:t>
            </a:r>
            <a:r>
              <a:rPr lang="en-US" altLang="ko-KR" sz="1400" dirty="0" smtClean="0"/>
              <a:t>x 4.6% </a:t>
            </a:r>
            <a:r>
              <a:rPr lang="ko-KR" altLang="en-US" sz="1400" dirty="0" smtClean="0"/>
              <a:t>납부</a:t>
            </a:r>
            <a:endParaRPr lang="ko-KR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516216" y="1431524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2</a:t>
            </a:r>
            <a:r>
              <a:rPr lang="ko-KR" altLang="en-US" sz="1400" dirty="0" smtClean="0"/>
              <a:t>차 납부</a:t>
            </a:r>
            <a:endParaRPr lang="ko-KR" alt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742130" y="2952999"/>
            <a:ext cx="2628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취득가액</a:t>
            </a:r>
            <a:r>
              <a:rPr lang="en-US" altLang="ko-KR" sz="1400" dirty="0" smtClean="0"/>
              <a:t>x4.6% </a:t>
            </a:r>
            <a:r>
              <a:rPr lang="ko-KR" altLang="en-US" sz="1400" dirty="0" smtClean="0"/>
              <a:t>납부</a:t>
            </a:r>
            <a:r>
              <a:rPr lang="en-US" altLang="ko-KR" sz="1400" dirty="0" smtClean="0"/>
              <a:t>x</a:t>
            </a:r>
            <a:r>
              <a:rPr lang="ko-KR" altLang="en-US" sz="1400" dirty="0" smtClean="0"/>
              <a:t>지분비율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97021" y="1938967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취득세 과세대상</a:t>
            </a:r>
            <a:endParaRPr lang="en-US" altLang="ko-KR" sz="1400" dirty="0" smtClean="0"/>
          </a:p>
          <a:p>
            <a:pPr algn="ctr"/>
            <a:endParaRPr lang="en-US" altLang="ko-KR" sz="1400" dirty="0" smtClean="0"/>
          </a:p>
          <a:p>
            <a:pPr algn="ctr"/>
            <a:r>
              <a:rPr lang="en-US" altLang="ko-KR" sz="1400" dirty="0" smtClean="0"/>
              <a:t>(</a:t>
            </a:r>
            <a:r>
              <a:rPr lang="ko-KR" altLang="en-US" sz="1400" dirty="0" smtClean="0"/>
              <a:t>토지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건물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건설기계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27714" y="3510671"/>
            <a:ext cx="44644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ko-KR" altLang="en-US" dirty="0" smtClean="0"/>
              <a:t>간주취득을 위한 주식변동 현황 파악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400" dirty="0" smtClean="0"/>
              <a:t>과점주주의 간주취득 해당여부</a:t>
            </a: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400" dirty="0" smtClean="0"/>
              <a:t>취득으로 간주되는 비율 </a:t>
            </a:r>
            <a:endParaRPr lang="ko-KR" altLang="en-US" sz="1400" dirty="0"/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01813" y="2951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307107"/>
              </p:ext>
            </p:extLst>
          </p:nvPr>
        </p:nvGraphicFramePr>
        <p:xfrm>
          <a:off x="780443" y="4293096"/>
          <a:ext cx="7230569" cy="972108"/>
        </p:xfrm>
        <a:graphic>
          <a:graphicData uri="http://schemas.openxmlformats.org/drawingml/2006/table">
            <a:tbl>
              <a:tblPr/>
              <a:tblGrid>
                <a:gridCol w="2582796"/>
                <a:gridCol w="2582796"/>
                <a:gridCol w="2064977"/>
              </a:tblGrid>
              <a:tr h="24045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950" kern="0" spc="-6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endParaRPr lang="ko-KR" altLang="en-US" sz="950" kern="0" spc="-6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간주취득 해당여부</a:t>
                      </a:r>
                      <a:endParaRPr lang="ko-KR" altLang="en-US" sz="950" kern="0" spc="-6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7921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주식 등의 원시취득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설립시에</a:t>
                      </a: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취득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해당 없음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32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증자로 인해 취득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간주취득 해당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04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주식 등의 승계취득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매매</a:t>
                      </a:r>
                      <a:r>
                        <a:rPr lang="en-US" altLang="ko-KR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증여</a:t>
                      </a:r>
                      <a:r>
                        <a:rPr lang="en-US" altLang="ko-KR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상속 등으로 취득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간주취득 해당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854533"/>
              </p:ext>
            </p:extLst>
          </p:nvPr>
        </p:nvGraphicFramePr>
        <p:xfrm>
          <a:off x="843738" y="5589240"/>
          <a:ext cx="7320381" cy="960108"/>
        </p:xfrm>
        <a:graphic>
          <a:graphicData uri="http://schemas.openxmlformats.org/drawingml/2006/table">
            <a:tbl>
              <a:tblPr/>
              <a:tblGrid>
                <a:gridCol w="759440"/>
                <a:gridCol w="1640050"/>
                <a:gridCol w="1640050"/>
                <a:gridCol w="1640050"/>
                <a:gridCol w="1640791"/>
              </a:tblGrid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rgbClr val="000000"/>
                          </a:solidFill>
                          <a:effectLst/>
                        </a:rPr>
                        <a:t>사례별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rgbClr val="000000"/>
                          </a:solidFill>
                          <a:effectLst/>
                        </a:rPr>
                        <a:t>설립 시 지분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rgbClr val="000000"/>
                          </a:solidFill>
                          <a:effectLst/>
                        </a:rPr>
                        <a:t>증자 및 취득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rgbClr val="000000"/>
                          </a:solidFill>
                          <a:effectLst/>
                        </a:rPr>
                        <a:t>증가 후 지분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ko-KR" altLang="en-US" sz="950" kern="0" spc="-60" dirty="0" smtClean="0">
                          <a:solidFill>
                            <a:srgbClr val="000000"/>
                          </a:solidFill>
                          <a:effectLst/>
                        </a:rPr>
                        <a:t>간주취득비율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1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40%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20%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60%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60%</a:t>
                      </a:r>
                      <a:endParaRPr lang="en-US" sz="950" kern="0" spc="-6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2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70%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10%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80%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10%</a:t>
                      </a:r>
                      <a:endParaRPr lang="en-US" sz="950" kern="0" spc="-6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3</a:t>
                      </a:r>
                      <a:endParaRPr lang="en-US" sz="950" kern="0" spc="-6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-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60%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60%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3990" algn="l"/>
                          <a:tab pos="173990" algn="l"/>
                        </a:tabLst>
                      </a:pPr>
                      <a:r>
                        <a:rPr lang="en-US" sz="950" kern="0" spc="-60" dirty="0">
                          <a:solidFill>
                            <a:srgbClr val="000000"/>
                          </a:solidFill>
                          <a:effectLst/>
                          <a:latin typeface="산돌명조 L"/>
                        </a:rPr>
                        <a:t>60%</a:t>
                      </a:r>
                      <a:endParaRPr lang="en-US" sz="95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16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과점주주의 간주취득세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740445"/>
              </p:ext>
            </p:extLst>
          </p:nvPr>
        </p:nvGraphicFramePr>
        <p:xfrm>
          <a:off x="1331638" y="1956229"/>
          <a:ext cx="6516725" cy="2624900"/>
        </p:xfrm>
        <a:graphic>
          <a:graphicData uri="http://schemas.openxmlformats.org/drawingml/2006/table">
            <a:tbl>
              <a:tblPr/>
              <a:tblGrid>
                <a:gridCol w="928565"/>
                <a:gridCol w="3761166"/>
                <a:gridCol w="1826994"/>
              </a:tblGrid>
              <a:tr h="41469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사례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지분의 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특수관계자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해당여부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64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CASE1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설립시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(60%)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(90%)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30% 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간주취득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64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CASE2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설립시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(40%)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(90%)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90%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간주취득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086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CASE3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설립시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(60%)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(40%)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(90%)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30%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간주취득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086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CASE4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설립시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(90%) 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(40%)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⥤ 지분변동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(80%)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9612" y="1304764"/>
            <a:ext cx="5516254" cy="515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</a:t>
            </a:r>
            <a:r>
              <a:rPr kumimoji="1" 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납세의무의 성립</a:t>
            </a:r>
            <a:endParaRPr kumimoji="1" 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취득세 과세대상자산의 </a:t>
            </a:r>
            <a:r>
              <a:rPr kumimoji="1" lang="ko-KR" altLang="en-US" sz="14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취득후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 과점주주의 지분이 증가하는 경우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 smtClean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50" dirty="0">
              <a:solidFill>
                <a:srgbClr val="000000"/>
              </a:solidFill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과점주주의 파악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주식변동상황명세서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증권거래세</a:t>
            </a: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,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양도소득세 신고서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● 과점주주의 간주취득세 신고납부</a:t>
            </a:r>
            <a:endParaRPr kumimoji="1" lang="ko-KR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취득일</a:t>
            </a: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(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잔금청산일</a:t>
            </a: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)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로부터 </a:t>
            </a: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60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일 이내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· 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명의신탁해지는 간주취득세 신고납부 대상 </a:t>
            </a:r>
            <a:r>
              <a:rPr kumimoji="1" lang="ko-KR" altLang="en-US" sz="1400" dirty="0">
                <a:solidFill>
                  <a:srgbClr val="000000"/>
                </a:solidFill>
                <a:latin typeface="+mn-ea"/>
                <a:cs typeface="굴림" pitchFamily="50" charset="-127"/>
              </a:rPr>
              <a:t>아</a:t>
            </a:r>
            <a:r>
              <a:rPr kumimoji="1" lang="ko-KR" alt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님</a:t>
            </a:r>
            <a:endParaRPr kumimoji="1" lang="ko-KR" altLang="en-US" sz="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굴림" pitchFamily="50" charset="-127"/>
              </a:rPr>
              <a:t>  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45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59632" y="395953"/>
            <a:ext cx="69847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2800" b="1">
                <a:solidFill>
                  <a:srgbClr val="404040"/>
                </a:solidFill>
                <a:latin typeface="+mn-ea"/>
              </a:rPr>
              <a:t>하도급대금 직접지급과</a:t>
            </a:r>
            <a:r>
              <a:rPr lang="en-US" altLang="ko-KR" sz="2800" b="1">
                <a:solidFill>
                  <a:srgbClr val="404040"/>
                </a:solidFill>
                <a:latin typeface="+mn-ea"/>
              </a:rPr>
              <a:t> </a:t>
            </a:r>
            <a:r>
              <a:rPr lang="ko-KR" altLang="en-US" sz="2800" b="1">
                <a:solidFill>
                  <a:srgbClr val="404040"/>
                </a:solidFill>
                <a:latin typeface="+mn-ea"/>
              </a:rPr>
              <a:t>세금계산서 발급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>
          <a:xfrm>
            <a:off x="2141538" y="29321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/>
          <a:p>
            <a:pPr lvl="0">
              <a:defRPr lang="ko-KR" altLang="en-US"/>
            </a:pPr>
            <a:endParaRPr lang="ko-KR" altLang="en-US">
              <a:solidFill>
                <a:srgbClr val="000000"/>
              </a:solidFill>
              <a:latin typeface="한컴 윤고딕 230"/>
              <a:ea typeface="한컴 윤고딕 23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1403350" y="1097011"/>
            <a:ext cx="6430963" cy="2653933"/>
            <a:chOff x="1403648" y="854300"/>
            <a:chExt cx="6431135" cy="2653593"/>
          </a:xfrm>
        </p:grpSpPr>
        <p:sp>
          <p:nvSpPr>
            <p:cNvPr id="24" name="Rectangle 13"/>
            <p:cNvSpPr>
              <a:spLocks noChangeArrowheads="1"/>
            </p:cNvSpPr>
            <p:nvPr/>
          </p:nvSpPr>
          <p:spPr>
            <a:xfrm>
              <a:off x="4007217" y="854300"/>
              <a:ext cx="1207414" cy="6462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 dirty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6</a:t>
              </a:r>
              <a:r>
                <a:rPr lang="en-US" altLang="ko-KR" dirty="0" smtClean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0</a:t>
              </a:r>
              <a:r>
                <a:rPr lang="ko-KR" altLang="en-US" dirty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억 직불</a:t>
              </a:r>
            </a:p>
            <a:p>
              <a:pPr lvl="0">
                <a:defRPr lang="ko-KR" altLang="en-US"/>
              </a:pPr>
              <a:endParaRPr lang="ko-KR" altLang="en-US" dirty="0">
                <a:solidFill>
                  <a:srgbClr val="404040"/>
                </a:solidFill>
                <a:latin typeface="한컴 윤고딕 230"/>
                <a:ea typeface="한컴 윤고딕 23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610787" y="1498694"/>
              <a:ext cx="1223996" cy="187301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996105" y="1463774"/>
              <a:ext cx="1223995" cy="187301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403648" y="1474884"/>
              <a:ext cx="1223996" cy="187142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2"/>
            <p:cNvSpPr txBox="1">
              <a:spLocks noChangeArrowheads="1"/>
            </p:cNvSpPr>
            <p:nvPr/>
          </p:nvSpPr>
          <p:spPr>
            <a:xfrm>
              <a:off x="1440161" y="2041548"/>
              <a:ext cx="1150967" cy="69491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9pPr>
            </a:lstStyle>
            <a:p>
              <a:pPr algn="ctr">
                <a:defRPr lang="ko-KR" altLang="en-US"/>
              </a:pP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(</a:t>
              </a: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갑</a:t>
              </a: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)</a:t>
              </a:r>
            </a:p>
            <a:p>
              <a:pPr algn="ctr">
                <a:defRPr lang="ko-KR" altLang="en-US"/>
              </a:pP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발주자</a:t>
              </a:r>
            </a:p>
          </p:txBody>
        </p:sp>
        <p:sp>
          <p:nvSpPr>
            <p:cNvPr id="29" name="TextBox 20"/>
            <p:cNvSpPr txBox="1">
              <a:spLocks noChangeArrowheads="1"/>
            </p:cNvSpPr>
            <p:nvPr/>
          </p:nvSpPr>
          <p:spPr>
            <a:xfrm>
              <a:off x="4037380" y="2055834"/>
              <a:ext cx="1152555" cy="7079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9pPr>
            </a:lstStyle>
            <a:p>
              <a:pPr algn="ctr">
                <a:defRPr lang="ko-KR" altLang="en-US"/>
              </a:pP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(</a:t>
              </a: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을</a:t>
              </a: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)</a:t>
              </a:r>
            </a:p>
            <a:p>
              <a:pPr algn="ctr">
                <a:defRPr lang="ko-KR" altLang="en-US"/>
              </a:pP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수급인</a:t>
              </a:r>
            </a:p>
          </p:txBody>
        </p:sp>
        <p:sp>
          <p:nvSpPr>
            <p:cNvPr id="30" name="TextBox 21"/>
            <p:cNvSpPr txBox="1">
              <a:spLocks noChangeArrowheads="1"/>
            </p:cNvSpPr>
            <p:nvPr/>
          </p:nvSpPr>
          <p:spPr>
            <a:xfrm>
              <a:off x="6645712" y="2081231"/>
              <a:ext cx="1152555" cy="69333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/>
                  <a:ea typeface="굴림"/>
                </a:defRPr>
              </a:lvl9pPr>
            </a:lstStyle>
            <a:p>
              <a:pPr algn="ctr">
                <a:defRPr lang="ko-KR" altLang="en-US"/>
              </a:pP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(</a:t>
              </a: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병</a:t>
              </a:r>
              <a:r>
                <a:rPr lang="en-US" altLang="ko-KR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)</a:t>
              </a:r>
            </a:p>
            <a:p>
              <a:pPr algn="ctr">
                <a:defRPr lang="ko-KR" altLang="en-US"/>
              </a:pPr>
              <a:r>
                <a:rPr lang="ko-KR" altLang="en-US" sz="200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하수급인</a:t>
              </a:r>
            </a:p>
          </p:txBody>
        </p:sp>
        <p:cxnSp>
          <p:nvCxnSpPr>
            <p:cNvPr id="31" name="꺾인 연결선 30"/>
            <p:cNvCxnSpPr>
              <a:stCxn id="27" idx="0"/>
              <a:endCxn id="25" idx="0"/>
            </p:cNvCxnSpPr>
            <p:nvPr/>
          </p:nvCxnSpPr>
          <p:spPr>
            <a:xfrm rot="16200000" flipH="1">
              <a:off x="4607311" y="-1115987"/>
              <a:ext cx="23810" cy="5205552"/>
            </a:xfrm>
            <a:prstGeom prst="bentConnector3">
              <a:avLst>
                <a:gd name="adj1" fmla="val -914034"/>
              </a:avLst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/>
            <p:cNvCxnSpPr/>
            <p:nvPr/>
          </p:nvCxnSpPr>
          <p:spPr>
            <a:xfrm>
              <a:off x="2724483" y="2185993"/>
              <a:ext cx="1223996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flipH="1">
              <a:off x="5309002" y="2557420"/>
              <a:ext cx="1201770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화살표 연결선 33"/>
            <p:cNvCxnSpPr/>
            <p:nvPr/>
          </p:nvCxnSpPr>
          <p:spPr>
            <a:xfrm>
              <a:off x="5313766" y="2185993"/>
              <a:ext cx="1225583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flipH="1">
              <a:off x="2735597" y="2592341"/>
              <a:ext cx="1201769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13"/>
            <p:cNvSpPr>
              <a:spLocks noChangeArrowheads="1"/>
            </p:cNvSpPr>
            <p:nvPr/>
          </p:nvSpPr>
          <p:spPr>
            <a:xfrm>
              <a:off x="2905463" y="1830438"/>
              <a:ext cx="930299" cy="6460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>
                  <a:solidFill>
                    <a:srgbClr val="404040"/>
                  </a:solidFill>
                  <a:latin typeface="한컴 윤고딕 230"/>
                  <a:ea typeface="한컴 윤고딕 230"/>
                </a:rPr>
                <a:t>100</a:t>
              </a:r>
              <a:r>
                <a:rPr lang="ko-KR" altLang="en-US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억 </a:t>
              </a:r>
            </a:p>
            <a:p>
              <a:pPr lvl="0">
                <a:defRPr lang="ko-KR" altLang="en-US"/>
              </a:pPr>
              <a:endParaRPr lang="ko-KR" altLang="en-US">
                <a:solidFill>
                  <a:srgbClr val="404040"/>
                </a:solidFill>
                <a:latin typeface="한컴 윤고딕 230"/>
                <a:ea typeface="한컴 윤고딕 230"/>
              </a:endParaRPr>
            </a:p>
          </p:txBody>
        </p:sp>
        <p:sp>
          <p:nvSpPr>
            <p:cNvPr id="37" name="Rectangle 13"/>
            <p:cNvSpPr>
              <a:spLocks noChangeArrowheads="1"/>
            </p:cNvSpPr>
            <p:nvPr/>
          </p:nvSpPr>
          <p:spPr>
            <a:xfrm>
              <a:off x="5543958" y="1828743"/>
              <a:ext cx="710470" cy="6462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 dirty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6</a:t>
              </a:r>
              <a:r>
                <a:rPr lang="en-US" altLang="ko-KR" dirty="0" smtClean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0</a:t>
              </a:r>
              <a:r>
                <a:rPr lang="ko-KR" altLang="en-US" dirty="0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억</a:t>
              </a:r>
            </a:p>
            <a:p>
              <a:pPr lvl="0">
                <a:defRPr lang="ko-KR" altLang="en-US"/>
              </a:pPr>
              <a:endParaRPr lang="ko-KR" altLang="en-US" dirty="0">
                <a:solidFill>
                  <a:srgbClr val="404040"/>
                </a:solidFill>
                <a:latin typeface="한컴 윤고딕 230"/>
                <a:ea typeface="한컴 윤고딕 230"/>
              </a:endParaRPr>
            </a:p>
          </p:txBody>
        </p:sp>
        <p:sp>
          <p:nvSpPr>
            <p:cNvPr id="38" name="Rectangle 13"/>
            <p:cNvSpPr>
              <a:spLocks noChangeArrowheads="1"/>
            </p:cNvSpPr>
            <p:nvPr/>
          </p:nvSpPr>
          <p:spPr>
            <a:xfrm>
              <a:off x="2768934" y="2597420"/>
              <a:ext cx="1294799" cy="9104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/>
            <a:p>
              <a:pPr algn="ctr">
                <a:defRPr lang="ko-KR" altLang="en-US"/>
              </a:pPr>
              <a:r>
                <a:rPr lang="ko-KR" altLang="en-US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세금계산서 </a:t>
              </a:r>
            </a:p>
            <a:p>
              <a:pPr algn="ctr">
                <a:defRPr lang="ko-KR" altLang="en-US"/>
              </a:pPr>
              <a:r>
                <a:rPr lang="ko-KR" altLang="en-US">
                  <a:solidFill>
                    <a:srgbClr val="404040"/>
                  </a:solidFill>
                  <a:latin typeface="한컴 윤고딕 230"/>
                  <a:ea typeface="한컴 윤고딕 230"/>
                </a:rPr>
                <a:t>발행</a:t>
              </a:r>
            </a:p>
            <a:p>
              <a:pPr algn="ctr">
                <a:defRPr lang="ko-KR" altLang="en-US"/>
              </a:pPr>
              <a:endParaRPr lang="ko-KR" altLang="en-US">
                <a:solidFill>
                  <a:srgbClr val="404040"/>
                </a:solidFill>
                <a:latin typeface="한컴 윤고딕 230"/>
                <a:ea typeface="한컴 윤고딕 230"/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>
            <a:xfrm>
              <a:off x="5331228" y="2578373"/>
              <a:ext cx="1294799" cy="9104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/>
            <a:p>
              <a:pPr algn="ctr">
                <a:defRPr lang="ko-KR" altLang="en-US"/>
              </a:pPr>
              <a:r>
                <a:rPr lang="ko-KR" altLang="en-US">
                  <a:solidFill>
                    <a:srgbClr val="404040"/>
                  </a:solidFill>
                  <a:latin typeface="한컴 윤고딕 230"/>
                  <a:ea typeface="한컴 윤고딕 230"/>
                </a:rPr>
                <a:t>세금계산서 </a:t>
              </a:r>
            </a:p>
            <a:p>
              <a:pPr algn="ctr">
                <a:defRPr lang="ko-KR" altLang="en-US"/>
              </a:pPr>
              <a:r>
                <a:rPr lang="ko-KR" altLang="en-US">
                  <a:solidFill>
                    <a:srgbClr val="404040"/>
                  </a:solidFill>
                  <a:latin typeface="한컴 윤고딕 230"/>
                  <a:ea typeface="한컴 윤고딕 230"/>
                </a:rPr>
                <a:t>발행</a:t>
              </a:r>
            </a:p>
            <a:p>
              <a:pPr algn="ctr">
                <a:defRPr lang="ko-KR" altLang="en-US"/>
              </a:pPr>
              <a:endParaRPr lang="ko-KR" altLang="en-US">
                <a:solidFill>
                  <a:srgbClr val="404040"/>
                </a:solidFill>
                <a:latin typeface="한컴 윤고딕 230"/>
                <a:ea typeface="한컴 윤고딕 230"/>
              </a:endParaRPr>
            </a:p>
          </p:txBody>
        </p:sp>
      </p:grpSp>
      <p:sp>
        <p:nvSpPr>
          <p:cNvPr id="41" name="직사각형 17"/>
          <p:cNvSpPr>
            <a:spLocks noChangeArrowheads="1"/>
          </p:cNvSpPr>
          <p:nvPr/>
        </p:nvSpPr>
        <p:spPr>
          <a:xfrm>
            <a:off x="1079612" y="3861048"/>
            <a:ext cx="8007350" cy="28331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1">
              <a:defRPr lang="ko-KR" altLang="en-US"/>
            </a:pP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① 하수급인으로부터 하도급대금을 청구 받을 때</a:t>
            </a:r>
          </a:p>
          <a:p>
            <a:pPr latinLnBrk="1">
              <a:defRPr lang="ko-KR" altLang="en-US"/>
            </a:pP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   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차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외주비	 	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    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대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공사미지급금      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</a:p>
          <a:p>
            <a:pPr latinLnBrk="1">
              <a:defRPr lang="ko-KR" altLang="en-US"/>
            </a:pP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       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부가세대급금       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</a:p>
          <a:p>
            <a:pPr latinLnBrk="1">
              <a:defRPr lang="ko-KR" altLang="en-US"/>
            </a:pPr>
            <a:endParaRPr lang="ko-KR" altLang="en-US" sz="1000">
              <a:solidFill>
                <a:srgbClr val="404040"/>
              </a:solidFill>
              <a:latin typeface="한컴 윤고딕 230"/>
              <a:ea typeface="한컴 윤고딕 230"/>
            </a:endParaRPr>
          </a:p>
          <a:p>
            <a:pPr latinLnBrk="1">
              <a:defRPr lang="ko-KR" altLang="en-US"/>
            </a:pP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② 발주자에 세금계산서 발행</a:t>
            </a:r>
          </a:p>
          <a:p>
            <a:pPr latinLnBrk="1">
              <a:defRPr lang="ko-KR" altLang="en-US"/>
            </a:pP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   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차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공사미수금	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	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대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공사선수금	      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</a:p>
          <a:p>
            <a:pPr latinLnBrk="1">
              <a:defRPr lang="ko-KR" altLang="en-US"/>
            </a:pP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       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부가세 예수금	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</a:p>
          <a:p>
            <a:pPr latinLnBrk="1">
              <a:defRPr lang="ko-KR" altLang="en-US"/>
            </a:pPr>
            <a:endParaRPr lang="en-US" altLang="ko-KR" sz="1000">
              <a:solidFill>
                <a:srgbClr val="404040"/>
              </a:solidFill>
              <a:latin typeface="한컴 윤고딕 230"/>
              <a:ea typeface="한컴 윤고딕 230"/>
            </a:endParaRPr>
          </a:p>
          <a:p>
            <a:pPr latinLnBrk="1">
              <a:defRPr lang="ko-KR" altLang="en-US"/>
            </a:pP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③ 직불에 대한 정리</a:t>
            </a:r>
          </a:p>
          <a:p>
            <a:pPr latinLnBrk="1">
              <a:defRPr lang="ko-KR" altLang="en-US"/>
            </a:pP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   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차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공사미지급금	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	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(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대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) </a:t>
            </a:r>
            <a:r>
              <a:rPr lang="ko-KR" altLang="en-US" sz="2000">
                <a:solidFill>
                  <a:srgbClr val="404040"/>
                </a:solidFill>
                <a:latin typeface="한컴 윤고딕 230"/>
                <a:ea typeface="한컴 윤고딕 230"/>
              </a:rPr>
              <a:t>공사미수금         </a:t>
            </a:r>
            <a:r>
              <a:rPr lang="en-US" altLang="ko-KR" sz="2000">
                <a:solidFill>
                  <a:srgbClr val="404040"/>
                </a:solidFill>
                <a:latin typeface="한컴 윤고딕 230"/>
                <a:ea typeface="한컴 윤고딕 230"/>
              </a:rPr>
              <a:t>×××</a:t>
            </a:r>
            <a:endParaRPr lang="ko-KR" altLang="en-US" sz="2000">
              <a:solidFill>
                <a:srgbClr val="404040"/>
              </a:solidFill>
              <a:latin typeface="한컴 윤고딕 230"/>
              <a:ea typeface="한컴 윤고딕 23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185634" y="3815131"/>
            <a:ext cx="6948772" cy="2924955"/>
          </a:xfrm>
          <a:prstGeom prst="rect">
            <a:avLst/>
          </a:prstGeom>
          <a:solidFill>
            <a:schemeClr val="tx1">
              <a:lumMod val="65000"/>
              <a:lumOff val="3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anchor="t"/>
          <a:lstStyle/>
          <a:p>
            <a:pPr lvl="0">
              <a:defRPr lang="ko-KR" altLang="en-US"/>
            </a:pP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89318" y="5589240"/>
            <a:ext cx="292159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942963" y="5592934"/>
            <a:ext cx="292159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-윤명조110"/>
              </a:rPr>
              <a:t>    부가세예수금 </a:t>
            </a:r>
            <a:r>
              <a:rPr lang="en-US" altLang="ko-KR" dirty="0" smtClean="0">
                <a:latin typeface="-윤명조110"/>
              </a:rPr>
              <a:t>      x </a:t>
            </a:r>
            <a:r>
              <a:rPr lang="en-US" altLang="ko-KR" dirty="0" err="1" smtClean="0">
                <a:latin typeface="-윤명조110"/>
              </a:rPr>
              <a:t>x</a:t>
            </a:r>
            <a:r>
              <a:rPr lang="en-US" altLang="ko-KR" dirty="0" smtClean="0">
                <a:latin typeface="-윤명조110"/>
              </a:rPr>
              <a:t> </a:t>
            </a:r>
            <a:r>
              <a:rPr lang="en-US" altLang="ko-KR" dirty="0" err="1" smtClean="0">
                <a:latin typeface="-윤명조110"/>
              </a:rPr>
              <a:t>x</a:t>
            </a:r>
            <a:endParaRPr lang="ko-KR" altLang="en-US" dirty="0">
              <a:latin typeface="-윤명조110"/>
            </a:endParaRPr>
          </a:p>
        </p:txBody>
      </p:sp>
    </p:spTree>
    <p:extLst>
      <p:ext uri="{BB962C8B-B14F-4D97-AF65-F5344CB8AC3E}">
        <p14:creationId xmlns:p14="http://schemas.microsoft.com/office/powerpoint/2010/main" val="1268181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건설도급계약서의 세법상 검토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1148355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1. </a:t>
            </a:r>
            <a:r>
              <a:rPr lang="ko-KR" altLang="en-US" sz="1600" dirty="0">
                <a:solidFill>
                  <a:schemeClr val="tx2"/>
                </a:solidFill>
              </a:rPr>
              <a:t>발 주 자 </a:t>
            </a:r>
            <a:r>
              <a:rPr lang="en-US" altLang="ko-KR" sz="1600" dirty="0">
                <a:solidFill>
                  <a:schemeClr val="tx2"/>
                </a:solidFill>
              </a:rPr>
              <a:t>: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600" dirty="0" err="1"/>
              <a:t>ㅇ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도급공사명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⥤ 발주자의 조기환급</a:t>
            </a:r>
            <a:r>
              <a:rPr lang="en-US" altLang="ko-KR" sz="1600" dirty="0"/>
              <a:t>, </a:t>
            </a:r>
            <a:r>
              <a:rPr lang="ko-KR" altLang="en-US" sz="1600" dirty="0"/>
              <a:t>세금계산서의 발급의 적정성</a:t>
            </a:r>
            <a:r>
              <a:rPr lang="en-US" altLang="ko-KR" sz="1600" dirty="0"/>
              <a:t>, </a:t>
            </a:r>
            <a:r>
              <a:rPr lang="ko-KR" altLang="en-US" sz="1600" dirty="0"/>
              <a:t>시공사의 면허확인</a:t>
            </a:r>
          </a:p>
          <a:p>
            <a:pPr fontAlgn="base"/>
            <a:endParaRPr lang="en-US" altLang="ko-KR" sz="1600" dirty="0" smtClean="0"/>
          </a:p>
          <a:p>
            <a:pPr fontAlgn="base"/>
            <a:r>
              <a:rPr lang="en-US" altLang="ko-KR" sz="1600" dirty="0" smtClean="0">
                <a:solidFill>
                  <a:schemeClr val="tx2"/>
                </a:solidFill>
              </a:rPr>
              <a:t>2</a:t>
            </a:r>
            <a:r>
              <a:rPr lang="en-US" altLang="ko-KR" sz="1600" dirty="0">
                <a:solidFill>
                  <a:schemeClr val="tx2"/>
                </a:solidFill>
              </a:rPr>
              <a:t>. </a:t>
            </a:r>
            <a:r>
              <a:rPr lang="ko-KR" altLang="en-US" sz="1600" dirty="0" err="1">
                <a:solidFill>
                  <a:schemeClr val="tx2"/>
                </a:solidFill>
              </a:rPr>
              <a:t>하도급공사명</a:t>
            </a:r>
            <a:r>
              <a:rPr lang="ko-KR" altLang="en-US" sz="1600" dirty="0">
                <a:solidFill>
                  <a:schemeClr val="tx2"/>
                </a:solidFill>
              </a:rPr>
              <a:t> </a:t>
            </a:r>
            <a:r>
              <a:rPr lang="en-US" altLang="ko-KR" sz="1600" dirty="0">
                <a:solidFill>
                  <a:schemeClr val="tx2"/>
                </a:solidFill>
              </a:rPr>
              <a:t>: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600" dirty="0" err="1"/>
              <a:t>ㅇ</a:t>
            </a:r>
            <a:r>
              <a:rPr lang="ko-KR" altLang="en-US" sz="1600" dirty="0"/>
              <a:t> 하도급공사 등록업종</a:t>
            </a:r>
            <a:r>
              <a:rPr lang="en-US" altLang="ko-KR" sz="1600" dirty="0"/>
              <a:t>: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⥤ </a:t>
            </a:r>
            <a:r>
              <a:rPr lang="ko-KR" altLang="en-US" sz="1600" dirty="0" err="1"/>
              <a:t>하수급인</a:t>
            </a:r>
            <a:r>
              <a:rPr lang="ko-KR" altLang="en-US" sz="1600" dirty="0"/>
              <a:t> 면허 검토</a:t>
            </a:r>
            <a:r>
              <a:rPr lang="en-US" altLang="ko-KR" sz="1600" dirty="0"/>
              <a:t>(</a:t>
            </a:r>
            <a:r>
              <a:rPr lang="ko-KR" altLang="en-US" sz="1600" dirty="0"/>
              <a:t>국민주택 건설용역</a:t>
            </a:r>
            <a:r>
              <a:rPr lang="en-US" altLang="ko-KR" sz="1600" dirty="0"/>
              <a:t>)</a:t>
            </a:r>
            <a:endParaRPr lang="ko-KR" altLang="en-US" sz="1600" dirty="0"/>
          </a:p>
          <a:p>
            <a:pPr fontAlgn="base"/>
            <a:endParaRPr lang="ko-KR" altLang="en-US" sz="16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2813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217231"/>
              </p:ext>
            </p:extLst>
          </p:nvPr>
        </p:nvGraphicFramePr>
        <p:xfrm>
          <a:off x="683568" y="3134313"/>
          <a:ext cx="7488831" cy="1158782"/>
        </p:xfrm>
        <a:graphic>
          <a:graphicData uri="http://schemas.openxmlformats.org/drawingml/2006/table">
            <a:tbl>
              <a:tblPr/>
              <a:tblGrid>
                <a:gridCol w="2496277"/>
                <a:gridCol w="2496277"/>
                <a:gridCol w="2496277"/>
              </a:tblGrid>
              <a:tr h="5793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면허가 있는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국민주택 건설용역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793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면허가 없는 경우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매입세액불공제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08175" y="3465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77960" y="4365104"/>
            <a:ext cx="7782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● 관</a:t>
            </a:r>
            <a:r>
              <a:rPr lang="en-US" altLang="ko-KR" sz="1600" dirty="0"/>
              <a:t>/</a:t>
            </a:r>
            <a:r>
              <a:rPr lang="ko-KR" altLang="en-US" sz="1600" dirty="0" err="1"/>
              <a:t>련</a:t>
            </a:r>
            <a:r>
              <a:rPr lang="en-US" altLang="ko-KR" sz="1600" dirty="0"/>
              <a:t>/</a:t>
            </a:r>
            <a:r>
              <a:rPr lang="ko-KR" altLang="en-US" sz="1600" dirty="0"/>
              <a:t>법</a:t>
            </a:r>
            <a:r>
              <a:rPr lang="en-US" altLang="ko-KR" sz="1600" dirty="0"/>
              <a:t>/</a:t>
            </a:r>
            <a:r>
              <a:rPr lang="ko-KR" altLang="en-US" sz="1600" dirty="0" err="1"/>
              <a:t>령</a:t>
            </a:r>
            <a:endParaRPr lang="ko-KR" altLang="en-US" sz="1600" dirty="0"/>
          </a:p>
          <a:p>
            <a:pPr fontAlgn="base"/>
            <a:r>
              <a:rPr lang="en-US" altLang="ko-KR" sz="1600" dirty="0"/>
              <a:t>· </a:t>
            </a:r>
            <a:r>
              <a:rPr lang="ko-KR" altLang="en-US" sz="1600" dirty="0"/>
              <a:t>조세특례제한법시행령 제</a:t>
            </a:r>
            <a:r>
              <a:rPr lang="en-US" altLang="ko-KR" sz="1600" dirty="0"/>
              <a:t>106</a:t>
            </a:r>
            <a:r>
              <a:rPr lang="ko-KR" altLang="en-US" sz="1600" dirty="0"/>
              <a:t>조</a:t>
            </a:r>
            <a:r>
              <a:rPr lang="en-US" altLang="ko-KR" sz="1600" dirty="0"/>
              <a:t>【</a:t>
            </a:r>
            <a:r>
              <a:rPr lang="ko-KR" altLang="en-US" sz="1600" dirty="0"/>
              <a:t>부가가치세 면제 등</a:t>
            </a:r>
            <a:r>
              <a:rPr lang="en-US" altLang="ko-KR" sz="1600" dirty="0"/>
              <a:t>】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④ 법 제</a:t>
            </a:r>
            <a:r>
              <a:rPr lang="en-US" altLang="ko-KR" sz="1600" dirty="0"/>
              <a:t>106</a:t>
            </a:r>
            <a:r>
              <a:rPr lang="ko-KR" altLang="en-US" sz="1600" dirty="0"/>
              <a:t>조제</a:t>
            </a:r>
            <a:r>
              <a:rPr lang="en-US" altLang="ko-KR" sz="1600" dirty="0"/>
              <a:t>1</a:t>
            </a:r>
            <a:r>
              <a:rPr lang="ko-KR" altLang="en-US" sz="1600" dirty="0" err="1"/>
              <a:t>항제</a:t>
            </a:r>
            <a:r>
              <a:rPr lang="en-US" altLang="ko-KR" sz="1600" dirty="0"/>
              <a:t>4</a:t>
            </a:r>
            <a:r>
              <a:rPr lang="ko-KR" altLang="en-US" sz="1600" dirty="0" err="1"/>
              <a:t>호에서</a:t>
            </a:r>
            <a:r>
              <a:rPr lang="ko-KR" altLang="en-US" sz="1600" dirty="0"/>
              <a:t> “대통령령으로 정하는 </a:t>
            </a:r>
            <a:r>
              <a:rPr lang="ko-KR" altLang="en-US" sz="1600" u="sng" dirty="0">
                <a:solidFill>
                  <a:srgbClr val="002060"/>
                </a:solidFill>
              </a:rPr>
              <a:t>국민주택 및 그 주택의 건설용역”</a:t>
            </a:r>
            <a:r>
              <a:rPr lang="ko-KR" altLang="en-US" sz="1600" dirty="0"/>
              <a:t>이란 다음 각 호의 것을 말한다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	</a:t>
            </a:r>
            <a:r>
              <a:rPr lang="en-US" altLang="ko-KR" sz="1600" dirty="0"/>
              <a:t>1. </a:t>
            </a:r>
            <a:r>
              <a:rPr lang="ko-KR" altLang="en-US" sz="1600" dirty="0"/>
              <a:t>제</a:t>
            </a:r>
            <a:r>
              <a:rPr lang="en-US" altLang="ko-KR" sz="1600" dirty="0"/>
              <a:t>51</a:t>
            </a:r>
            <a:r>
              <a:rPr lang="ko-KR" altLang="en-US" sz="1600" dirty="0"/>
              <a:t>조의</a:t>
            </a:r>
            <a:r>
              <a:rPr lang="en-US" altLang="ko-KR" sz="1600" dirty="0"/>
              <a:t>2</a:t>
            </a:r>
            <a:r>
              <a:rPr lang="ko-KR" altLang="en-US" sz="1600" dirty="0"/>
              <a:t>제</a:t>
            </a:r>
            <a:r>
              <a:rPr lang="en-US" altLang="ko-KR" sz="1600" dirty="0"/>
              <a:t>3</a:t>
            </a:r>
            <a:r>
              <a:rPr lang="ko-KR" altLang="en-US" sz="1600" dirty="0"/>
              <a:t>항에 규정된 규모 이하의 주택</a:t>
            </a:r>
          </a:p>
          <a:p>
            <a:pPr fontAlgn="base"/>
            <a:r>
              <a:rPr lang="ko-KR" altLang="en-US" sz="1600" dirty="0"/>
              <a:t>	</a:t>
            </a:r>
            <a:r>
              <a:rPr lang="en-US" altLang="ko-KR" sz="1600" dirty="0"/>
              <a:t>2. </a:t>
            </a:r>
            <a:r>
              <a:rPr lang="ko-KR" altLang="en-US" sz="1600" dirty="0"/>
              <a:t>제</a:t>
            </a:r>
            <a:r>
              <a:rPr lang="en-US" altLang="ko-KR" sz="1600" dirty="0"/>
              <a:t>1</a:t>
            </a:r>
            <a:r>
              <a:rPr lang="ko-KR" altLang="en-US" sz="1600" dirty="0"/>
              <a:t>호의 규정에 의한 주택의 건설용역으로서 </a:t>
            </a:r>
            <a:r>
              <a:rPr lang="en-US" altLang="ko-KR" sz="1600" u="sng" dirty="0"/>
              <a:t>｢</a:t>
            </a:r>
            <a:r>
              <a:rPr lang="ko-KR" altLang="en-US" sz="1600" u="sng" dirty="0"/>
              <a:t>건설산업기본법</a:t>
            </a:r>
            <a:r>
              <a:rPr lang="en-US" altLang="ko-KR" sz="1600" u="sng" dirty="0"/>
              <a:t>｣․｢</a:t>
            </a:r>
            <a:r>
              <a:rPr lang="ko-KR" altLang="en-US" sz="1600" u="sng" dirty="0"/>
              <a:t>전기공사업법</a:t>
            </a:r>
            <a:r>
              <a:rPr lang="en-US" altLang="ko-KR" sz="1600" u="sng" dirty="0"/>
              <a:t>｣․｢</a:t>
            </a:r>
            <a:r>
              <a:rPr lang="ko-KR" altLang="en-US" sz="1600" u="sng" dirty="0" err="1"/>
              <a:t>소방법</a:t>
            </a:r>
            <a:r>
              <a:rPr lang="en-US" altLang="ko-KR" sz="1600" u="sng" dirty="0"/>
              <a:t>｣․｢</a:t>
            </a:r>
            <a:r>
              <a:rPr lang="ko-KR" altLang="en-US" sz="1600" u="sng" dirty="0"/>
              <a:t>정보통신공사업법</a:t>
            </a:r>
            <a:r>
              <a:rPr lang="en-US" altLang="ko-KR" sz="1600" u="sng" dirty="0"/>
              <a:t>｣․｢</a:t>
            </a:r>
            <a:r>
              <a:rPr lang="ko-KR" altLang="en-US" sz="1600" u="sng" dirty="0" err="1"/>
              <a:t>주택법</a:t>
            </a:r>
            <a:r>
              <a:rPr lang="en-US" altLang="ko-KR" sz="1600" u="sng" dirty="0"/>
              <a:t>｣․｢</a:t>
            </a:r>
            <a:r>
              <a:rPr lang="ko-KR" altLang="en-US" sz="1600" u="sng" dirty="0"/>
              <a:t>하수도법</a:t>
            </a:r>
            <a:r>
              <a:rPr lang="en-US" altLang="ko-KR" sz="1600" u="sng" dirty="0"/>
              <a:t>｣ </a:t>
            </a:r>
            <a:r>
              <a:rPr lang="ko-KR" altLang="en-US" sz="1600" u="sng" dirty="0"/>
              <a:t>및 </a:t>
            </a:r>
            <a:r>
              <a:rPr lang="en-US" altLang="ko-KR" sz="1600" u="sng" dirty="0"/>
              <a:t>｢</a:t>
            </a:r>
            <a:r>
              <a:rPr lang="ko-KR" altLang="en-US" sz="1600" u="sng" dirty="0"/>
              <a:t>가축분뇨의 관리 및 이용에 관한 법률</a:t>
            </a:r>
            <a:r>
              <a:rPr lang="en-US" altLang="ko-KR" sz="1600" u="sng" dirty="0"/>
              <a:t>｣</a:t>
            </a:r>
            <a:r>
              <a:rPr lang="ko-KR" altLang="en-US" sz="1600" u="sng" dirty="0"/>
              <a:t>에 의하여 </a:t>
            </a:r>
            <a:r>
              <a:rPr lang="ko-KR" altLang="en-US" sz="1600" u="sng" dirty="0">
                <a:solidFill>
                  <a:schemeClr val="tx2"/>
                </a:solidFill>
              </a:rPr>
              <a:t>등록을 한 자가 </a:t>
            </a:r>
            <a:r>
              <a:rPr lang="ko-KR" altLang="en-US" sz="1600" u="sng" dirty="0"/>
              <a:t>공급하는 것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7315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118247" y="298393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rgbClr val="404040"/>
                </a:solidFill>
                <a:latin typeface="+mn-ea"/>
              </a:rPr>
              <a:t>건설도급계약서의 세법상 검토</a:t>
            </a:r>
            <a:endParaRPr lang="ko-KR" altLang="en-US" sz="3200" b="1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8" name="제목 2"/>
          <p:cNvSpPr txBox="1">
            <a:spLocks/>
          </p:cNvSpPr>
          <p:nvPr/>
        </p:nvSpPr>
        <p:spPr bwMode="auto">
          <a:xfrm>
            <a:off x="515000" y="1288960"/>
            <a:ext cx="8424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fontAlgn="base"/>
            <a:r>
              <a:rPr lang="en-US" altLang="ko-KR" dirty="0">
                <a:solidFill>
                  <a:schemeClr val="tx2"/>
                </a:solidFill>
                <a:latin typeface="+mn-ea"/>
                <a:ea typeface="+mn-ea"/>
              </a:rPr>
              <a:t>3. </a:t>
            </a:r>
            <a:r>
              <a:rPr lang="ko-KR" altLang="en-US" dirty="0">
                <a:solidFill>
                  <a:schemeClr val="tx2"/>
                </a:solidFill>
                <a:latin typeface="+mn-ea"/>
                <a:ea typeface="+mn-ea"/>
              </a:rPr>
              <a:t>공 사 장 소 </a:t>
            </a:r>
            <a:r>
              <a:rPr lang="en-US" altLang="ko-KR" dirty="0">
                <a:solidFill>
                  <a:schemeClr val="tx2"/>
                </a:solidFill>
                <a:latin typeface="+mn-ea"/>
                <a:ea typeface="+mn-ea"/>
              </a:rPr>
              <a:t>:</a:t>
            </a:r>
            <a:endParaRPr lang="ko-KR" altLang="en-US" dirty="0">
              <a:solidFill>
                <a:schemeClr val="tx2"/>
              </a:solidFill>
              <a:latin typeface="+mn-ea"/>
              <a:ea typeface="+mn-ea"/>
            </a:endParaRPr>
          </a:p>
          <a:p>
            <a:pPr fontAlgn="base"/>
            <a:r>
              <a:rPr lang="ko-KR" altLang="en-US" dirty="0">
                <a:latin typeface="+mn-ea"/>
                <a:ea typeface="+mn-ea"/>
              </a:rPr>
              <a:t>● 건설업의 사업장 </a:t>
            </a:r>
            <a:r>
              <a:rPr lang="en-US" altLang="ko-KR" dirty="0">
                <a:latin typeface="+mn-ea"/>
                <a:ea typeface="+mn-ea"/>
              </a:rPr>
              <a:t>: </a:t>
            </a:r>
            <a:r>
              <a:rPr lang="ko-KR" altLang="en-US" dirty="0">
                <a:latin typeface="+mn-ea"/>
                <a:ea typeface="+mn-ea"/>
              </a:rPr>
              <a:t>법인등기부상의 소재지</a:t>
            </a:r>
          </a:p>
          <a:p>
            <a:pPr fontAlgn="base"/>
            <a:r>
              <a:rPr lang="ko-KR" altLang="en-US" dirty="0">
                <a:latin typeface="+mn-ea"/>
                <a:ea typeface="+mn-ea"/>
              </a:rPr>
              <a:t>대물변제 받은 부동산</a:t>
            </a:r>
            <a:r>
              <a:rPr lang="en-US" altLang="ko-KR" dirty="0">
                <a:latin typeface="+mn-ea"/>
                <a:ea typeface="+mn-ea"/>
              </a:rPr>
              <a:t>(</a:t>
            </a:r>
            <a:r>
              <a:rPr lang="ko-KR" altLang="en-US" dirty="0">
                <a:latin typeface="+mn-ea"/>
                <a:ea typeface="+mn-ea"/>
              </a:rPr>
              <a:t>임대업</a:t>
            </a:r>
            <a:r>
              <a:rPr lang="en-US" altLang="ko-KR" dirty="0">
                <a:latin typeface="+mn-ea"/>
                <a:ea typeface="+mn-ea"/>
              </a:rPr>
              <a:t>)</a:t>
            </a:r>
            <a:r>
              <a:rPr lang="ko-KR" altLang="en-US" dirty="0">
                <a:latin typeface="+mn-ea"/>
                <a:ea typeface="+mn-ea"/>
              </a:rPr>
              <a:t>의 사업장 </a:t>
            </a:r>
            <a:r>
              <a:rPr lang="en-US" altLang="ko-KR" dirty="0">
                <a:latin typeface="+mn-ea"/>
                <a:ea typeface="+mn-ea"/>
              </a:rPr>
              <a:t>: </a:t>
            </a:r>
            <a:r>
              <a:rPr lang="ko-KR" altLang="en-US" dirty="0">
                <a:latin typeface="+mn-ea"/>
                <a:ea typeface="+mn-ea"/>
              </a:rPr>
              <a:t>부동산등기부상의 소재지</a:t>
            </a:r>
          </a:p>
          <a:p>
            <a:pPr latinLnBrk="1">
              <a:buFontTx/>
              <a:buChar char="•"/>
              <a:defRPr/>
            </a:pP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95513" y="2908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43151"/>
              </p:ext>
            </p:extLst>
          </p:nvPr>
        </p:nvGraphicFramePr>
        <p:xfrm>
          <a:off x="611560" y="2282651"/>
          <a:ext cx="7399764" cy="1146349"/>
        </p:xfrm>
        <a:graphic>
          <a:graphicData uri="http://schemas.openxmlformats.org/drawingml/2006/table">
            <a:tbl>
              <a:tblPr/>
              <a:tblGrid>
                <a:gridCol w="7399764"/>
              </a:tblGrid>
              <a:tr h="1146349"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❑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TNC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건설은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)MH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개발에 상가를 건설해주고 상가를 대물변제 받아 부동산임대업을 영위하고 있으며 매월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말일자에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임차인에게 세금계산서를 본점에서 세금계산서를 발행하고 있다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4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⥤ 사실과 다른 세금계산서로 공급가액의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1%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가산세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부과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임차인 </a:t>
                      </a:r>
                      <a:r>
                        <a:rPr lang="ko-KR" alt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매입세액불공제</a:t>
                      </a:r>
                      <a:endParaRPr lang="ko-KR" altLang="en-US" sz="14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514154" y="3484459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dirty="0"/>
              <a:t>● </a:t>
            </a:r>
            <a:r>
              <a:rPr lang="en-US" altLang="ko-KR" dirty="0" err="1"/>
              <a:t>현장의</a:t>
            </a:r>
            <a:r>
              <a:rPr lang="en-US" altLang="ko-KR" dirty="0"/>
              <a:t> </a:t>
            </a:r>
            <a:r>
              <a:rPr lang="en-US" altLang="ko-KR" dirty="0" err="1"/>
              <a:t>구분</a:t>
            </a:r>
            <a:endParaRPr lang="en-US" altLang="ko-KR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33851"/>
              </p:ext>
            </p:extLst>
          </p:nvPr>
        </p:nvGraphicFramePr>
        <p:xfrm>
          <a:off x="635756" y="3933057"/>
          <a:ext cx="7344818" cy="1518111"/>
        </p:xfrm>
        <a:graphic>
          <a:graphicData uri="http://schemas.openxmlformats.org/drawingml/2006/table">
            <a:tbl>
              <a:tblPr/>
              <a:tblGrid>
                <a:gridCol w="961871"/>
                <a:gridCol w="4132861"/>
                <a:gridCol w="2250086"/>
              </a:tblGrid>
              <a:tr h="38186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과세현장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발급 및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매입세액공제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불공제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86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면세현장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 발급 및 세금계산서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매입세액불공제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09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겸업현장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계산서발급 및 세금계산서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과세표준 및 매입세액안분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552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본 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세금계산서 수취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공통매입세액 안분계산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08175" y="3160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14154" y="5229200"/>
            <a:ext cx="7588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● 지방세법상의 사업장</a:t>
            </a:r>
          </a:p>
          <a:p>
            <a:pPr fontAlgn="base"/>
            <a:r>
              <a:rPr lang="en-US" altLang="ko-KR" dirty="0"/>
              <a:t>· </a:t>
            </a:r>
            <a:r>
              <a:rPr lang="ko-KR" altLang="en-US" dirty="0"/>
              <a:t>인적 설비 또는 물적 설비를 갖추고 사업 또는 사무가 이루어지는 장소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397070"/>
              </p:ext>
            </p:extLst>
          </p:nvPr>
        </p:nvGraphicFramePr>
        <p:xfrm>
          <a:off x="611560" y="6100285"/>
          <a:ext cx="7416824" cy="497067"/>
        </p:xfrm>
        <a:graphic>
          <a:graphicData uri="http://schemas.openxmlformats.org/drawingml/2006/table">
            <a:tbl>
              <a:tblPr/>
              <a:tblGrid>
                <a:gridCol w="1471626"/>
                <a:gridCol w="2822502"/>
                <a:gridCol w="3122696"/>
              </a:tblGrid>
              <a:tr h="497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법인지방소득세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종업원수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건물연면적으로 안분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각 사업연도 종료일 현재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07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건설도급계약서의 세법상 검토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2813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79612" y="1305342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dirty="0">
                <a:solidFill>
                  <a:schemeClr val="tx2"/>
                </a:solidFill>
              </a:rPr>
              <a:t>4. </a:t>
            </a:r>
            <a:r>
              <a:rPr lang="ko-KR" altLang="en-US" dirty="0">
                <a:solidFill>
                  <a:schemeClr val="tx2"/>
                </a:solidFill>
              </a:rPr>
              <a:t>공 사 기 간 </a:t>
            </a:r>
            <a:r>
              <a:rPr lang="en-US" altLang="ko-KR" dirty="0">
                <a:solidFill>
                  <a:schemeClr val="tx2"/>
                </a:solidFill>
              </a:rPr>
              <a:t>: </a:t>
            </a:r>
            <a:r>
              <a:rPr lang="ko-KR" altLang="en-US" dirty="0">
                <a:solidFill>
                  <a:schemeClr val="tx2"/>
                </a:solidFill>
              </a:rPr>
              <a:t>착공 </a:t>
            </a:r>
            <a:r>
              <a:rPr lang="ko-KR" altLang="en-US" dirty="0" smtClean="0">
                <a:solidFill>
                  <a:schemeClr val="tx2"/>
                </a:solidFill>
              </a:rPr>
              <a:t> 년  </a:t>
            </a:r>
            <a:r>
              <a:rPr lang="ko-KR" altLang="en-US" dirty="0">
                <a:solidFill>
                  <a:schemeClr val="tx2"/>
                </a:solidFill>
              </a:rPr>
              <a:t>월 </a:t>
            </a:r>
            <a:r>
              <a:rPr lang="ko-KR" altLang="en-US" dirty="0" smtClean="0">
                <a:solidFill>
                  <a:schemeClr val="tx2"/>
                </a:solidFill>
              </a:rPr>
              <a:t> 일</a:t>
            </a:r>
            <a:endParaRPr lang="ko-KR" altLang="en-US" dirty="0">
              <a:solidFill>
                <a:schemeClr val="tx2"/>
              </a:solidFill>
            </a:endParaRPr>
          </a:p>
          <a:p>
            <a:pPr fontAlgn="base"/>
            <a:r>
              <a:rPr lang="ko-KR" altLang="en-US" dirty="0" smtClean="0">
                <a:solidFill>
                  <a:schemeClr val="tx2"/>
                </a:solidFill>
              </a:rPr>
              <a:t>                    준공  년  월  일</a:t>
            </a:r>
            <a:endParaRPr lang="ko-KR" altLang="en-US" dirty="0">
              <a:solidFill>
                <a:schemeClr val="tx2"/>
              </a:solidFill>
            </a:endParaRPr>
          </a:p>
          <a:p>
            <a:pPr fontAlgn="base"/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863303" y="2551365"/>
            <a:ext cx="3794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dirty="0"/>
              <a:t>● </a:t>
            </a:r>
            <a:r>
              <a:rPr lang="en-US" altLang="ko-KR" dirty="0" err="1" smtClean="0"/>
              <a:t>수입금액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인식</a:t>
            </a:r>
            <a:r>
              <a:rPr lang="en-US" altLang="ko-KR" dirty="0"/>
              <a:t>· </a:t>
            </a:r>
            <a:r>
              <a:rPr lang="en-US" altLang="ko-KR" dirty="0" err="1"/>
              <a:t>세금계산서</a:t>
            </a:r>
            <a:r>
              <a:rPr lang="en-US" altLang="ko-KR" dirty="0"/>
              <a:t> </a:t>
            </a:r>
            <a:r>
              <a:rPr lang="en-US" altLang="ko-KR" dirty="0" err="1"/>
              <a:t>발급</a:t>
            </a:r>
            <a:endParaRPr lang="en-US" altLang="ko-KR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200675"/>
              </p:ext>
            </p:extLst>
          </p:nvPr>
        </p:nvGraphicFramePr>
        <p:xfrm>
          <a:off x="899591" y="2979028"/>
          <a:ext cx="7632849" cy="2788068"/>
        </p:xfrm>
        <a:graphic>
          <a:graphicData uri="http://schemas.openxmlformats.org/drawingml/2006/table">
            <a:tbl>
              <a:tblPr/>
              <a:tblGrid>
                <a:gridCol w="1097813"/>
                <a:gridCol w="1710500"/>
                <a:gridCol w="4824536"/>
              </a:tblGrid>
              <a:tr h="62979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공사기간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수익의 인식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과세표준의 산정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53179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법인세법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미만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인도기준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미성공사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중소기업은 진행기준 선택가능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6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 이상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진행기준 의무적용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7644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부가세법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 미만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공사완료일에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세금계산서 발급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3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 이상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중간지급조건부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계약금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중도금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잔금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약정일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39775" y="30252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73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5" name="직사각형 1"/>
          <p:cNvSpPr>
            <a:spLocks noChangeArrowheads="1"/>
          </p:cNvSpPr>
          <p:nvPr/>
        </p:nvSpPr>
        <p:spPr bwMode="auto">
          <a:xfrm>
            <a:off x="525463" y="1216025"/>
            <a:ext cx="1144905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/>
            <a:r>
              <a:rPr lang="ko-KR" altLang="en-US" sz="1400" dirty="0">
                <a:solidFill>
                  <a:schemeClr val="tx2"/>
                </a:solidFill>
              </a:rPr>
              <a:t>계 약 금 액 </a:t>
            </a:r>
            <a:r>
              <a:rPr lang="en-US" altLang="ko-KR" sz="1400" dirty="0">
                <a:solidFill>
                  <a:schemeClr val="tx2"/>
                </a:solidFill>
              </a:rPr>
              <a:t>: </a:t>
            </a:r>
            <a:r>
              <a:rPr lang="ko-KR" altLang="en-US" sz="1400" dirty="0">
                <a:solidFill>
                  <a:schemeClr val="tx2"/>
                </a:solidFill>
              </a:rPr>
              <a:t>일금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원정 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 smtClean="0">
                <a:solidFill>
                  <a:schemeClr val="tx2"/>
                </a:solidFill>
              </a:rPr>
              <a:t>￦                  </a:t>
            </a:r>
            <a:r>
              <a:rPr lang="en-US" altLang="ko-KR" sz="1400" dirty="0" smtClean="0">
                <a:solidFill>
                  <a:schemeClr val="tx2"/>
                </a:solidFill>
              </a:rPr>
              <a:t>)</a:t>
            </a:r>
            <a:endParaRPr lang="en-US" altLang="ko-KR" sz="14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400" dirty="0" err="1">
                <a:solidFill>
                  <a:schemeClr val="tx2"/>
                </a:solidFill>
              </a:rPr>
              <a:t>ㅇ공급가액</a:t>
            </a:r>
            <a:r>
              <a:rPr lang="ko-KR" altLang="en-US" sz="1400" dirty="0">
                <a:solidFill>
                  <a:schemeClr val="tx2"/>
                </a:solidFill>
              </a:rPr>
              <a:t> </a:t>
            </a:r>
            <a:r>
              <a:rPr lang="en-US" altLang="ko-KR" sz="1400" dirty="0">
                <a:solidFill>
                  <a:schemeClr val="tx2"/>
                </a:solidFill>
              </a:rPr>
              <a:t>: </a:t>
            </a:r>
            <a:r>
              <a:rPr lang="ko-KR" altLang="en-US" sz="1400" dirty="0">
                <a:solidFill>
                  <a:schemeClr val="tx2"/>
                </a:solidFill>
              </a:rPr>
              <a:t>일금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원정 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>
                <a:solidFill>
                  <a:schemeClr val="tx2"/>
                </a:solidFill>
              </a:rPr>
              <a:t>￦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      </a:t>
            </a:r>
            <a:r>
              <a:rPr lang="en-US" altLang="ko-KR" sz="1400" dirty="0" smtClean="0">
                <a:solidFill>
                  <a:schemeClr val="tx2"/>
                </a:solidFill>
              </a:rPr>
              <a:t>)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2"/>
                </a:solidFill>
              </a:rPr>
              <a:t>      </a:t>
            </a:r>
            <a:r>
              <a:rPr lang="ko-KR" altLang="en-US" sz="1400" dirty="0" err="1" smtClean="0">
                <a:solidFill>
                  <a:schemeClr val="tx2"/>
                </a:solidFill>
              </a:rPr>
              <a:t>노무비</a:t>
            </a:r>
            <a:r>
              <a:rPr lang="ko-KR" altLang="en-US" sz="1400" dirty="0" smtClean="0">
                <a:solidFill>
                  <a:schemeClr val="tx2"/>
                </a:solidFill>
              </a:rPr>
              <a:t> </a:t>
            </a:r>
            <a:r>
              <a:rPr lang="en-US" altLang="ko-KR" sz="1400" dirty="0">
                <a:solidFill>
                  <a:schemeClr val="tx2"/>
                </a:solidFill>
              </a:rPr>
              <a:t>: </a:t>
            </a:r>
            <a:r>
              <a:rPr lang="ko-KR" altLang="en-US" sz="1400" dirty="0">
                <a:solidFill>
                  <a:schemeClr val="tx2"/>
                </a:solidFill>
              </a:rPr>
              <a:t>일금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원정 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 smtClean="0">
                <a:solidFill>
                  <a:schemeClr val="tx2"/>
                </a:solidFill>
              </a:rPr>
              <a:t>￦                  </a:t>
            </a:r>
            <a:r>
              <a:rPr lang="en-US" altLang="ko-KR" sz="1400" dirty="0">
                <a:solidFill>
                  <a:schemeClr val="tx2"/>
                </a:solidFill>
              </a:rPr>
              <a:t>)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200" dirty="0">
                <a:solidFill>
                  <a:schemeClr val="tx2"/>
                </a:solidFill>
              </a:rPr>
              <a:t>* 건설산업기본법 시행령 제</a:t>
            </a:r>
            <a:r>
              <a:rPr lang="en-US" altLang="ko-KR" sz="1200" dirty="0">
                <a:solidFill>
                  <a:schemeClr val="tx2"/>
                </a:solidFill>
              </a:rPr>
              <a:t>84</a:t>
            </a:r>
            <a:r>
              <a:rPr lang="ko-KR" altLang="en-US" sz="1200" dirty="0">
                <a:solidFill>
                  <a:schemeClr val="tx2"/>
                </a:solidFill>
              </a:rPr>
              <a:t>조 규정에 의한 </a:t>
            </a:r>
            <a:r>
              <a:rPr lang="ko-KR" altLang="en-US" sz="1200" dirty="0" err="1">
                <a:solidFill>
                  <a:schemeClr val="tx2"/>
                </a:solidFill>
              </a:rPr>
              <a:t>노무</a:t>
            </a:r>
            <a:r>
              <a:rPr lang="ko-KR" altLang="en-US" sz="1400" dirty="0" err="1">
                <a:solidFill>
                  <a:schemeClr val="tx2"/>
                </a:solidFill>
              </a:rPr>
              <a:t>비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endParaRPr lang="en-US" altLang="ko-KR" sz="1400" dirty="0" smtClean="0">
              <a:solidFill>
                <a:schemeClr val="tx2"/>
              </a:solidFill>
            </a:endParaRPr>
          </a:p>
          <a:p>
            <a:pPr fontAlgn="base"/>
            <a:r>
              <a:rPr lang="ko-KR" altLang="en-US" sz="1400" dirty="0" err="1" smtClean="0">
                <a:solidFill>
                  <a:schemeClr val="tx2"/>
                </a:solidFill>
              </a:rPr>
              <a:t>ㅇ</a:t>
            </a:r>
            <a:r>
              <a:rPr lang="ko-KR" altLang="en-US" sz="1400" dirty="0" smtClean="0">
                <a:solidFill>
                  <a:schemeClr val="tx2"/>
                </a:solidFill>
              </a:rPr>
              <a:t> </a:t>
            </a:r>
            <a:r>
              <a:rPr lang="ko-KR" altLang="en-US" sz="1400" dirty="0">
                <a:solidFill>
                  <a:schemeClr val="tx2"/>
                </a:solidFill>
              </a:rPr>
              <a:t>부가가치세 </a:t>
            </a:r>
            <a:r>
              <a:rPr lang="en-US" altLang="ko-KR" sz="1400" dirty="0">
                <a:solidFill>
                  <a:schemeClr val="tx2"/>
                </a:solidFill>
              </a:rPr>
              <a:t>: </a:t>
            </a:r>
            <a:r>
              <a:rPr lang="ko-KR" altLang="en-US" sz="1400" dirty="0">
                <a:solidFill>
                  <a:schemeClr val="tx2"/>
                </a:solidFill>
              </a:rPr>
              <a:t>일금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원정 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>
                <a:solidFill>
                  <a:schemeClr val="tx2"/>
                </a:solidFill>
              </a:rPr>
              <a:t>￦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      </a:t>
            </a:r>
            <a:r>
              <a:rPr lang="en-US" altLang="ko-KR" sz="1400" dirty="0" smtClean="0">
                <a:solidFill>
                  <a:schemeClr val="tx2"/>
                </a:solidFill>
              </a:rPr>
              <a:t>)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endParaRPr lang="en-US" altLang="ko-KR" sz="1400" dirty="0" smtClean="0">
              <a:solidFill>
                <a:schemeClr val="tx2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2"/>
                </a:solidFill>
              </a:rPr>
              <a:t>※ </a:t>
            </a:r>
            <a:r>
              <a:rPr lang="ko-KR" altLang="en-US" sz="1400" dirty="0">
                <a:solidFill>
                  <a:schemeClr val="tx2"/>
                </a:solidFill>
              </a:rPr>
              <a:t>변경 전 계약금액 </a:t>
            </a:r>
            <a:r>
              <a:rPr lang="en-US" altLang="ko-KR" sz="1400" dirty="0">
                <a:solidFill>
                  <a:schemeClr val="tx2"/>
                </a:solidFill>
              </a:rPr>
              <a:t>: </a:t>
            </a:r>
            <a:r>
              <a:rPr lang="ko-KR" altLang="en-US" sz="1400" dirty="0" smtClean="0">
                <a:solidFill>
                  <a:schemeClr val="tx2"/>
                </a:solidFill>
              </a:rPr>
              <a:t>일금   </a:t>
            </a:r>
            <a:r>
              <a:rPr lang="ko-KR" altLang="en-US" sz="1400" dirty="0">
                <a:solidFill>
                  <a:schemeClr val="tx2"/>
                </a:solidFill>
              </a:rPr>
              <a:t>원정 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>
                <a:solidFill>
                  <a:schemeClr val="tx2"/>
                </a:solidFill>
              </a:rPr>
              <a:t>￦ </a:t>
            </a:r>
            <a:r>
              <a:rPr lang="ko-KR" altLang="en-US" sz="1400" dirty="0" smtClean="0">
                <a:solidFill>
                  <a:schemeClr val="tx2"/>
                </a:solidFill>
              </a:rPr>
              <a:t>               </a:t>
            </a:r>
            <a:r>
              <a:rPr lang="en-US" altLang="ko-KR" sz="1400" dirty="0" smtClean="0">
                <a:solidFill>
                  <a:schemeClr val="tx2"/>
                </a:solidFill>
              </a:rPr>
              <a:t>)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endParaRPr lang="en-US" altLang="ko-KR" sz="1400" dirty="0" smtClean="0">
              <a:solidFill>
                <a:srgbClr val="00B0F0"/>
              </a:solidFill>
            </a:endParaRPr>
          </a:p>
          <a:p>
            <a:pPr fontAlgn="base"/>
            <a:r>
              <a:rPr lang="ko-KR" altLang="en-US" sz="1400" dirty="0" smtClean="0"/>
              <a:t>● </a:t>
            </a:r>
            <a:r>
              <a:rPr lang="ko-KR" altLang="en-US" sz="1400" dirty="0"/>
              <a:t>겸업현장의 과세표준 </a:t>
            </a:r>
            <a:r>
              <a:rPr lang="ko-KR" altLang="en-US" sz="1400" dirty="0" smtClean="0"/>
              <a:t>안분방법</a:t>
            </a:r>
            <a:endParaRPr lang="en-US" altLang="ko-KR" sz="1400" dirty="0" smtClean="0"/>
          </a:p>
          <a:p>
            <a:pPr fontAlgn="base"/>
            <a:endParaRPr lang="ko-KR" altLang="en-US" sz="1400" dirty="0"/>
          </a:p>
          <a:p>
            <a:pPr fontAlgn="base"/>
            <a:r>
              <a:rPr lang="en-US" altLang="ko-KR" sz="1400" dirty="0"/>
              <a:t>· </a:t>
            </a:r>
            <a:r>
              <a:rPr lang="ko-KR" altLang="en-US" sz="1400" dirty="0"/>
              <a:t>공급가액과 면세수입금액을 면적비율로 안분계산</a:t>
            </a:r>
          </a:p>
          <a:p>
            <a:pPr latinLnBrk="1"/>
            <a:endParaRPr lang="ko-KR" altLang="en-US" sz="1400" dirty="0">
              <a:solidFill>
                <a:srgbClr val="404040"/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9612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건설도급계약서의 세법상 검토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309813" y="3443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한쪽 모서리가 잘린 사각형 8"/>
          <p:cNvSpPr/>
          <p:nvPr/>
        </p:nvSpPr>
        <p:spPr>
          <a:xfrm>
            <a:off x="556488" y="3807114"/>
            <a:ext cx="7831936" cy="3069480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683568" y="3789041"/>
            <a:ext cx="7488832" cy="2942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200" dirty="0"/>
              <a:t>T&amp;C </a:t>
            </a:r>
            <a:r>
              <a:rPr lang="ko-KR" altLang="en-US" sz="1200" dirty="0"/>
              <a:t>건설은 다음과 같이 발주와 도급계약을 체결하였다</a:t>
            </a:r>
            <a:r>
              <a:rPr lang="en-US" altLang="ko-KR" sz="1200" dirty="0"/>
              <a:t>. </a:t>
            </a:r>
            <a:r>
              <a:rPr lang="ko-KR" altLang="en-US" sz="1200" dirty="0"/>
              <a:t>도급금액은 </a:t>
            </a:r>
            <a:r>
              <a:rPr lang="en-US" altLang="ko-KR" sz="1200" dirty="0"/>
              <a:t>10</a:t>
            </a:r>
            <a:r>
              <a:rPr lang="ko-KR" altLang="en-US" sz="1200" dirty="0" err="1"/>
              <a:t>억원이며</a:t>
            </a:r>
            <a:r>
              <a:rPr lang="ko-KR" altLang="en-US" sz="1200" dirty="0"/>
              <a:t> 근린생활시설은 </a:t>
            </a:r>
            <a:r>
              <a:rPr lang="en-US" altLang="ko-KR" sz="1200" dirty="0"/>
              <a:t>30%, </a:t>
            </a:r>
          </a:p>
          <a:p>
            <a:pPr fontAlgn="base"/>
            <a:r>
              <a:rPr lang="ko-KR" altLang="en-US" sz="1200" dirty="0"/>
              <a:t>도시형생활주택은 </a:t>
            </a:r>
            <a:r>
              <a:rPr lang="en-US" altLang="ko-KR" sz="1200" dirty="0"/>
              <a:t>70%</a:t>
            </a:r>
            <a:r>
              <a:rPr lang="ko-KR" altLang="en-US" sz="1200" dirty="0"/>
              <a:t>이며 도급금액에는 부가가치세가 포함된 금액이다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fontAlgn="base"/>
            <a:r>
              <a:rPr lang="ko-KR" altLang="en-US" sz="1200" dirty="0"/>
              <a:t>과세와 면세 공급가액을 </a:t>
            </a:r>
            <a:r>
              <a:rPr lang="ko-KR" altLang="en-US" sz="1200" dirty="0" smtClean="0"/>
              <a:t>산출하라</a:t>
            </a:r>
            <a:endParaRPr lang="en-US" altLang="ko-KR" sz="800" kern="0" dirty="0">
              <a:solidFill>
                <a:srgbClr val="000000"/>
              </a:solidFill>
              <a:latin typeface="한컴 윤고딕 230" pitchFamily="18" charset="-127"/>
              <a:ea typeface="한컴 윤고딕 230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200" kern="0" dirty="0">
                <a:solidFill>
                  <a:srgbClr val="000000"/>
                </a:solidFill>
                <a:latin typeface="한컴 윤고딕 230" pitchFamily="18" charset="-127"/>
                <a:ea typeface="한컴 윤고딕 230" pitchFamily="18" charset="-127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한컴 윤고딕 230" pitchFamily="18" charset="-127"/>
                <a:ea typeface="한컴 윤고딕 230" pitchFamily="18" charset="-127"/>
              </a:rPr>
              <a:t>풀이</a:t>
            </a:r>
            <a:r>
              <a:rPr lang="en-US" altLang="ko-KR" sz="1200" kern="0" dirty="0">
                <a:solidFill>
                  <a:srgbClr val="000000"/>
                </a:solidFill>
                <a:latin typeface="한컴 윤고딕 230" pitchFamily="18" charset="-127"/>
                <a:ea typeface="한컴 윤고딕 230" pitchFamily="18" charset="-127"/>
              </a:rPr>
              <a:t>)</a:t>
            </a:r>
          </a:p>
          <a:p>
            <a:pPr fontAlgn="base"/>
            <a:r>
              <a:rPr lang="ko-KR" altLang="en-US" sz="1200" dirty="0"/>
              <a:t>① 과세공급가액 </a:t>
            </a:r>
            <a:r>
              <a:rPr lang="en-US" altLang="ko-KR" sz="1200" dirty="0"/>
              <a:t>: 1,000,000,000× {30%/(30%+70%+</a:t>
            </a:r>
            <a:r>
              <a:rPr lang="en-US" altLang="ko-KR" sz="1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30%×10%</a:t>
            </a:r>
            <a:r>
              <a:rPr lang="en-US" altLang="ko-KR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)} </a:t>
            </a:r>
            <a:r>
              <a:rPr lang="en-US" altLang="ko-KR" sz="1200" dirty="0"/>
              <a:t>= 291,262,136</a:t>
            </a:r>
            <a:endParaRPr lang="ko-KR" altLang="en-US" sz="1200" dirty="0"/>
          </a:p>
          <a:p>
            <a:pPr fontAlgn="base"/>
            <a:r>
              <a:rPr lang="ko-KR" altLang="en-US" sz="1200" dirty="0"/>
              <a:t>② 면세공급가액 </a:t>
            </a:r>
            <a:r>
              <a:rPr lang="en-US" altLang="ko-KR" sz="1200" dirty="0"/>
              <a:t>: 1,000,000,000× {70%/(30%+70%+</a:t>
            </a:r>
            <a:r>
              <a:rPr lang="en-US" altLang="ko-KR" sz="1200" u="sng" dirty="0">
                <a:solidFill>
                  <a:schemeClr val="accent1"/>
                </a:solidFill>
              </a:rPr>
              <a:t>30%×10%</a:t>
            </a:r>
            <a:r>
              <a:rPr lang="en-US" altLang="ko-KR" sz="1200" dirty="0">
                <a:solidFill>
                  <a:schemeClr val="accent1"/>
                </a:solidFill>
              </a:rPr>
              <a:t>)} </a:t>
            </a:r>
            <a:r>
              <a:rPr lang="en-US" altLang="ko-KR" sz="1200" dirty="0"/>
              <a:t>= 679,611,650</a:t>
            </a:r>
          </a:p>
          <a:p>
            <a:pPr fontAlgn="base"/>
            <a:endParaRPr lang="en-US" altLang="ko-KR" sz="1200" dirty="0"/>
          </a:p>
          <a:p>
            <a:pPr fontAlgn="base"/>
            <a:endParaRPr lang="en-US" altLang="ko-KR" sz="1200" dirty="0"/>
          </a:p>
          <a:p>
            <a:pPr fontAlgn="base"/>
            <a:endParaRPr lang="en-US" altLang="ko-KR" sz="1200" dirty="0"/>
          </a:p>
          <a:p>
            <a:pPr fontAlgn="base"/>
            <a:endParaRPr lang="en-US" altLang="ko-KR" sz="1200" dirty="0"/>
          </a:p>
          <a:p>
            <a:pPr fontAlgn="base"/>
            <a:endParaRPr lang="en-US" altLang="ko-KR" sz="1200" dirty="0"/>
          </a:p>
          <a:p>
            <a:pPr fontAlgn="base"/>
            <a:endParaRPr lang="en-US" altLang="ko-KR" sz="1200" dirty="0"/>
          </a:p>
          <a:p>
            <a:pPr fontAlgn="base">
              <a:defRPr/>
            </a:pPr>
            <a:endParaRPr lang="en-US" altLang="ko-KR" sz="1200" dirty="0"/>
          </a:p>
          <a:p>
            <a:pPr fontAlgn="base">
              <a:defRPr/>
            </a:pPr>
            <a:r>
              <a:rPr lang="ko-KR" altLang="en-US" sz="1100" dirty="0"/>
              <a:t>* 매 </a:t>
            </a:r>
            <a:r>
              <a:rPr lang="ko-KR" altLang="en-US" sz="1100" dirty="0" err="1" smtClean="0"/>
              <a:t>기성청구시</a:t>
            </a:r>
            <a:r>
              <a:rPr lang="ko-KR" altLang="en-US" sz="1100" dirty="0" smtClean="0"/>
              <a:t> 마다 </a:t>
            </a:r>
            <a:r>
              <a:rPr lang="ko-KR" altLang="en-US" sz="1100" dirty="0"/>
              <a:t>동일비율로 세금계산서와 계산서를 발급하여야 하며 </a:t>
            </a:r>
            <a:r>
              <a:rPr lang="ko-KR" altLang="en-US" sz="1100" dirty="0" smtClean="0"/>
              <a:t>일부 기성금액은 </a:t>
            </a:r>
            <a:r>
              <a:rPr lang="ko-KR" altLang="en-US" sz="1100" dirty="0"/>
              <a:t>전부 계산서를 발급하고 나머지는 기성금액은  전부 세금계산서를 발행하지 않도록 주의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391408"/>
              </p:ext>
            </p:extLst>
          </p:nvPr>
        </p:nvGraphicFramePr>
        <p:xfrm>
          <a:off x="2209824" y="5260213"/>
          <a:ext cx="4525264" cy="985266"/>
        </p:xfrm>
        <a:graphic>
          <a:graphicData uri="http://schemas.openxmlformats.org/drawingml/2006/table">
            <a:tbl>
              <a:tblPr/>
              <a:tblGrid>
                <a:gridCol w="1131316"/>
                <a:gridCol w="1131316"/>
                <a:gridCol w="1131316"/>
                <a:gridCol w="1131316"/>
              </a:tblGrid>
              <a:tr h="25209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부가가치세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 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 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0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3%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70%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103%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291,262,136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29,126,213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679,611,651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1,000,000,000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2680930">
            <a:off x="7828001" y="3731211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3">
                    <a:lumMod val="50000"/>
                  </a:schemeClr>
                </a:solidFill>
              </a:rPr>
              <a:t>사   </a:t>
            </a:r>
            <a:r>
              <a:rPr lang="ko-KR" altLang="en-US" sz="1600" b="1" dirty="0" err="1" smtClean="0">
                <a:solidFill>
                  <a:schemeClr val="accent3">
                    <a:lumMod val="50000"/>
                  </a:schemeClr>
                </a:solidFill>
              </a:rPr>
              <a:t>례</a:t>
            </a:r>
            <a:endParaRPr lang="ko-KR" alt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7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480623" y="358936"/>
            <a:ext cx="66008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200" b="1" dirty="0" smtClean="0">
                <a:solidFill>
                  <a:srgbClr val="404040"/>
                </a:solidFill>
                <a:latin typeface="+mn-ea"/>
                <a:ea typeface="+mn-ea"/>
              </a:rPr>
              <a:t>건설도급계약서의 세법상 검토</a:t>
            </a:r>
            <a:endParaRPr lang="ko-KR" altLang="en-US" sz="3200" b="1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2" name="제목 2"/>
          <p:cNvSpPr txBox="1">
            <a:spLocks/>
          </p:cNvSpPr>
          <p:nvPr/>
        </p:nvSpPr>
        <p:spPr bwMode="auto">
          <a:xfrm>
            <a:off x="436793" y="1412776"/>
            <a:ext cx="8548688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>
              <a:defRPr/>
            </a:pPr>
            <a:r>
              <a:rPr lang="en-US" altLang="ko-KR" sz="2000" dirty="0">
                <a:latin typeface="+mn-ea"/>
                <a:ea typeface="+mn-ea"/>
              </a:rPr>
              <a:t>● </a:t>
            </a:r>
            <a:r>
              <a:rPr lang="en-US" altLang="ko-KR" sz="2000" dirty="0" err="1" smtClean="0">
                <a:latin typeface="+mn-ea"/>
                <a:ea typeface="+mn-ea"/>
              </a:rPr>
              <a:t>도급</a:t>
            </a:r>
            <a:r>
              <a:rPr lang="en-US" altLang="ko-KR" sz="2000" dirty="0" smtClean="0">
                <a:latin typeface="+mn-ea"/>
                <a:ea typeface="+mn-ea"/>
              </a:rPr>
              <a:t> · </a:t>
            </a:r>
            <a:r>
              <a:rPr lang="en-US" altLang="ko-KR" sz="2000" dirty="0" err="1" smtClean="0">
                <a:latin typeface="+mn-ea"/>
                <a:ea typeface="+mn-ea"/>
              </a:rPr>
              <a:t>하도급계약서의</a:t>
            </a:r>
            <a:r>
              <a:rPr lang="en-US" altLang="ko-KR" sz="2000" dirty="0" smtClean="0">
                <a:latin typeface="+mn-ea"/>
                <a:ea typeface="+mn-ea"/>
              </a:rPr>
              <a:t> </a:t>
            </a:r>
            <a:r>
              <a:rPr lang="en-US" altLang="ko-KR" sz="2000" dirty="0" err="1">
                <a:latin typeface="+mn-ea"/>
                <a:ea typeface="+mn-ea"/>
              </a:rPr>
              <a:t>도급금액상</a:t>
            </a:r>
            <a:r>
              <a:rPr lang="en-US" altLang="ko-KR" sz="2000" dirty="0">
                <a:latin typeface="+mn-ea"/>
                <a:ea typeface="+mn-ea"/>
              </a:rPr>
              <a:t> </a:t>
            </a:r>
            <a:r>
              <a:rPr lang="en-US" altLang="ko-KR" sz="2000" dirty="0" err="1">
                <a:latin typeface="+mn-ea"/>
                <a:ea typeface="+mn-ea"/>
              </a:rPr>
              <a:t>부가가치세에</a:t>
            </a:r>
            <a:r>
              <a:rPr lang="en-US" altLang="ko-KR" sz="2000" dirty="0">
                <a:latin typeface="+mn-ea"/>
                <a:ea typeface="+mn-ea"/>
              </a:rPr>
              <a:t> </a:t>
            </a:r>
            <a:r>
              <a:rPr lang="en-US" altLang="ko-KR" sz="2000" dirty="0" err="1">
                <a:latin typeface="+mn-ea"/>
                <a:ea typeface="+mn-ea"/>
              </a:rPr>
              <a:t>대한</a:t>
            </a:r>
            <a:r>
              <a:rPr lang="en-US" altLang="ko-KR" sz="2000" dirty="0">
                <a:latin typeface="+mn-ea"/>
                <a:ea typeface="+mn-ea"/>
              </a:rPr>
              <a:t> </a:t>
            </a:r>
            <a:r>
              <a:rPr lang="en-US" altLang="ko-KR" sz="2000" dirty="0" err="1">
                <a:latin typeface="+mn-ea"/>
                <a:ea typeface="+mn-ea"/>
              </a:rPr>
              <a:t>약정</a:t>
            </a:r>
            <a:endParaRPr lang="en-US" altLang="ko-KR" sz="20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r>
              <a:rPr lang="ko-KR" altLang="en-US" sz="1600" dirty="0" smtClean="0">
                <a:latin typeface="+mn-ea"/>
                <a:ea typeface="+mn-ea"/>
              </a:rPr>
              <a:t>약정이 </a:t>
            </a:r>
            <a:r>
              <a:rPr lang="ko-KR" altLang="en-US" sz="1600" dirty="0">
                <a:latin typeface="+mn-ea"/>
                <a:ea typeface="+mn-ea"/>
              </a:rPr>
              <a:t>있는 </a:t>
            </a:r>
            <a:r>
              <a:rPr lang="ko-KR" altLang="en-US" sz="1600" dirty="0" smtClean="0">
                <a:latin typeface="+mn-ea"/>
                <a:ea typeface="+mn-ea"/>
              </a:rPr>
              <a:t>경우</a:t>
            </a: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r>
              <a:rPr lang="ko-KR" altLang="en-US" sz="1600" dirty="0" smtClean="0">
                <a:latin typeface="+mn-ea"/>
                <a:ea typeface="+mn-ea"/>
              </a:rPr>
              <a:t>약정이 없는 경우</a:t>
            </a: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r>
              <a:rPr lang="ko-KR" altLang="en-US" sz="1600" dirty="0" smtClean="0">
                <a:latin typeface="+mn-ea"/>
                <a:ea typeface="+mn-ea"/>
              </a:rPr>
              <a:t>국민주택규모 이하의 도급공사에 부가가치세 별도로 약정한 경우</a:t>
            </a: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ko-KR" altLang="en-US" sz="1600" dirty="0" smtClean="0">
              <a:latin typeface="+mn-ea"/>
              <a:ea typeface="+mn-ea"/>
            </a:endParaRPr>
          </a:p>
          <a:p>
            <a:pPr latinLnBrk="1">
              <a:buFontTx/>
              <a:buChar char="•"/>
              <a:defRPr/>
            </a:pPr>
            <a:endParaRPr lang="en-US" altLang="ko-KR" sz="200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  <a:p>
            <a:pPr marL="0" indent="0" latinLnBrk="1">
              <a:defRPr/>
            </a:pPr>
            <a:endParaRPr lang="en-US" altLang="ko-KR" sz="20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285711"/>
              </p:ext>
            </p:extLst>
          </p:nvPr>
        </p:nvGraphicFramePr>
        <p:xfrm>
          <a:off x="683568" y="2244031"/>
          <a:ext cx="7200800" cy="913638"/>
        </p:xfrm>
        <a:graphic>
          <a:graphicData uri="http://schemas.openxmlformats.org/drawingml/2006/table">
            <a:tbl>
              <a:tblPr/>
              <a:tblGrid>
                <a:gridCol w="7200800"/>
              </a:tblGrid>
              <a:tr h="720079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약정에 기하여 공급을 받는 자에게 부가가치세 상당액의 지급을 청구할 수 있는 것이고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약정은 재화 또는 용역의 공급 당시에 있어야 하는 것은 아니고 공급 후에 한 경우에도 유효함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63915"/>
              </p:ext>
            </p:extLst>
          </p:nvPr>
        </p:nvGraphicFramePr>
        <p:xfrm>
          <a:off x="539552" y="3573016"/>
          <a:ext cx="7380820" cy="938022"/>
        </p:xfrm>
        <a:graphic>
          <a:graphicData uri="http://schemas.openxmlformats.org/drawingml/2006/table">
            <a:tbl>
              <a:tblPr/>
              <a:tblGrid>
                <a:gridCol w="7380820"/>
              </a:tblGrid>
              <a:tr h="648072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약정공사대금에는 부가가치세가 포함된 것으로 보아야 하고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수급인이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도급 받은 공사의 전부를 직접 시공하지 아니하고 그 일부를 하도급주어 </a:t>
                      </a:r>
                      <a:r>
                        <a:rPr lang="ko-KR" alt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하수급인에게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그에 따른 부가가치세를 포함한 하도급공사비를 지급하였다고 하더라도 도급계약상의 약정공사대금이 지급된 부가가치세 금액만큼 추가된다고 볼 수는 없음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67630"/>
              </p:ext>
            </p:extLst>
          </p:nvPr>
        </p:nvGraphicFramePr>
        <p:xfrm>
          <a:off x="563173" y="5085184"/>
          <a:ext cx="7452828" cy="1098804"/>
        </p:xfrm>
        <a:graphic>
          <a:graphicData uri="http://schemas.openxmlformats.org/drawingml/2006/table">
            <a:tbl>
              <a:tblPr/>
              <a:tblGrid>
                <a:gridCol w="7452828"/>
              </a:tblGrid>
              <a:tr h="648072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부가가치세 납부의무는 재화 또는 용역이 부가가치세 과세대상인 경우에 한하여 도급인은 </a:t>
                      </a:r>
                      <a:r>
                        <a:rPr lang="ko-KR" alt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수급인에게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지급할 의무가 있는 것이지 부가가치세 과세대상이 아닌 국민주택 건설용역에 대하여 단지 도급계약서에 부가가치세 별도라고 명시하였다 하더라도 도급인 </a:t>
                      </a:r>
                      <a:r>
                        <a:rPr lang="ko-KR" alt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수급인에게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부가가치세를 지급할 의무는 없음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9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339751" y="328665"/>
            <a:ext cx="660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600" b="1" dirty="0">
                <a:solidFill>
                  <a:srgbClr val="404040"/>
                </a:solidFill>
                <a:latin typeface="+mn-ea"/>
                <a:ea typeface="+mn-ea"/>
              </a:rPr>
              <a:t>세무조사의 진행과정</a:t>
            </a:r>
          </a:p>
        </p:txBody>
      </p:sp>
      <p:sp>
        <p:nvSpPr>
          <p:cNvPr id="12" name="제목 2"/>
          <p:cNvSpPr txBox="1">
            <a:spLocks/>
          </p:cNvSpPr>
          <p:nvPr/>
        </p:nvSpPr>
        <p:spPr bwMode="auto">
          <a:xfrm>
            <a:off x="561975" y="1479550"/>
            <a:ext cx="8548688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세무조사의 사전통지와 연기신청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국기법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제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81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조의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7) </a:t>
            </a: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endParaRPr lang="ko-KR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 기간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국기법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제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81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조의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8) </a:t>
            </a: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endParaRPr lang="ko-KR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세무조사 범위확대의 제한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국기법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제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81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조의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9) </a:t>
            </a:r>
            <a:endParaRPr lang="en-US" altLang="ko-KR" sz="24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endParaRPr lang="ko-KR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200000"/>
              </a:lnSpc>
              <a:buFontTx/>
              <a:buChar char="•"/>
              <a:defRPr/>
            </a:pPr>
            <a:r>
              <a:rPr lang="ko-KR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장부ㆍ서류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보관 금지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국기법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 제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81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조의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10), 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예치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․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압수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․</a:t>
            </a:r>
            <a:r>
              <a:rPr lang="ko-KR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수색 </a:t>
            </a:r>
          </a:p>
          <a:p>
            <a:pPr latinLnBrk="1">
              <a:buFontTx/>
              <a:buChar char="•"/>
              <a:defRPr/>
            </a:pPr>
            <a:endParaRPr lang="en-US" altLang="ko-KR" sz="2200" dirty="0" smtClean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 latinLnBrk="1">
              <a:defRPr/>
            </a:pPr>
            <a:endParaRPr lang="en-US" altLang="ko-KR" sz="200" dirty="0" smtClean="0">
              <a:solidFill>
                <a:prstClr val="black">
                  <a:lumMod val="75000"/>
                  <a:lumOff val="25000"/>
                </a:prstClr>
              </a:solidFill>
              <a:latin typeface="한컴 윤고딕 230" pitchFamily="18" charset="-127"/>
              <a:ea typeface="한컴 윤고딕 2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04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480623" y="358936"/>
            <a:ext cx="66008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200" b="1" dirty="0" smtClean="0">
                <a:solidFill>
                  <a:srgbClr val="404040"/>
                </a:solidFill>
                <a:latin typeface="+mn-ea"/>
                <a:ea typeface="+mn-ea"/>
              </a:rPr>
              <a:t>건설도급계약서의 세법상 검토</a:t>
            </a:r>
            <a:endParaRPr lang="ko-KR" altLang="en-US" sz="3200" b="1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12" name="제목 2"/>
          <p:cNvSpPr txBox="1">
            <a:spLocks/>
          </p:cNvSpPr>
          <p:nvPr/>
        </p:nvSpPr>
        <p:spPr bwMode="auto">
          <a:xfrm>
            <a:off x="467544" y="1314056"/>
            <a:ext cx="8548688" cy="386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>
              <a:defRPr/>
            </a:pPr>
            <a:r>
              <a:rPr lang="en-US" altLang="ko-KR" sz="2000" dirty="0">
                <a:latin typeface="+mn-ea"/>
                <a:ea typeface="+mn-ea"/>
              </a:rPr>
              <a:t>● </a:t>
            </a:r>
            <a:r>
              <a:rPr lang="ko-KR" altLang="en-US" sz="2000" dirty="0" smtClean="0">
                <a:solidFill>
                  <a:schemeClr val="tx2"/>
                </a:solidFill>
                <a:latin typeface="+mn-ea"/>
                <a:ea typeface="+mn-ea"/>
              </a:rPr>
              <a:t>건설공사 매입 부가세에 대한 약정</a:t>
            </a:r>
            <a:r>
              <a:rPr lang="en-US" altLang="ko-KR" sz="2000" dirty="0">
                <a:solidFill>
                  <a:schemeClr val="tx2"/>
                </a:solidFill>
                <a:latin typeface="+mn-ea"/>
                <a:ea typeface="+mn-ea"/>
              </a:rPr>
              <a:t> </a:t>
            </a:r>
            <a:r>
              <a:rPr lang="en-US" altLang="ko-KR" sz="2000" dirty="0" smtClean="0">
                <a:solidFill>
                  <a:schemeClr val="tx2"/>
                </a:solidFill>
                <a:latin typeface="+mn-ea"/>
                <a:ea typeface="+mn-ea"/>
              </a:rPr>
              <a:t>: </a:t>
            </a:r>
            <a:r>
              <a:rPr lang="ko-KR" altLang="en-US" sz="2000" dirty="0" smtClean="0">
                <a:solidFill>
                  <a:schemeClr val="tx2"/>
                </a:solidFill>
                <a:latin typeface="+mn-ea"/>
                <a:ea typeface="+mn-ea"/>
              </a:rPr>
              <a:t>무효</a:t>
            </a:r>
            <a:endParaRPr lang="en-US" altLang="ko-KR" sz="2000" dirty="0" smtClean="0">
              <a:solidFill>
                <a:schemeClr val="tx2"/>
              </a:solidFill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2000" dirty="0">
              <a:solidFill>
                <a:schemeClr val="tx2">
                  <a:lumMod val="60000"/>
                  <a:lumOff val="40000"/>
                </a:schemeClr>
              </a:solidFill>
              <a:latin typeface="+mn-ea"/>
              <a:ea typeface="+mn-ea"/>
            </a:endParaRPr>
          </a:p>
          <a:p>
            <a:pPr marL="0" indent="0" fontAlgn="base">
              <a:lnSpc>
                <a:spcPts val="135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· </a:t>
            </a:r>
            <a:r>
              <a:rPr lang="ko-KR" altLang="en-US" sz="1600" kern="0" spc="-80" dirty="0">
                <a:solidFill>
                  <a:srgbClr val="000000"/>
                </a:solidFill>
                <a:latin typeface="+mn-ea"/>
                <a:ea typeface="+mn-ea"/>
              </a:rPr>
              <a:t>면세현장 건설공사 매입세액 ⥤ 면세사업관련 매입세액으로 </a:t>
            </a:r>
            <a:r>
              <a:rPr lang="ko-KR" altLang="en-US" sz="1600" kern="0" spc="-80" dirty="0" err="1">
                <a:solidFill>
                  <a:srgbClr val="000000"/>
                </a:solidFill>
                <a:latin typeface="+mn-ea"/>
                <a:ea typeface="+mn-ea"/>
              </a:rPr>
              <a:t>불공제</a:t>
            </a:r>
            <a:endParaRPr lang="ko-KR" altLang="en-US" sz="1600" kern="0" spc="-9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0" indent="0" fontAlgn="base">
              <a:lnSpc>
                <a:spcPts val="135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· </a:t>
            </a:r>
            <a:r>
              <a:rPr lang="ko-KR" altLang="en-US" sz="1600" kern="0" spc="-80" dirty="0">
                <a:solidFill>
                  <a:srgbClr val="000000"/>
                </a:solidFill>
                <a:latin typeface="+mn-ea"/>
                <a:ea typeface="+mn-ea"/>
              </a:rPr>
              <a:t>도급계약서에 매입부가세를 발주자에 전가시키는 약정 ⥤ 무효</a:t>
            </a:r>
            <a:endParaRPr lang="ko-KR" altLang="en-US" sz="110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0" indent="0" fontAlgn="base">
              <a:lnSpc>
                <a:spcPts val="135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· </a:t>
            </a:r>
            <a:r>
              <a:rPr lang="ko-KR" altLang="en-US" sz="1600" kern="0" spc="-80" dirty="0">
                <a:solidFill>
                  <a:srgbClr val="000000"/>
                </a:solidFill>
                <a:latin typeface="+mn-ea"/>
                <a:ea typeface="+mn-ea"/>
              </a:rPr>
              <a:t>방 안 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: </a:t>
            </a:r>
            <a:r>
              <a:rPr lang="ko-KR" altLang="en-US" sz="1600" kern="0" spc="-80" dirty="0" smtClean="0">
                <a:solidFill>
                  <a:srgbClr val="000000"/>
                </a:solidFill>
                <a:latin typeface="+mn-ea"/>
                <a:ea typeface="+mn-ea"/>
              </a:rPr>
              <a:t>공사원가산정 시 </a:t>
            </a:r>
            <a:r>
              <a:rPr lang="ko-KR" altLang="en-US" sz="1600" kern="0" spc="-80" dirty="0">
                <a:solidFill>
                  <a:srgbClr val="000000"/>
                </a:solidFill>
                <a:latin typeface="+mn-ea"/>
                <a:ea typeface="+mn-ea"/>
              </a:rPr>
              <a:t>매입부가세를 포함하여 </a:t>
            </a:r>
            <a:r>
              <a:rPr lang="ko-KR" altLang="en-US" sz="1600" kern="0" spc="-80" dirty="0" smtClean="0">
                <a:solidFill>
                  <a:srgbClr val="000000"/>
                </a:solidFill>
                <a:latin typeface="+mn-ea"/>
                <a:ea typeface="+mn-ea"/>
              </a:rPr>
              <a:t>도급금액 </a:t>
            </a:r>
            <a:r>
              <a:rPr lang="ko-KR" altLang="en-US" sz="1600" kern="0" spc="-80" dirty="0">
                <a:solidFill>
                  <a:srgbClr val="000000"/>
                </a:solidFill>
                <a:latin typeface="+mn-ea"/>
                <a:ea typeface="+mn-ea"/>
              </a:rPr>
              <a:t>산정 </a:t>
            </a:r>
            <a:endParaRPr lang="ko-KR" altLang="en-US" sz="110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 smtClean="0">
              <a:latin typeface="+mn-ea"/>
              <a:ea typeface="+mn-ea"/>
            </a:endParaRPr>
          </a:p>
          <a:p>
            <a:pPr marL="0" indent="0">
              <a:defRPr/>
            </a:pPr>
            <a:endParaRPr lang="en-US" altLang="ko-KR" sz="1600" dirty="0">
              <a:latin typeface="+mn-ea"/>
              <a:ea typeface="+mn-ea"/>
            </a:endParaRPr>
          </a:p>
          <a:p>
            <a:pPr marL="342900" indent="-342900">
              <a:buAutoNum type="arabicParenBoth"/>
              <a:defRPr/>
            </a:pPr>
            <a:endParaRPr lang="ko-KR" altLang="en-US" sz="1600" dirty="0" smtClean="0">
              <a:latin typeface="+mn-ea"/>
              <a:ea typeface="+mn-ea"/>
            </a:endParaRPr>
          </a:p>
          <a:p>
            <a:pPr latinLnBrk="1">
              <a:buFontTx/>
              <a:buChar char="•"/>
              <a:defRPr/>
            </a:pPr>
            <a:endParaRPr lang="en-US" altLang="ko-KR" sz="200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  <a:p>
            <a:pPr marL="0" indent="0" latinLnBrk="1">
              <a:defRPr/>
            </a:pPr>
            <a:endParaRPr lang="en-US" altLang="ko-KR" sz="20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908581" y="3325491"/>
            <a:ext cx="1224607" cy="116422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하수급인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3820175" y="3325488"/>
            <a:ext cx="1224607" cy="116422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수 급인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731769" y="3322698"/>
            <a:ext cx="1224607" cy="116422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발 주자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>
            <a:stCxn id="14" idx="6"/>
            <a:endCxn id="15" idx="2"/>
          </p:cNvCxnSpPr>
          <p:nvPr/>
        </p:nvCxnSpPr>
        <p:spPr>
          <a:xfrm flipV="1">
            <a:off x="2133188" y="3907599"/>
            <a:ext cx="1686987" cy="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flipV="1">
            <a:off x="5044782" y="3907595"/>
            <a:ext cx="1686987" cy="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28609" y="357873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계산서발급</a:t>
            </a:r>
            <a:endParaRPr lang="ko-KR" altLang="en-US" sz="1600"/>
          </a:p>
        </p:txBody>
      </p:sp>
      <p:sp>
        <p:nvSpPr>
          <p:cNvPr id="19" name="TextBox 18"/>
          <p:cNvSpPr txBox="1"/>
          <p:nvPr/>
        </p:nvSpPr>
        <p:spPr>
          <a:xfrm>
            <a:off x="5224294" y="3561857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계산서발급</a:t>
            </a:r>
            <a:endParaRPr lang="ko-KR" altLang="en-US" sz="1600"/>
          </a:p>
        </p:txBody>
      </p:sp>
      <p:cxnSp>
        <p:nvCxnSpPr>
          <p:cNvPr id="20" name="구부러진 연결선 19"/>
          <p:cNvCxnSpPr>
            <a:stCxn id="14" idx="7"/>
            <a:endCxn id="15" idx="1"/>
          </p:cNvCxnSpPr>
          <p:nvPr/>
        </p:nvCxnSpPr>
        <p:spPr>
          <a:xfrm rot="5400000" flipH="1" flipV="1">
            <a:off x="2976680" y="2473153"/>
            <a:ext cx="3" cy="2045667"/>
          </a:xfrm>
          <a:prstGeom prst="curvedConnector3">
            <a:avLst>
              <a:gd name="adj1" fmla="val 1330330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구부러진 연결선 22"/>
          <p:cNvCxnSpPr/>
          <p:nvPr/>
        </p:nvCxnSpPr>
        <p:spPr>
          <a:xfrm rot="5400000" flipH="1" flipV="1">
            <a:off x="5872364" y="2480623"/>
            <a:ext cx="3" cy="2045667"/>
          </a:xfrm>
          <a:prstGeom prst="curvedConnector3">
            <a:avLst>
              <a:gd name="adj1" fmla="val 1330330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33188" y="2846635"/>
            <a:ext cx="1791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매입부가세  전가 불가</a:t>
            </a:r>
            <a:endParaRPr lang="ko-KR" alt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075515" y="2874860"/>
            <a:ext cx="181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매입부가세  전가 불가</a:t>
            </a:r>
            <a:endParaRPr lang="ko-KR" altLang="en-US" sz="1200" dirty="0"/>
          </a:p>
        </p:txBody>
      </p:sp>
      <p:sp>
        <p:nvSpPr>
          <p:cNvPr id="26" name="직사각형 25"/>
          <p:cNvSpPr/>
          <p:nvPr/>
        </p:nvSpPr>
        <p:spPr>
          <a:xfrm>
            <a:off x="2351191" y="5481228"/>
            <a:ext cx="1116124" cy="10441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도</a:t>
            </a:r>
            <a:r>
              <a:rPr lang="en-US" altLang="ko-KR" dirty="0" smtClean="0">
                <a:solidFill>
                  <a:schemeClr val="tx1"/>
                </a:solidFill>
              </a:rPr>
              <a:t>·</a:t>
            </a:r>
            <a:r>
              <a:rPr lang="ko-KR" altLang="en-US" dirty="0" smtClean="0">
                <a:solidFill>
                  <a:schemeClr val="tx1"/>
                </a:solidFill>
              </a:rPr>
              <a:t>소매업자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27" name="꺾인 연결선 26"/>
          <p:cNvCxnSpPr>
            <a:stCxn id="14" idx="4"/>
            <a:endCxn id="26" idx="1"/>
          </p:cNvCxnSpPr>
          <p:nvPr/>
        </p:nvCxnSpPr>
        <p:spPr>
          <a:xfrm rot="16200000" flipH="1">
            <a:off x="1179251" y="4831346"/>
            <a:ext cx="1513574" cy="830306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28"/>
          <p:cNvCxnSpPr>
            <a:stCxn id="26" idx="3"/>
            <a:endCxn id="15" idx="4"/>
          </p:cNvCxnSpPr>
          <p:nvPr/>
        </p:nvCxnSpPr>
        <p:spPr>
          <a:xfrm flipV="1">
            <a:off x="3467315" y="4489709"/>
            <a:ext cx="965164" cy="1513577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13052" y="4670128"/>
            <a:ext cx="1015663" cy="1080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dirty="0" smtClean="0"/>
              <a:t>공급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건축자</a:t>
            </a:r>
            <a:r>
              <a:rPr lang="ko-KR" altLang="en-US" dirty="0"/>
              <a:t>재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924646" y="4706437"/>
            <a:ext cx="1015663" cy="1080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dirty="0" smtClean="0"/>
              <a:t>건축자재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공급</a:t>
            </a:r>
            <a:endParaRPr lang="en-US" altLang="ko-KR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2086222" y="4423761"/>
            <a:ext cx="1872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1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매입세액 </a:t>
            </a:r>
            <a:r>
              <a:rPr lang="ko-KR" altLang="en-US" sz="14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불공제</a:t>
            </a:r>
            <a:endParaRPr lang="en-US" altLang="ko-KR" sz="1400" b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altLang="ko-KR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sz="1400" dirty="0" smtClean="0"/>
              <a:t>공사원가산입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19845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/>
          <p:nvPr/>
        </p:nvCxnSpPr>
        <p:spPr>
          <a:xfrm>
            <a:off x="1115616" y="1052736"/>
            <a:ext cx="69127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08175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817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024664" y="94472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480623" y="358936"/>
            <a:ext cx="66008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/>
            <a:r>
              <a:rPr lang="ko-KR" altLang="en-US" sz="3200" b="1" dirty="0" smtClean="0">
                <a:solidFill>
                  <a:srgbClr val="404040"/>
                </a:solidFill>
                <a:latin typeface="+mn-ea"/>
                <a:ea typeface="+mn-ea"/>
              </a:rPr>
              <a:t>건설도급계약서의 세법상 검토</a:t>
            </a:r>
            <a:endParaRPr lang="ko-KR" altLang="en-US" sz="3200" b="1" dirty="0">
              <a:solidFill>
                <a:srgbClr val="404040"/>
              </a:solidFill>
              <a:latin typeface="+mn-ea"/>
              <a:ea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87524" y="1196752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v"/>
            </a:pPr>
            <a:r>
              <a:rPr lang="ko-KR" altLang="en-US" sz="1600" dirty="0" smtClean="0">
                <a:solidFill>
                  <a:schemeClr val="tx2"/>
                </a:solidFill>
              </a:rPr>
              <a:t>대금의 지급</a:t>
            </a:r>
            <a:endParaRPr lang="en-US" altLang="ko-KR" sz="1600" dirty="0" smtClean="0">
              <a:solidFill>
                <a:schemeClr val="tx2"/>
              </a:solidFill>
            </a:endParaRPr>
          </a:p>
          <a:p>
            <a:pPr marL="285750" indent="-285750" fontAlgn="base">
              <a:buFont typeface="Wingdings" pitchFamily="2" charset="2"/>
              <a:buChar char="v"/>
            </a:pP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600" b="1" dirty="0">
                <a:solidFill>
                  <a:schemeClr val="tx2"/>
                </a:solidFill>
              </a:rPr>
              <a:t>가</a:t>
            </a:r>
            <a:r>
              <a:rPr lang="en-US" altLang="ko-KR" sz="1600" b="1" dirty="0">
                <a:solidFill>
                  <a:schemeClr val="tx2"/>
                </a:solidFill>
              </a:rPr>
              <a:t>. </a:t>
            </a:r>
            <a:r>
              <a:rPr lang="ko-KR" altLang="en-US" sz="1600" b="1" dirty="0">
                <a:solidFill>
                  <a:schemeClr val="tx2"/>
                </a:solidFill>
              </a:rPr>
              <a:t>선급금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600" dirty="0" err="1">
                <a:solidFill>
                  <a:schemeClr val="tx2"/>
                </a:solidFill>
              </a:rPr>
              <a:t>ㅇ</a:t>
            </a:r>
            <a:r>
              <a:rPr lang="ko-KR" altLang="en-US" sz="1600" dirty="0">
                <a:solidFill>
                  <a:schemeClr val="tx2"/>
                </a:solidFill>
              </a:rPr>
              <a:t> 계약체결 후 </a:t>
            </a:r>
            <a:r>
              <a:rPr lang="en-US" altLang="ko-KR" sz="1600" dirty="0">
                <a:solidFill>
                  <a:schemeClr val="tx2"/>
                </a:solidFill>
              </a:rPr>
              <a:t>( )</a:t>
            </a:r>
            <a:r>
              <a:rPr lang="ko-KR" altLang="en-US" sz="1600" dirty="0">
                <a:solidFill>
                  <a:schemeClr val="tx2"/>
                </a:solidFill>
              </a:rPr>
              <a:t>일 이내에 일금 원정 </a:t>
            </a:r>
            <a:r>
              <a:rPr lang="en-US" altLang="ko-KR" sz="1600" dirty="0">
                <a:solidFill>
                  <a:schemeClr val="tx2"/>
                </a:solidFill>
              </a:rPr>
              <a:t>(</a:t>
            </a:r>
            <a:r>
              <a:rPr lang="ko-KR" altLang="en-US" sz="1600" dirty="0">
                <a:solidFill>
                  <a:schemeClr val="tx2"/>
                </a:solidFill>
              </a:rPr>
              <a:t>￦ </a:t>
            </a:r>
            <a:r>
              <a:rPr lang="en-US" altLang="ko-KR" sz="1600" dirty="0">
                <a:solidFill>
                  <a:schemeClr val="tx2"/>
                </a:solidFill>
              </a:rPr>
              <a:t>)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※ </a:t>
            </a:r>
            <a:r>
              <a:rPr lang="ko-KR" altLang="en-US" sz="1600" dirty="0">
                <a:solidFill>
                  <a:schemeClr val="tx2"/>
                </a:solidFill>
              </a:rPr>
              <a:t>발주자로부터 선급금을 지급받은 날 또는 계약일로부터 </a:t>
            </a:r>
            <a:r>
              <a:rPr lang="en-US" altLang="ko-KR" sz="1600" dirty="0">
                <a:solidFill>
                  <a:schemeClr val="tx2"/>
                </a:solidFill>
              </a:rPr>
              <a:t>15</a:t>
            </a:r>
            <a:r>
              <a:rPr lang="ko-KR" altLang="en-US" sz="1600" dirty="0">
                <a:solidFill>
                  <a:schemeClr val="tx2"/>
                </a:solidFill>
              </a:rPr>
              <a:t>일 이내 그 내용과 비율에 따름</a:t>
            </a:r>
          </a:p>
          <a:p>
            <a:pPr fontAlgn="base"/>
            <a:endParaRPr lang="en-US" altLang="ko-KR" sz="1600" b="1" dirty="0">
              <a:solidFill>
                <a:schemeClr val="tx2"/>
              </a:solidFill>
            </a:endParaRPr>
          </a:p>
          <a:p>
            <a:pPr fontAlgn="base"/>
            <a:r>
              <a:rPr lang="ko-KR" altLang="en-US" sz="1600" b="1" dirty="0" smtClean="0">
                <a:solidFill>
                  <a:schemeClr val="tx2"/>
                </a:solidFill>
              </a:rPr>
              <a:t>나</a:t>
            </a:r>
            <a:r>
              <a:rPr lang="en-US" altLang="ko-KR" sz="1600" b="1" dirty="0">
                <a:solidFill>
                  <a:schemeClr val="tx2"/>
                </a:solidFill>
              </a:rPr>
              <a:t>. </a:t>
            </a:r>
            <a:r>
              <a:rPr lang="ko-KR" altLang="en-US" sz="1600" b="1" dirty="0" err="1">
                <a:solidFill>
                  <a:schemeClr val="tx2"/>
                </a:solidFill>
              </a:rPr>
              <a:t>기성금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(1) ( )</a:t>
            </a:r>
            <a:r>
              <a:rPr lang="ko-KR" altLang="en-US" sz="1600" dirty="0">
                <a:solidFill>
                  <a:schemeClr val="tx2"/>
                </a:solidFill>
              </a:rPr>
              <a:t>월 </a:t>
            </a:r>
            <a:r>
              <a:rPr lang="en-US" altLang="ko-KR" sz="1600" dirty="0">
                <a:solidFill>
                  <a:schemeClr val="tx2"/>
                </a:solidFill>
              </a:rPr>
              <a:t>( )</a:t>
            </a:r>
            <a:r>
              <a:rPr lang="ko-KR" altLang="en-US" sz="1600" dirty="0">
                <a:solidFill>
                  <a:schemeClr val="tx2"/>
                </a:solidFill>
              </a:rPr>
              <a:t>회</a:t>
            </a: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(2) </a:t>
            </a:r>
            <a:r>
              <a:rPr lang="ko-KR" altLang="en-US" sz="1600" dirty="0">
                <a:solidFill>
                  <a:schemeClr val="tx2"/>
                </a:solidFill>
              </a:rPr>
              <a:t>목적물 인수일로부터 </a:t>
            </a:r>
            <a:r>
              <a:rPr lang="en-US" altLang="ko-KR" sz="1600" dirty="0">
                <a:solidFill>
                  <a:schemeClr val="tx2"/>
                </a:solidFill>
              </a:rPr>
              <a:t>( )</a:t>
            </a:r>
            <a:r>
              <a:rPr lang="ko-KR" altLang="en-US" sz="1600" dirty="0">
                <a:solidFill>
                  <a:schemeClr val="tx2"/>
                </a:solidFill>
              </a:rPr>
              <a:t>일 이내</a:t>
            </a: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(3) </a:t>
            </a:r>
            <a:r>
              <a:rPr lang="ko-KR" altLang="en-US" sz="1600" dirty="0">
                <a:solidFill>
                  <a:schemeClr val="tx2"/>
                </a:solidFill>
              </a:rPr>
              <a:t>지급방법 </a:t>
            </a:r>
            <a:r>
              <a:rPr lang="en-US" altLang="ko-KR" sz="1600" dirty="0">
                <a:solidFill>
                  <a:schemeClr val="tx2"/>
                </a:solidFill>
              </a:rPr>
              <a:t>: </a:t>
            </a:r>
            <a:r>
              <a:rPr lang="ko-KR" altLang="en-US" sz="1600" dirty="0">
                <a:solidFill>
                  <a:schemeClr val="tx2"/>
                </a:solidFill>
              </a:rPr>
              <a:t>현금 </a:t>
            </a:r>
            <a:r>
              <a:rPr lang="en-US" altLang="ko-KR" sz="1600" dirty="0">
                <a:solidFill>
                  <a:schemeClr val="tx2"/>
                </a:solidFill>
              </a:rPr>
              <a:t>%, </a:t>
            </a:r>
            <a:r>
              <a:rPr lang="ko-KR" altLang="en-US" sz="1600" dirty="0">
                <a:solidFill>
                  <a:schemeClr val="tx2"/>
                </a:solidFill>
              </a:rPr>
              <a:t>어음 </a:t>
            </a:r>
            <a:r>
              <a:rPr lang="en-US" altLang="ko-KR" sz="1600" dirty="0">
                <a:solidFill>
                  <a:schemeClr val="tx2"/>
                </a:solidFill>
              </a:rPr>
              <a:t>%, </a:t>
            </a:r>
            <a:r>
              <a:rPr lang="ko-KR" altLang="en-US" sz="1600" dirty="0">
                <a:solidFill>
                  <a:schemeClr val="tx2"/>
                </a:solidFill>
              </a:rPr>
              <a:t>어음대체결제수단 </a:t>
            </a:r>
            <a:r>
              <a:rPr lang="en-US" altLang="ko-KR" sz="1600" dirty="0">
                <a:solidFill>
                  <a:schemeClr val="tx2"/>
                </a:solidFill>
              </a:rPr>
              <a:t>%</a:t>
            </a:r>
            <a:endParaRPr lang="ko-KR" altLang="en-US" sz="1600" dirty="0">
              <a:solidFill>
                <a:schemeClr val="tx2"/>
              </a:solidFill>
            </a:endParaRP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※ </a:t>
            </a:r>
            <a:r>
              <a:rPr lang="ko-KR" altLang="en-US" sz="1600" dirty="0">
                <a:solidFill>
                  <a:schemeClr val="tx2"/>
                </a:solidFill>
              </a:rPr>
              <a:t>발주자로부터 지급받은 현금비율 이상 지급</a:t>
            </a:r>
            <a:r>
              <a:rPr lang="en-US" altLang="ko-KR" sz="1600" dirty="0">
                <a:solidFill>
                  <a:schemeClr val="tx2"/>
                </a:solidFill>
              </a:rPr>
              <a:t>. </a:t>
            </a:r>
            <a:r>
              <a:rPr lang="ko-KR" altLang="en-US" sz="1600" dirty="0">
                <a:solidFill>
                  <a:schemeClr val="tx2"/>
                </a:solidFill>
              </a:rPr>
              <a:t>지급 받은 어음 등의 지급기간을 초과하지 않는 어음 등을 교부</a:t>
            </a:r>
          </a:p>
          <a:p>
            <a:pPr fontAlgn="base"/>
            <a:r>
              <a:rPr lang="ko-KR" altLang="en-US" sz="1600" dirty="0">
                <a:solidFill>
                  <a:schemeClr val="tx2"/>
                </a:solidFill>
              </a:rPr>
              <a:t>다</a:t>
            </a:r>
            <a:r>
              <a:rPr lang="en-US" altLang="ko-KR" sz="1600" dirty="0">
                <a:solidFill>
                  <a:schemeClr val="tx2"/>
                </a:solidFill>
              </a:rPr>
              <a:t>. </a:t>
            </a:r>
            <a:r>
              <a:rPr lang="ko-KR" altLang="en-US" sz="1600" dirty="0">
                <a:solidFill>
                  <a:schemeClr val="tx2"/>
                </a:solidFill>
              </a:rPr>
              <a:t>설계변경</a:t>
            </a:r>
            <a:r>
              <a:rPr lang="en-US" altLang="ko-KR" sz="1600" dirty="0">
                <a:solidFill>
                  <a:schemeClr val="tx2"/>
                </a:solidFill>
              </a:rPr>
              <a:t>, </a:t>
            </a:r>
            <a:r>
              <a:rPr lang="ko-KR" altLang="en-US" sz="1600" dirty="0">
                <a:solidFill>
                  <a:schemeClr val="tx2"/>
                </a:solidFill>
              </a:rPr>
              <a:t>경제상황변동 등에 따른 하도급대금 조정 및 지급 </a:t>
            </a: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(1) </a:t>
            </a:r>
            <a:r>
              <a:rPr lang="ko-KR" altLang="en-US" sz="1600" dirty="0">
                <a:solidFill>
                  <a:schemeClr val="tx2"/>
                </a:solidFill>
              </a:rPr>
              <a:t>발주자로부터 조정 받은 날부터 </a:t>
            </a:r>
            <a:r>
              <a:rPr lang="en-US" altLang="ko-KR" sz="1600" dirty="0">
                <a:solidFill>
                  <a:schemeClr val="tx2"/>
                </a:solidFill>
              </a:rPr>
              <a:t>30</a:t>
            </a:r>
            <a:r>
              <a:rPr lang="ko-KR" altLang="en-US" sz="1600" dirty="0">
                <a:solidFill>
                  <a:schemeClr val="tx2"/>
                </a:solidFill>
              </a:rPr>
              <a:t>일 이내 그 내용과 비율에 따라 조정</a:t>
            </a:r>
          </a:p>
          <a:p>
            <a:pPr fontAlgn="base"/>
            <a:r>
              <a:rPr lang="en-US" altLang="ko-KR" sz="1600" dirty="0">
                <a:solidFill>
                  <a:schemeClr val="tx2"/>
                </a:solidFill>
              </a:rPr>
              <a:t>(2) </a:t>
            </a:r>
            <a:r>
              <a:rPr lang="ko-KR" altLang="en-US" sz="1600" dirty="0">
                <a:solidFill>
                  <a:schemeClr val="tx2"/>
                </a:solidFill>
              </a:rPr>
              <a:t>발주자로부터 지급받은 날부터 </a:t>
            </a:r>
            <a:r>
              <a:rPr lang="en-US" altLang="ko-KR" sz="1600" dirty="0">
                <a:solidFill>
                  <a:schemeClr val="tx2"/>
                </a:solidFill>
              </a:rPr>
              <a:t>15</a:t>
            </a:r>
            <a:r>
              <a:rPr lang="ko-KR" altLang="en-US" sz="1600" dirty="0">
                <a:solidFill>
                  <a:schemeClr val="tx2"/>
                </a:solidFill>
              </a:rPr>
              <a:t>일 이내 지급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575382"/>
              </p:ext>
            </p:extLst>
          </p:nvPr>
        </p:nvGraphicFramePr>
        <p:xfrm>
          <a:off x="467544" y="5157192"/>
          <a:ext cx="8064896" cy="1170392"/>
        </p:xfrm>
        <a:graphic>
          <a:graphicData uri="http://schemas.openxmlformats.org/drawingml/2006/table">
            <a:tbl>
              <a:tblPr/>
              <a:tblGrid>
                <a:gridCol w="2618006"/>
                <a:gridCol w="5446890"/>
              </a:tblGrid>
              <a:tr h="35892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일반적인 공급시기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공사완료일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불분명시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사용승인일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660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완성도기준지급조건부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선급금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수령시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기성금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약정일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잔금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공사완료일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660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중간지급조건부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계약금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약정일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중도금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약정일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잔금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공사완료일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908175" y="33131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97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130474" y="620688"/>
            <a:ext cx="6897910" cy="5616623"/>
          </a:xfrm>
          <a:prstGeom prst="rect">
            <a:avLst/>
          </a:prstGeom>
          <a:solidFill>
            <a:schemeClr val="tx1">
              <a:lumMod val="65000"/>
              <a:lumOff val="3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t"/>
          <a:lstStyle/>
          <a:p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9612" y="2967335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 &amp; A</a:t>
            </a:r>
            <a:endParaRPr lang="ko-KR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9612" y="2967335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THANK YOU</a:t>
            </a:r>
            <a:endParaRPr lang="ko-KR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직사각형 3"/>
          <p:cNvSpPr>
            <a:spLocks noChangeArrowheads="1"/>
          </p:cNvSpPr>
          <p:nvPr/>
        </p:nvSpPr>
        <p:spPr bwMode="auto">
          <a:xfrm>
            <a:off x="1690960" y="5706368"/>
            <a:ext cx="6121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2800" dirty="0" err="1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세무법인다솔</a:t>
            </a:r>
            <a:r>
              <a:rPr lang="ko-KR" altLang="en-US" sz="28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 </a:t>
            </a:r>
            <a:r>
              <a:rPr lang="en-US" altLang="ko-KR" sz="28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T&amp;C </a:t>
            </a:r>
            <a:r>
              <a:rPr lang="ko-KR" altLang="en-US" sz="2800" dirty="0">
                <a:solidFill>
                  <a:srgbClr val="404040"/>
                </a:solidFill>
                <a:latin typeface="한컴 윤고딕 230" pitchFamily="18" charset="-127"/>
                <a:ea typeface="한컴 윤고딕 230" pitchFamily="18" charset="-127"/>
              </a:rPr>
              <a:t>대표세무사 이 강 오</a:t>
            </a:r>
          </a:p>
        </p:txBody>
      </p:sp>
    </p:spTree>
    <p:extLst>
      <p:ext uri="{BB962C8B-B14F-4D97-AF65-F5344CB8AC3E}">
        <p14:creationId xmlns:p14="http://schemas.microsoft.com/office/powerpoint/2010/main" val="35051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7194</Words>
  <Application>Microsoft Office PowerPoint</Application>
  <PresentationFormat>화면 슬라이드 쇼(4:3)</PresentationFormat>
  <Paragraphs>1712</Paragraphs>
  <Slides>93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93</vt:i4>
      </vt:variant>
    </vt:vector>
  </HeadingPairs>
  <TitlesOfParts>
    <vt:vector size="95" baseType="lpstr"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SeongJae</dc:creator>
  <cp:lastModifiedBy>USER</cp:lastModifiedBy>
  <cp:revision>151</cp:revision>
  <dcterms:created xsi:type="dcterms:W3CDTF">2017-07-23T04:50:19Z</dcterms:created>
  <dcterms:modified xsi:type="dcterms:W3CDTF">2017-10-15T08:06:19Z</dcterms:modified>
</cp:coreProperties>
</file>